
<file path=[Content_Types].xml><?xml version="1.0" encoding="utf-8"?>
<Types xmlns="http://schemas.openxmlformats.org/package/2006/content-types">
  <Default Extension="PNG" ContentType="image/png"/>
  <Default Extension="bin" ContentType="application/vnd.openxmlformats-officedocument.oleObject"/>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310" r:id="rId4"/>
    <p:sldId id="311" r:id="rId5"/>
    <p:sldId id="312" r:id="rId6"/>
    <p:sldId id="324" r:id="rId7"/>
    <p:sldId id="313" r:id="rId8"/>
    <p:sldId id="322" r:id="rId9"/>
    <p:sldId id="314" r:id="rId10"/>
    <p:sldId id="315" r:id="rId11"/>
    <p:sldId id="316" r:id="rId12"/>
    <p:sldId id="291" r:id="rId13"/>
    <p:sldId id="317" r:id="rId14"/>
    <p:sldId id="318" r:id="rId15"/>
    <p:sldId id="319" r:id="rId16"/>
    <p:sldId id="320" r:id="rId17"/>
    <p:sldId id="321" r:id="rId18"/>
    <p:sldId id="325" r:id="rId19"/>
    <p:sldId id="326" r:id="rId20"/>
    <p:sldId id="327" r:id="rId21"/>
    <p:sldId id="328" r:id="rId22"/>
    <p:sldId id="329" r:id="rId23"/>
    <p:sldId id="330" r:id="rId24"/>
    <p:sldId id="331" r:id="rId25"/>
    <p:sldId id="332" r:id="rId26"/>
    <p:sldId id="333" r:id="rId27"/>
    <p:sldId id="334" r:id="rId28"/>
    <p:sldId id="335" r:id="rId29"/>
    <p:sldId id="336" r:id="rId30"/>
    <p:sldId id="337" r:id="rId31"/>
    <p:sldId id="338" r:id="rId32"/>
    <p:sldId id="339" r:id="rId33"/>
    <p:sldId id="340" r:id="rId34"/>
    <p:sldId id="341" r:id="rId35"/>
    <p:sldId id="309" r:id="rId36"/>
  </p:sldIdLst>
  <p:sldSz cx="9144000" cy="6858000" type="screen4x3"/>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4" d="100"/>
          <a:sy n="114" d="100"/>
        </p:scale>
        <p:origin x="1524" y="10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4946840884019935E-2"/>
          <c:y val="1.7964359468283089E-2"/>
          <c:w val="0.94176813496139067"/>
          <c:h val="0.78197970371412195"/>
        </c:manualLayout>
      </c:layout>
      <c:barChart>
        <c:barDir val="col"/>
        <c:grouping val="clustered"/>
        <c:varyColors val="0"/>
        <c:ser>
          <c:idx val="0"/>
          <c:order val="0"/>
          <c:tx>
            <c:strRef>
              <c:f>[t2020_rd300.xls]Data!$B$7</c:f>
              <c:strCache>
                <c:ptCount val="1"/>
                <c:pt idx="0">
                  <c:v>2017</c:v>
                </c:pt>
              </c:strCache>
            </c:strRef>
          </c:tx>
          <c:spPr>
            <a:solidFill>
              <a:schemeClr val="accent1"/>
            </a:solidFill>
            <a:ln>
              <a:noFill/>
            </a:ln>
            <a:effectLst/>
          </c:spPr>
          <c:invertIfNegative val="0"/>
          <c:dPt>
            <c:idx val="2"/>
            <c:invertIfNegative val="0"/>
            <c:bubble3D val="0"/>
            <c:spPr>
              <a:solidFill>
                <a:srgbClr val="00B050"/>
              </a:solidFill>
              <a:ln>
                <a:noFill/>
              </a:ln>
              <a:effectLst/>
            </c:spPr>
            <c:extLst>
              <c:ext xmlns:c16="http://schemas.microsoft.com/office/drawing/2014/chart" uri="{C3380CC4-5D6E-409C-BE32-E72D297353CC}">
                <c16:uniqueId val="{00000001-E0C7-4B7E-A689-0183A9455086}"/>
              </c:ext>
            </c:extLst>
          </c:dPt>
          <c:cat>
            <c:strRef>
              <c:f>[t2020_rd300.xls]Data!$A$8:$A$36</c:f>
              <c:strCache>
                <c:ptCount val="29"/>
                <c:pt idx="0">
                  <c:v>Luxembourg</c:v>
                </c:pt>
                <c:pt idx="1">
                  <c:v>Estonia</c:v>
                </c:pt>
                <c:pt idx="2">
                  <c:v>Ireland</c:v>
                </c:pt>
                <c:pt idx="3">
                  <c:v>Czechia</c:v>
                </c:pt>
                <c:pt idx="4">
                  <c:v>Netherlands</c:v>
                </c:pt>
                <c:pt idx="5">
                  <c:v>Cyprus</c:v>
                </c:pt>
                <c:pt idx="6">
                  <c:v>Germany</c:v>
                </c:pt>
                <c:pt idx="7">
                  <c:v>Poland</c:v>
                </c:pt>
                <c:pt idx="8">
                  <c:v>Belgium</c:v>
                </c:pt>
                <c:pt idx="9">
                  <c:v>Finland</c:v>
                </c:pt>
                <c:pt idx="10">
                  <c:v>Austria</c:v>
                </c:pt>
                <c:pt idx="11">
                  <c:v>Greece</c:v>
                </c:pt>
                <c:pt idx="12">
                  <c:v>EU28</c:v>
                </c:pt>
                <c:pt idx="13">
                  <c:v>Bulgaria</c:v>
                </c:pt>
                <c:pt idx="14">
                  <c:v>Denmark</c:v>
                </c:pt>
                <c:pt idx="15">
                  <c:v>Slovenia</c:v>
                </c:pt>
                <c:pt idx="16">
                  <c:v>Slovakia</c:v>
                </c:pt>
                <c:pt idx="17">
                  <c:v>Spain</c:v>
                </c:pt>
                <c:pt idx="18">
                  <c:v>United Kingdom</c:v>
                </c:pt>
                <c:pt idx="19">
                  <c:v>Italy</c:v>
                </c:pt>
                <c:pt idx="20">
                  <c:v>Lithuania</c:v>
                </c:pt>
                <c:pt idx="21">
                  <c:v>France</c:v>
                </c:pt>
                <c:pt idx="22">
                  <c:v>Portugal</c:v>
                </c:pt>
                <c:pt idx="23">
                  <c:v>Hungary</c:v>
                </c:pt>
                <c:pt idx="24">
                  <c:v>Croatia</c:v>
                </c:pt>
                <c:pt idx="25">
                  <c:v>Latvia</c:v>
                </c:pt>
                <c:pt idx="26">
                  <c:v>Romania</c:v>
                </c:pt>
                <c:pt idx="27">
                  <c:v>Malta</c:v>
                </c:pt>
                <c:pt idx="28">
                  <c:v>Sweden</c:v>
                </c:pt>
              </c:strCache>
            </c:strRef>
          </c:cat>
          <c:val>
            <c:numRef>
              <c:f>[t2020_rd300.xls]Data!$B$8:$B$36</c:f>
              <c:numCache>
                <c:formatCode>#,##0.0</c:formatCode>
                <c:ptCount val="29"/>
                <c:pt idx="0">
                  <c:v>20</c:v>
                </c:pt>
                <c:pt idx="1">
                  <c:v>16</c:v>
                </c:pt>
                <c:pt idx="2">
                  <c:v>13.3</c:v>
                </c:pt>
                <c:pt idx="3">
                  <c:v>12.3</c:v>
                </c:pt>
                <c:pt idx="4">
                  <c:v>12</c:v>
                </c:pt>
                <c:pt idx="5">
                  <c:v>11.6</c:v>
                </c:pt>
                <c:pt idx="6">
                  <c:v>11.3</c:v>
                </c:pt>
                <c:pt idx="7">
                  <c:v>11</c:v>
                </c:pt>
                <c:pt idx="8">
                  <c:v>10.5</c:v>
                </c:pt>
                <c:pt idx="9">
                  <c:v>10.4</c:v>
                </c:pt>
                <c:pt idx="10">
                  <c:v>9.6</c:v>
                </c:pt>
                <c:pt idx="11">
                  <c:v>9.1999999999999993</c:v>
                </c:pt>
                <c:pt idx="12">
                  <c:v>8.8000000000000007</c:v>
                </c:pt>
                <c:pt idx="13">
                  <c:v>8.8000000000000007</c:v>
                </c:pt>
                <c:pt idx="14">
                  <c:v>8.8000000000000007</c:v>
                </c:pt>
                <c:pt idx="15">
                  <c:v>8.5</c:v>
                </c:pt>
                <c:pt idx="16">
                  <c:v>8</c:v>
                </c:pt>
                <c:pt idx="17">
                  <c:v>7.7</c:v>
                </c:pt>
                <c:pt idx="18">
                  <c:v>7.7</c:v>
                </c:pt>
                <c:pt idx="19">
                  <c:v>7.3</c:v>
                </c:pt>
                <c:pt idx="20">
                  <c:v>7.3</c:v>
                </c:pt>
                <c:pt idx="21">
                  <c:v>7.2</c:v>
                </c:pt>
                <c:pt idx="22">
                  <c:v>7.2</c:v>
                </c:pt>
                <c:pt idx="23">
                  <c:v>6.6</c:v>
                </c:pt>
                <c:pt idx="24">
                  <c:v>6.2</c:v>
                </c:pt>
                <c:pt idx="25">
                  <c:v>6.1</c:v>
                </c:pt>
                <c:pt idx="26">
                  <c:v>5.9</c:v>
                </c:pt>
                <c:pt idx="27">
                  <c:v>5.5</c:v>
                </c:pt>
                <c:pt idx="28">
                  <c:v>5.5</c:v>
                </c:pt>
              </c:numCache>
            </c:numRef>
          </c:val>
          <c:extLst>
            <c:ext xmlns:c16="http://schemas.microsoft.com/office/drawing/2014/chart" uri="{C3380CC4-5D6E-409C-BE32-E72D297353CC}">
              <c16:uniqueId val="{00000002-E0C7-4B7E-A689-0183A9455086}"/>
            </c:ext>
          </c:extLst>
        </c:ser>
        <c:dLbls>
          <c:showLegendKey val="0"/>
          <c:showVal val="0"/>
          <c:showCatName val="0"/>
          <c:showSerName val="0"/>
          <c:showPercent val="0"/>
          <c:showBubbleSize val="0"/>
        </c:dLbls>
        <c:gapWidth val="219"/>
        <c:overlap val="-27"/>
        <c:axId val="499148992"/>
        <c:axId val="497516256"/>
      </c:barChart>
      <c:catAx>
        <c:axId val="4991489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ambria" panose="02040503050406030204" pitchFamily="18" charset="0"/>
                <a:ea typeface="Cambria" panose="02040503050406030204" pitchFamily="18" charset="0"/>
                <a:cs typeface="+mn-cs"/>
              </a:defRPr>
            </a:pPr>
            <a:endParaRPr lang="en-US"/>
          </a:p>
        </c:txPr>
        <c:crossAx val="497516256"/>
        <c:crosses val="autoZero"/>
        <c:auto val="1"/>
        <c:lblAlgn val="ctr"/>
        <c:lblOffset val="100"/>
        <c:noMultiLvlLbl val="0"/>
      </c:catAx>
      <c:valAx>
        <c:axId val="49751625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Cambria" panose="02040503050406030204" pitchFamily="18" charset="0"/>
                <a:ea typeface="Cambria" panose="02040503050406030204" pitchFamily="18" charset="0"/>
                <a:cs typeface="+mn-cs"/>
              </a:defRPr>
            </a:pPr>
            <a:endParaRPr lang="en-US"/>
          </a:p>
        </c:txPr>
        <c:crossAx val="49914899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1/23/2020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800" b="1" i="0" u="sng">
                <a:solidFill>
                  <a:srgbClr val="404040"/>
                </a:solidFill>
                <a:latin typeface="Cambria"/>
                <a:cs typeface="Cambria"/>
              </a:defRPr>
            </a:lvl1pPr>
          </a:lstStyle>
          <a:p>
            <a:endParaRPr/>
          </a:p>
        </p:txBody>
      </p:sp>
      <p:sp>
        <p:nvSpPr>
          <p:cNvPr id="3" name="Holder 3"/>
          <p:cNvSpPr>
            <a:spLocks noGrp="1"/>
          </p:cNvSpPr>
          <p:nvPr>
            <p:ph type="body" idx="1"/>
          </p:nvPr>
        </p:nvSpPr>
        <p:spPr/>
        <p:txBody>
          <a:bodyPr lIns="0" tIns="0" rIns="0" bIns="0"/>
          <a:lstStyle>
            <a:lvl1pPr>
              <a:defRPr sz="2200" b="0" i="0">
                <a:solidFill>
                  <a:schemeClr val="tx1"/>
                </a:solidFill>
                <a:latin typeface="Cambria"/>
                <a:cs typeface="Cambri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1/23/2020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6400800"/>
            <a:ext cx="9144000" cy="457200"/>
          </a:xfrm>
          <a:custGeom>
            <a:avLst/>
            <a:gdLst/>
            <a:ahLst/>
            <a:cxnLst/>
            <a:rect l="l" t="t" r="r" b="b"/>
            <a:pathLst>
              <a:path w="9144000" h="457200">
                <a:moveTo>
                  <a:pt x="0" y="457200"/>
                </a:moveTo>
                <a:lnTo>
                  <a:pt x="9144000" y="457200"/>
                </a:lnTo>
                <a:lnTo>
                  <a:pt x="9144000" y="0"/>
                </a:lnTo>
                <a:lnTo>
                  <a:pt x="0" y="0"/>
                </a:lnTo>
                <a:lnTo>
                  <a:pt x="0" y="457200"/>
                </a:lnTo>
                <a:close/>
              </a:path>
            </a:pathLst>
          </a:custGeom>
          <a:solidFill>
            <a:srgbClr val="2583C5"/>
          </a:solidFill>
        </p:spPr>
        <p:txBody>
          <a:bodyPr wrap="square" lIns="0" tIns="0" rIns="0" bIns="0" rtlCol="0"/>
          <a:lstStyle/>
          <a:p>
            <a:endParaRPr/>
          </a:p>
        </p:txBody>
      </p:sp>
      <p:sp>
        <p:nvSpPr>
          <p:cNvPr id="17" name="bk object 17"/>
          <p:cNvSpPr/>
          <p:nvPr/>
        </p:nvSpPr>
        <p:spPr>
          <a:xfrm>
            <a:off x="0" y="6333744"/>
            <a:ext cx="9144000" cy="67310"/>
          </a:xfrm>
          <a:custGeom>
            <a:avLst/>
            <a:gdLst/>
            <a:ahLst/>
            <a:cxnLst/>
            <a:rect l="l" t="t" r="r" b="b"/>
            <a:pathLst>
              <a:path w="9144000" h="67310">
                <a:moveTo>
                  <a:pt x="0" y="67055"/>
                </a:moveTo>
                <a:lnTo>
                  <a:pt x="9144000" y="67055"/>
                </a:lnTo>
                <a:lnTo>
                  <a:pt x="9144000" y="0"/>
                </a:lnTo>
                <a:lnTo>
                  <a:pt x="0" y="0"/>
                </a:lnTo>
                <a:lnTo>
                  <a:pt x="0" y="67055"/>
                </a:lnTo>
                <a:close/>
              </a:path>
            </a:pathLst>
          </a:custGeom>
          <a:solidFill>
            <a:srgbClr val="1CACE3"/>
          </a:solidFill>
        </p:spPr>
        <p:txBody>
          <a:bodyPr wrap="square" lIns="0" tIns="0" rIns="0" bIns="0" rtlCol="0"/>
          <a:lstStyle/>
          <a:p>
            <a:endParaRPr/>
          </a:p>
        </p:txBody>
      </p:sp>
      <p:sp>
        <p:nvSpPr>
          <p:cNvPr id="18" name="bk object 18"/>
          <p:cNvSpPr/>
          <p:nvPr/>
        </p:nvSpPr>
        <p:spPr>
          <a:xfrm>
            <a:off x="894588" y="1737360"/>
            <a:ext cx="7475220" cy="0"/>
          </a:xfrm>
          <a:custGeom>
            <a:avLst/>
            <a:gdLst/>
            <a:ahLst/>
            <a:cxnLst/>
            <a:rect l="l" t="t" r="r" b="b"/>
            <a:pathLst>
              <a:path w="7475220">
                <a:moveTo>
                  <a:pt x="0" y="0"/>
                </a:moveTo>
                <a:lnTo>
                  <a:pt x="7475220" y="0"/>
                </a:lnTo>
              </a:path>
            </a:pathLst>
          </a:custGeom>
          <a:ln w="6096">
            <a:solidFill>
              <a:srgbClr val="7E7E7E"/>
            </a:solidFill>
          </a:ln>
        </p:spPr>
        <p:txBody>
          <a:bodyPr wrap="square" lIns="0" tIns="0" rIns="0" bIns="0" rtlCol="0"/>
          <a:lstStyle/>
          <a:p>
            <a:endParaRPr/>
          </a:p>
        </p:txBody>
      </p:sp>
      <p:sp>
        <p:nvSpPr>
          <p:cNvPr id="19" name="bk object 19"/>
          <p:cNvSpPr/>
          <p:nvPr/>
        </p:nvSpPr>
        <p:spPr>
          <a:xfrm>
            <a:off x="7845353" y="138162"/>
            <a:ext cx="1233212" cy="711860"/>
          </a:xfrm>
          <a:prstGeom prst="rect">
            <a:avLst/>
          </a:prstGeom>
          <a:blipFill>
            <a:blip r:embed="rId2" cstate="print"/>
            <a:stretch>
              <a:fillRect/>
            </a:stretch>
          </a:blip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4800" b="1" i="0" u="sng">
                <a:solidFill>
                  <a:srgbClr val="404040"/>
                </a:solidFill>
                <a:latin typeface="Cambria"/>
                <a:cs typeface="Cambria"/>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42179" y="1790362"/>
            <a:ext cx="3557270" cy="4148454"/>
          </a:xfrm>
          <a:prstGeom prst="rect">
            <a:avLst/>
          </a:prstGeom>
        </p:spPr>
        <p:txBody>
          <a:bodyPr wrap="square" lIns="0" tIns="0" rIns="0" bIns="0">
            <a:spAutoFit/>
          </a:bodyPr>
          <a:lstStyle>
            <a:lvl1pPr>
              <a:defRPr sz="1900" b="0" i="0">
                <a:solidFill>
                  <a:schemeClr val="tx1"/>
                </a:solidFill>
                <a:latin typeface="Cambria"/>
                <a:cs typeface="Cambria"/>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1/23/2020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800" b="1" i="0" u="sng">
                <a:solidFill>
                  <a:srgbClr val="404040"/>
                </a:solidFill>
                <a:latin typeface="Cambria"/>
                <a:cs typeface="Cambri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1/23/2020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1/23/2020</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6400800"/>
            <a:ext cx="9144000" cy="457200"/>
          </a:xfrm>
          <a:custGeom>
            <a:avLst/>
            <a:gdLst/>
            <a:ahLst/>
            <a:cxnLst/>
            <a:rect l="l" t="t" r="r" b="b"/>
            <a:pathLst>
              <a:path w="9144000" h="457200">
                <a:moveTo>
                  <a:pt x="0" y="457200"/>
                </a:moveTo>
                <a:lnTo>
                  <a:pt x="9144000" y="457200"/>
                </a:lnTo>
                <a:lnTo>
                  <a:pt x="9144000" y="0"/>
                </a:lnTo>
                <a:lnTo>
                  <a:pt x="0" y="0"/>
                </a:lnTo>
                <a:lnTo>
                  <a:pt x="0" y="457200"/>
                </a:lnTo>
                <a:close/>
              </a:path>
            </a:pathLst>
          </a:custGeom>
          <a:solidFill>
            <a:srgbClr val="2583C5"/>
          </a:solidFill>
        </p:spPr>
        <p:txBody>
          <a:bodyPr wrap="square" lIns="0" tIns="0" rIns="0" bIns="0" rtlCol="0"/>
          <a:lstStyle/>
          <a:p>
            <a:endParaRPr/>
          </a:p>
        </p:txBody>
      </p:sp>
      <p:sp>
        <p:nvSpPr>
          <p:cNvPr id="17" name="bk object 17"/>
          <p:cNvSpPr/>
          <p:nvPr/>
        </p:nvSpPr>
        <p:spPr>
          <a:xfrm>
            <a:off x="0" y="6333744"/>
            <a:ext cx="9144000" cy="67310"/>
          </a:xfrm>
          <a:custGeom>
            <a:avLst/>
            <a:gdLst/>
            <a:ahLst/>
            <a:cxnLst/>
            <a:rect l="l" t="t" r="r" b="b"/>
            <a:pathLst>
              <a:path w="9144000" h="67310">
                <a:moveTo>
                  <a:pt x="0" y="67055"/>
                </a:moveTo>
                <a:lnTo>
                  <a:pt x="9144000" y="67055"/>
                </a:lnTo>
                <a:lnTo>
                  <a:pt x="9144000" y="0"/>
                </a:lnTo>
                <a:lnTo>
                  <a:pt x="0" y="0"/>
                </a:lnTo>
                <a:lnTo>
                  <a:pt x="0" y="67055"/>
                </a:lnTo>
                <a:close/>
              </a:path>
            </a:pathLst>
          </a:custGeom>
          <a:solidFill>
            <a:srgbClr val="1CACE3"/>
          </a:solidFill>
        </p:spPr>
        <p:txBody>
          <a:bodyPr wrap="square" lIns="0" tIns="0" rIns="0" bIns="0" rtlCol="0"/>
          <a:lstStyle/>
          <a:p>
            <a:endParaRPr/>
          </a:p>
        </p:txBody>
      </p:sp>
      <p:sp>
        <p:nvSpPr>
          <p:cNvPr id="2" name="Holder 2"/>
          <p:cNvSpPr>
            <a:spLocks noGrp="1"/>
          </p:cNvSpPr>
          <p:nvPr>
            <p:ph type="title"/>
          </p:nvPr>
        </p:nvSpPr>
        <p:spPr>
          <a:xfrm>
            <a:off x="761491" y="168365"/>
            <a:ext cx="7621016" cy="1670685"/>
          </a:xfrm>
          <a:prstGeom prst="rect">
            <a:avLst/>
          </a:prstGeom>
        </p:spPr>
        <p:txBody>
          <a:bodyPr wrap="square" lIns="0" tIns="0" rIns="0" bIns="0">
            <a:spAutoFit/>
          </a:bodyPr>
          <a:lstStyle>
            <a:lvl1pPr>
              <a:defRPr sz="4800" b="1" i="0" u="sng">
                <a:solidFill>
                  <a:srgbClr val="404040"/>
                </a:solidFill>
                <a:latin typeface="Cambria"/>
                <a:cs typeface="Cambria"/>
              </a:defRPr>
            </a:lvl1pPr>
          </a:lstStyle>
          <a:p>
            <a:endParaRPr/>
          </a:p>
        </p:txBody>
      </p:sp>
      <p:sp>
        <p:nvSpPr>
          <p:cNvPr id="3" name="Holder 3"/>
          <p:cNvSpPr>
            <a:spLocks noGrp="1"/>
          </p:cNvSpPr>
          <p:nvPr>
            <p:ph type="body" idx="1"/>
          </p:nvPr>
        </p:nvSpPr>
        <p:spPr>
          <a:xfrm>
            <a:off x="780603" y="1837606"/>
            <a:ext cx="7582792" cy="4267835"/>
          </a:xfrm>
          <a:prstGeom prst="rect">
            <a:avLst/>
          </a:prstGeom>
        </p:spPr>
        <p:txBody>
          <a:bodyPr wrap="square" lIns="0" tIns="0" rIns="0" bIns="0">
            <a:spAutoFit/>
          </a:bodyPr>
          <a:lstStyle>
            <a:lvl1pPr>
              <a:defRPr sz="2200" b="0" i="0">
                <a:solidFill>
                  <a:schemeClr val="tx1"/>
                </a:solidFill>
                <a:latin typeface="Cambria"/>
                <a:cs typeface="Cambria"/>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1/23/2020</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unenvironment.org/interactive/emissions-gap-report/2019/" TargetMode="Externa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7" y="6400800"/>
            <a:ext cx="9141460" cy="457200"/>
          </a:xfrm>
          <a:custGeom>
            <a:avLst/>
            <a:gdLst/>
            <a:ahLst/>
            <a:cxnLst/>
            <a:rect l="l" t="t" r="r" b="b"/>
            <a:pathLst>
              <a:path w="9141460" h="457200">
                <a:moveTo>
                  <a:pt x="0" y="457200"/>
                </a:moveTo>
                <a:lnTo>
                  <a:pt x="9140952" y="457200"/>
                </a:lnTo>
                <a:lnTo>
                  <a:pt x="9140952" y="0"/>
                </a:lnTo>
                <a:lnTo>
                  <a:pt x="0" y="0"/>
                </a:lnTo>
                <a:lnTo>
                  <a:pt x="0" y="457200"/>
                </a:lnTo>
                <a:close/>
              </a:path>
            </a:pathLst>
          </a:custGeom>
          <a:solidFill>
            <a:srgbClr val="2583C5"/>
          </a:solidFill>
        </p:spPr>
        <p:txBody>
          <a:bodyPr wrap="square" lIns="0" tIns="0" rIns="0" bIns="0" rtlCol="0"/>
          <a:lstStyle/>
          <a:p>
            <a:endParaRPr/>
          </a:p>
        </p:txBody>
      </p:sp>
      <p:sp>
        <p:nvSpPr>
          <p:cNvPr id="3" name="object 3"/>
          <p:cNvSpPr/>
          <p:nvPr/>
        </p:nvSpPr>
        <p:spPr>
          <a:xfrm>
            <a:off x="0" y="6333744"/>
            <a:ext cx="9141460" cy="64135"/>
          </a:xfrm>
          <a:custGeom>
            <a:avLst/>
            <a:gdLst/>
            <a:ahLst/>
            <a:cxnLst/>
            <a:rect l="l" t="t" r="r" b="b"/>
            <a:pathLst>
              <a:path w="9141460" h="64135">
                <a:moveTo>
                  <a:pt x="0" y="64007"/>
                </a:moveTo>
                <a:lnTo>
                  <a:pt x="9140952" y="64007"/>
                </a:lnTo>
                <a:lnTo>
                  <a:pt x="9140952" y="0"/>
                </a:lnTo>
                <a:lnTo>
                  <a:pt x="0" y="0"/>
                </a:lnTo>
                <a:lnTo>
                  <a:pt x="0" y="64007"/>
                </a:lnTo>
                <a:close/>
              </a:path>
            </a:pathLst>
          </a:custGeom>
          <a:solidFill>
            <a:srgbClr val="1CACE3"/>
          </a:solidFill>
        </p:spPr>
        <p:txBody>
          <a:bodyPr wrap="square" lIns="0" tIns="0" rIns="0" bIns="0" rtlCol="0"/>
          <a:lstStyle/>
          <a:p>
            <a:endParaRPr/>
          </a:p>
        </p:txBody>
      </p:sp>
      <p:sp>
        <p:nvSpPr>
          <p:cNvPr id="4" name="object 4"/>
          <p:cNvSpPr/>
          <p:nvPr/>
        </p:nvSpPr>
        <p:spPr>
          <a:xfrm>
            <a:off x="905255" y="4343400"/>
            <a:ext cx="7406640" cy="0"/>
          </a:xfrm>
          <a:custGeom>
            <a:avLst/>
            <a:gdLst/>
            <a:ahLst/>
            <a:cxnLst/>
            <a:rect l="l" t="t" r="r" b="b"/>
            <a:pathLst>
              <a:path w="7406640">
                <a:moveTo>
                  <a:pt x="0" y="0"/>
                </a:moveTo>
                <a:lnTo>
                  <a:pt x="7406640" y="0"/>
                </a:lnTo>
              </a:path>
            </a:pathLst>
          </a:custGeom>
          <a:ln w="6096">
            <a:solidFill>
              <a:srgbClr val="7E7E7E"/>
            </a:solidFill>
          </a:ln>
        </p:spPr>
        <p:txBody>
          <a:bodyPr wrap="square" lIns="0" tIns="0" rIns="0" bIns="0" rtlCol="0"/>
          <a:lstStyle/>
          <a:p>
            <a:endParaRPr/>
          </a:p>
        </p:txBody>
      </p:sp>
      <p:sp>
        <p:nvSpPr>
          <p:cNvPr id="5" name="object 5"/>
          <p:cNvSpPr txBox="1">
            <a:spLocks noGrp="1"/>
          </p:cNvSpPr>
          <p:nvPr>
            <p:ph type="title"/>
          </p:nvPr>
        </p:nvSpPr>
        <p:spPr>
          <a:xfrm>
            <a:off x="809370" y="1670179"/>
            <a:ext cx="7530465" cy="1493358"/>
          </a:xfrm>
          <a:prstGeom prst="rect">
            <a:avLst/>
          </a:prstGeom>
        </p:spPr>
        <p:txBody>
          <a:bodyPr vert="horz" wrap="square" lIns="0" tIns="132715" rIns="0" bIns="0" rtlCol="0">
            <a:spAutoFit/>
          </a:bodyPr>
          <a:lstStyle/>
          <a:p>
            <a:pPr marL="2232660" marR="5080" indent="-2220595">
              <a:lnSpc>
                <a:spcPts val="5310"/>
              </a:lnSpc>
              <a:spcBef>
                <a:spcPts val="1045"/>
              </a:spcBef>
            </a:pPr>
            <a:r>
              <a:rPr lang="en-IE" u="none" spc="-50" dirty="0">
                <a:solidFill>
                  <a:srgbClr val="272F4E"/>
                </a:solidFill>
              </a:rPr>
              <a:t>Climate Change &amp; </a:t>
            </a:r>
            <a:br>
              <a:rPr lang="en-IE" u="none" spc="-50" dirty="0">
                <a:solidFill>
                  <a:srgbClr val="272F4E"/>
                </a:solidFill>
              </a:rPr>
            </a:br>
            <a:r>
              <a:rPr lang="en-IE" u="none" spc="-50" dirty="0">
                <a:solidFill>
                  <a:srgbClr val="272F4E"/>
                </a:solidFill>
              </a:rPr>
              <a:t>Just Transition</a:t>
            </a:r>
            <a:endParaRPr dirty="0"/>
          </a:p>
        </p:txBody>
      </p:sp>
      <p:sp>
        <p:nvSpPr>
          <p:cNvPr id="6" name="object 6"/>
          <p:cNvSpPr txBox="1"/>
          <p:nvPr/>
        </p:nvSpPr>
        <p:spPr>
          <a:xfrm>
            <a:off x="906324" y="4825093"/>
            <a:ext cx="4340860" cy="775405"/>
          </a:xfrm>
          <a:prstGeom prst="rect">
            <a:avLst/>
          </a:prstGeom>
        </p:spPr>
        <p:txBody>
          <a:bodyPr vert="horz" wrap="square" lIns="0" tIns="12700" rIns="0" bIns="0" rtlCol="0">
            <a:spAutoFit/>
          </a:bodyPr>
          <a:lstStyle/>
          <a:p>
            <a:pPr marL="12700">
              <a:lnSpc>
                <a:spcPct val="100000"/>
              </a:lnSpc>
              <a:spcBef>
                <a:spcPts val="100"/>
              </a:spcBef>
            </a:pPr>
            <a:r>
              <a:rPr lang="pt-BR" sz="1200" b="1" spc="45" dirty="0" smtClean="0">
                <a:latin typeface="Cambria"/>
                <a:cs typeface="Cambria"/>
              </a:rPr>
              <a:t>Pa </a:t>
            </a:r>
            <a:r>
              <a:rPr lang="pt-BR" sz="1200" b="1" spc="100" dirty="0" smtClean="0">
                <a:latin typeface="Cambria"/>
                <a:cs typeface="Cambria"/>
              </a:rPr>
              <a:t>ul Goldrick-Kelly</a:t>
            </a:r>
            <a:endParaRPr lang="pt-BR" sz="1200" dirty="0" smtClean="0">
              <a:latin typeface="Cambria"/>
              <a:cs typeface="Cambria"/>
            </a:endParaRPr>
          </a:p>
          <a:p>
            <a:pPr marL="12700" marR="897890">
              <a:lnSpc>
                <a:spcPct val="167500"/>
              </a:lnSpc>
            </a:pPr>
            <a:r>
              <a:rPr lang="pt-BR" sz="1200" b="1" spc="45" dirty="0" smtClean="0">
                <a:latin typeface="Cambria"/>
                <a:cs typeface="Cambria"/>
              </a:rPr>
              <a:t>Paulgk</a:t>
            </a:r>
            <a:r>
              <a:rPr lang="pt-BR" sz="1200" b="1" dirty="0" smtClean="0">
                <a:latin typeface="Cambria"/>
                <a:cs typeface="Cambria"/>
              </a:rPr>
              <a:t>@</a:t>
            </a:r>
            <a:r>
              <a:rPr lang="pt-BR" sz="1200" b="1" spc="-70" dirty="0" smtClean="0">
                <a:latin typeface="Cambria"/>
                <a:cs typeface="Cambria"/>
              </a:rPr>
              <a:t> </a:t>
            </a:r>
            <a:r>
              <a:rPr lang="pt-BR" sz="1200" b="1" spc="95" dirty="0" smtClean="0">
                <a:latin typeface="Cambria"/>
                <a:cs typeface="Cambria"/>
              </a:rPr>
              <a:t>ne</a:t>
            </a:r>
            <a:r>
              <a:rPr lang="pt-BR" sz="1200" b="1" spc="-80" dirty="0" smtClean="0">
                <a:latin typeface="Cambria"/>
                <a:cs typeface="Cambria"/>
              </a:rPr>
              <a:t> </a:t>
            </a:r>
            <a:r>
              <a:rPr lang="pt-BR" sz="1200" b="1" dirty="0" smtClean="0">
                <a:latin typeface="Cambria"/>
                <a:cs typeface="Cambria"/>
              </a:rPr>
              <a:t>r</a:t>
            </a:r>
            <a:r>
              <a:rPr lang="pt-BR" sz="1200" b="1" spc="-65" dirty="0" smtClean="0">
                <a:latin typeface="Cambria"/>
                <a:cs typeface="Cambria"/>
              </a:rPr>
              <a:t> </a:t>
            </a:r>
            <a:r>
              <a:rPr lang="pt-BR" sz="1200" b="1" dirty="0" smtClean="0">
                <a:latin typeface="Cambria"/>
                <a:cs typeface="Cambria"/>
              </a:rPr>
              <a:t>i</a:t>
            </a:r>
            <a:r>
              <a:rPr lang="pt-BR" sz="1200" b="1" spc="-65" dirty="0" smtClean="0">
                <a:latin typeface="Cambria"/>
                <a:cs typeface="Cambria"/>
              </a:rPr>
              <a:t> </a:t>
            </a:r>
            <a:r>
              <a:rPr lang="pt-BR" sz="1200" b="1" dirty="0" smtClean="0">
                <a:latin typeface="Cambria"/>
                <a:cs typeface="Cambria"/>
              </a:rPr>
              <a:t>n</a:t>
            </a:r>
            <a:r>
              <a:rPr lang="pt-BR" sz="1200" b="1" spc="-65" dirty="0" smtClean="0">
                <a:latin typeface="Cambria"/>
                <a:cs typeface="Cambria"/>
              </a:rPr>
              <a:t> </a:t>
            </a:r>
            <a:r>
              <a:rPr lang="pt-BR" sz="1200" b="1" dirty="0" smtClean="0">
                <a:latin typeface="Cambria"/>
                <a:cs typeface="Cambria"/>
              </a:rPr>
              <a:t>s</a:t>
            </a:r>
            <a:r>
              <a:rPr lang="pt-BR" sz="1200" b="1" spc="-95" dirty="0" smtClean="0">
                <a:latin typeface="Cambria"/>
                <a:cs typeface="Cambria"/>
              </a:rPr>
              <a:t> </a:t>
            </a:r>
            <a:r>
              <a:rPr lang="pt-BR" sz="1200" b="1" spc="95" dirty="0" smtClean="0">
                <a:latin typeface="Cambria"/>
                <a:cs typeface="Cambria"/>
              </a:rPr>
              <a:t>ti</a:t>
            </a:r>
            <a:r>
              <a:rPr lang="pt-BR" sz="1200" b="1" spc="-70" dirty="0" smtClean="0">
                <a:latin typeface="Cambria"/>
                <a:cs typeface="Cambria"/>
              </a:rPr>
              <a:t> </a:t>
            </a:r>
            <a:r>
              <a:rPr lang="pt-BR" sz="1200" b="1" dirty="0" smtClean="0">
                <a:latin typeface="Cambria"/>
                <a:cs typeface="Cambria"/>
              </a:rPr>
              <a:t>t</a:t>
            </a:r>
            <a:r>
              <a:rPr lang="pt-BR" sz="1200" b="1" spc="-65" dirty="0" smtClean="0">
                <a:latin typeface="Cambria"/>
                <a:cs typeface="Cambria"/>
              </a:rPr>
              <a:t> </a:t>
            </a:r>
            <a:r>
              <a:rPr lang="pt-BR" sz="1200" b="1" dirty="0" smtClean="0">
                <a:latin typeface="Cambria"/>
                <a:cs typeface="Cambria"/>
              </a:rPr>
              <a:t>u</a:t>
            </a:r>
            <a:r>
              <a:rPr lang="pt-BR" sz="1200" b="1" spc="-75" dirty="0" smtClean="0">
                <a:latin typeface="Cambria"/>
                <a:cs typeface="Cambria"/>
              </a:rPr>
              <a:t> </a:t>
            </a:r>
            <a:r>
              <a:rPr lang="pt-BR" sz="1200" b="1" spc="95" dirty="0" smtClean="0">
                <a:latin typeface="Cambria"/>
                <a:cs typeface="Cambria"/>
              </a:rPr>
              <a:t>te</a:t>
            </a:r>
            <a:r>
              <a:rPr lang="pt-BR" sz="1200" b="1" spc="-75" dirty="0" smtClean="0">
                <a:latin typeface="Cambria"/>
                <a:cs typeface="Cambria"/>
              </a:rPr>
              <a:t> </a:t>
            </a:r>
            <a:r>
              <a:rPr lang="pt-BR" sz="1200" b="1" dirty="0" smtClean="0">
                <a:latin typeface="Cambria"/>
                <a:cs typeface="Cambria"/>
              </a:rPr>
              <a:t>.</a:t>
            </a:r>
            <a:r>
              <a:rPr lang="pt-BR" sz="1200" b="1" spc="-70" dirty="0" smtClean="0">
                <a:latin typeface="Cambria"/>
                <a:cs typeface="Cambria"/>
              </a:rPr>
              <a:t> </a:t>
            </a:r>
            <a:r>
              <a:rPr lang="pt-BR" sz="1200" b="1" spc="95" dirty="0" smtClean="0">
                <a:latin typeface="Cambria"/>
                <a:cs typeface="Cambria"/>
              </a:rPr>
              <a:t>ne</a:t>
            </a:r>
            <a:r>
              <a:rPr lang="pt-BR" sz="1200" b="1" spc="-80" dirty="0" smtClean="0">
                <a:latin typeface="Cambria"/>
                <a:cs typeface="Cambria"/>
              </a:rPr>
              <a:t> </a:t>
            </a:r>
            <a:r>
              <a:rPr lang="pt-BR" sz="1200" b="1" dirty="0" smtClean="0">
                <a:latin typeface="Cambria"/>
                <a:cs typeface="Cambria"/>
              </a:rPr>
              <a:t>t</a:t>
            </a:r>
          </a:p>
          <a:p>
            <a:pPr marL="12700" marR="897890">
              <a:lnSpc>
                <a:spcPct val="167500"/>
              </a:lnSpc>
            </a:pPr>
            <a:r>
              <a:rPr lang="pt-BR" sz="1200" b="1" dirty="0" smtClean="0">
                <a:latin typeface="Cambria"/>
                <a:cs typeface="Cambria"/>
              </a:rPr>
              <a:t>W</a:t>
            </a:r>
            <a:r>
              <a:rPr lang="pt-BR" sz="1200" b="1" spc="-70" dirty="0" smtClean="0">
                <a:latin typeface="Cambria"/>
                <a:cs typeface="Cambria"/>
              </a:rPr>
              <a:t> </a:t>
            </a:r>
            <a:r>
              <a:rPr lang="pt-BR" sz="1200" b="1" dirty="0" smtClean="0">
                <a:latin typeface="Cambria"/>
                <a:cs typeface="Cambria"/>
              </a:rPr>
              <a:t>w</a:t>
            </a:r>
            <a:r>
              <a:rPr lang="pt-BR" sz="1200" b="1" spc="-65" dirty="0" smtClean="0">
                <a:latin typeface="Cambria"/>
                <a:cs typeface="Cambria"/>
              </a:rPr>
              <a:t> </a:t>
            </a:r>
            <a:r>
              <a:rPr lang="pt-BR" sz="1200" b="1" spc="40" dirty="0" smtClean="0">
                <a:latin typeface="Cambria"/>
                <a:cs typeface="Cambria"/>
              </a:rPr>
              <a:t>w.</a:t>
            </a:r>
            <a:r>
              <a:rPr lang="pt-BR" sz="1200" b="1" spc="-70" dirty="0" smtClean="0">
                <a:latin typeface="Cambria"/>
                <a:cs typeface="Cambria"/>
              </a:rPr>
              <a:t> </a:t>
            </a:r>
            <a:r>
              <a:rPr lang="pt-BR" sz="1200" b="1" dirty="0" smtClean="0">
                <a:latin typeface="Cambria"/>
                <a:cs typeface="Cambria"/>
              </a:rPr>
              <a:t>N</a:t>
            </a:r>
            <a:r>
              <a:rPr lang="pt-BR" sz="1200" b="1" spc="-60" dirty="0" smtClean="0">
                <a:latin typeface="Cambria"/>
                <a:cs typeface="Cambria"/>
              </a:rPr>
              <a:t> </a:t>
            </a:r>
            <a:r>
              <a:rPr lang="pt-BR" sz="1200" b="1" dirty="0" smtClean="0">
                <a:latin typeface="Cambria"/>
                <a:cs typeface="Cambria"/>
              </a:rPr>
              <a:t>e</a:t>
            </a:r>
            <a:r>
              <a:rPr lang="pt-BR" sz="1200" b="1" spc="-70" dirty="0" smtClean="0">
                <a:latin typeface="Cambria"/>
                <a:cs typeface="Cambria"/>
              </a:rPr>
              <a:t> </a:t>
            </a:r>
            <a:r>
              <a:rPr lang="pt-BR" sz="1200" b="1" dirty="0" smtClean="0">
                <a:latin typeface="Cambria"/>
                <a:cs typeface="Cambria"/>
              </a:rPr>
              <a:t>r</a:t>
            </a:r>
            <a:r>
              <a:rPr lang="pt-BR" sz="1200" b="1" spc="-70" dirty="0" smtClean="0">
                <a:latin typeface="Cambria"/>
                <a:cs typeface="Cambria"/>
              </a:rPr>
              <a:t> </a:t>
            </a:r>
            <a:r>
              <a:rPr lang="pt-BR" sz="1200" b="1" dirty="0" smtClean="0">
                <a:latin typeface="Cambria"/>
                <a:cs typeface="Cambria"/>
              </a:rPr>
              <a:t>i</a:t>
            </a:r>
            <a:r>
              <a:rPr lang="pt-BR" sz="1200" b="1" spc="-60" dirty="0" smtClean="0">
                <a:latin typeface="Cambria"/>
                <a:cs typeface="Cambria"/>
              </a:rPr>
              <a:t> </a:t>
            </a:r>
            <a:r>
              <a:rPr lang="pt-BR" sz="1200" b="1" dirty="0" smtClean="0">
                <a:latin typeface="Cambria"/>
                <a:cs typeface="Cambria"/>
              </a:rPr>
              <a:t>n</a:t>
            </a:r>
            <a:r>
              <a:rPr lang="pt-BR" sz="1200" b="1" spc="-60" dirty="0" smtClean="0">
                <a:latin typeface="Cambria"/>
                <a:cs typeface="Cambria"/>
              </a:rPr>
              <a:t> </a:t>
            </a:r>
            <a:r>
              <a:rPr lang="pt-BR" sz="1200" b="1" dirty="0" smtClean="0">
                <a:latin typeface="Cambria"/>
                <a:cs typeface="Cambria"/>
              </a:rPr>
              <a:t>s</a:t>
            </a:r>
            <a:r>
              <a:rPr lang="pt-BR" sz="1200" b="1" spc="-95" dirty="0" smtClean="0">
                <a:latin typeface="Cambria"/>
                <a:cs typeface="Cambria"/>
              </a:rPr>
              <a:t> </a:t>
            </a:r>
            <a:r>
              <a:rPr lang="pt-BR" sz="1200" b="1" spc="95" dirty="0" smtClean="0">
                <a:latin typeface="Cambria"/>
                <a:cs typeface="Cambria"/>
              </a:rPr>
              <a:t>ti</a:t>
            </a:r>
            <a:r>
              <a:rPr lang="pt-BR" sz="1200" b="1" spc="-65" dirty="0" smtClean="0">
                <a:latin typeface="Cambria"/>
                <a:cs typeface="Cambria"/>
              </a:rPr>
              <a:t> </a:t>
            </a:r>
            <a:r>
              <a:rPr lang="pt-BR" sz="1200" b="1" dirty="0" smtClean="0">
                <a:latin typeface="Cambria"/>
                <a:cs typeface="Cambria"/>
              </a:rPr>
              <a:t>t</a:t>
            </a:r>
            <a:r>
              <a:rPr lang="pt-BR" sz="1200" b="1" spc="-60" dirty="0" smtClean="0">
                <a:latin typeface="Cambria"/>
                <a:cs typeface="Cambria"/>
              </a:rPr>
              <a:t> </a:t>
            </a:r>
            <a:r>
              <a:rPr lang="pt-BR" sz="1200" b="1" dirty="0" smtClean="0">
                <a:latin typeface="Cambria"/>
                <a:cs typeface="Cambria"/>
              </a:rPr>
              <a:t>u</a:t>
            </a:r>
            <a:r>
              <a:rPr lang="pt-BR" sz="1200" b="1" spc="-75" dirty="0" smtClean="0">
                <a:latin typeface="Cambria"/>
                <a:cs typeface="Cambria"/>
              </a:rPr>
              <a:t> </a:t>
            </a:r>
            <a:r>
              <a:rPr lang="pt-BR" sz="1200" b="1" spc="95" dirty="0" smtClean="0">
                <a:latin typeface="Cambria"/>
                <a:cs typeface="Cambria"/>
              </a:rPr>
              <a:t>te</a:t>
            </a:r>
            <a:r>
              <a:rPr lang="pt-BR" sz="1200" b="1" spc="-75" dirty="0" smtClean="0">
                <a:latin typeface="Cambria"/>
                <a:cs typeface="Cambria"/>
              </a:rPr>
              <a:t> </a:t>
            </a:r>
            <a:r>
              <a:rPr lang="pt-BR" sz="1200" b="1" dirty="0" smtClean="0">
                <a:latin typeface="Cambria"/>
                <a:cs typeface="Cambria"/>
              </a:rPr>
              <a:t>.</a:t>
            </a:r>
            <a:r>
              <a:rPr lang="pt-BR" sz="1200" b="1" spc="-65" dirty="0" smtClean="0">
                <a:latin typeface="Cambria"/>
                <a:cs typeface="Cambria"/>
              </a:rPr>
              <a:t> </a:t>
            </a:r>
            <a:r>
              <a:rPr lang="pt-BR" sz="1200" b="1" spc="95" dirty="0" smtClean="0">
                <a:latin typeface="Cambria"/>
                <a:cs typeface="Cambria"/>
              </a:rPr>
              <a:t>ne</a:t>
            </a:r>
            <a:r>
              <a:rPr lang="pt-BR" sz="1200" b="1" spc="-80" dirty="0" smtClean="0">
                <a:latin typeface="Cambria"/>
                <a:cs typeface="Cambria"/>
              </a:rPr>
              <a:t> </a:t>
            </a:r>
            <a:r>
              <a:rPr lang="pt-BR" sz="1200" b="1" dirty="0" smtClean="0">
                <a:latin typeface="Cambria"/>
                <a:cs typeface="Cambria"/>
              </a:rPr>
              <a:t>t</a:t>
            </a:r>
            <a:endParaRPr lang="pt-BR" sz="1200" dirty="0">
              <a:latin typeface="Cambria"/>
              <a:cs typeface="Cambria"/>
            </a:endParaRPr>
          </a:p>
        </p:txBody>
      </p:sp>
      <p:sp>
        <p:nvSpPr>
          <p:cNvPr id="7" name="object 7"/>
          <p:cNvSpPr txBox="1"/>
          <p:nvPr/>
        </p:nvSpPr>
        <p:spPr>
          <a:xfrm>
            <a:off x="3571800" y="3742432"/>
            <a:ext cx="2600400" cy="320601"/>
          </a:xfrm>
          <a:prstGeom prst="rect">
            <a:avLst/>
          </a:prstGeom>
        </p:spPr>
        <p:txBody>
          <a:bodyPr vert="horz" wrap="square" lIns="0" tIns="12700" rIns="0" bIns="0" rtlCol="0">
            <a:spAutoFit/>
          </a:bodyPr>
          <a:lstStyle/>
          <a:p>
            <a:pPr marL="12700">
              <a:lnSpc>
                <a:spcPct val="100000"/>
              </a:lnSpc>
              <a:spcBef>
                <a:spcPts val="100"/>
              </a:spcBef>
            </a:pPr>
            <a:r>
              <a:rPr lang="en-IE" sz="2000" b="1" dirty="0" smtClean="0">
                <a:latin typeface="Cambria"/>
                <a:cs typeface="Cambria"/>
              </a:rPr>
              <a:t>2nd</a:t>
            </a:r>
            <a:r>
              <a:rPr sz="2000" b="1" dirty="0" smtClean="0">
                <a:latin typeface="Cambria"/>
                <a:cs typeface="Cambria"/>
              </a:rPr>
              <a:t> </a:t>
            </a:r>
            <a:r>
              <a:rPr lang="en-IE" sz="2000" b="1" spc="-5" dirty="0" smtClean="0">
                <a:latin typeface="Cambria"/>
                <a:cs typeface="Cambria"/>
              </a:rPr>
              <a:t>December</a:t>
            </a:r>
            <a:r>
              <a:rPr sz="2000" b="1" spc="-120" dirty="0" smtClean="0">
                <a:latin typeface="Cambria"/>
                <a:cs typeface="Cambria"/>
              </a:rPr>
              <a:t> </a:t>
            </a:r>
            <a:r>
              <a:rPr sz="2000" b="1" dirty="0">
                <a:latin typeface="Cambria"/>
                <a:cs typeface="Cambria"/>
              </a:rPr>
              <a:t>2019</a:t>
            </a:r>
            <a:endParaRPr sz="2000" dirty="0">
              <a:latin typeface="Cambria"/>
              <a:cs typeface="Cambria"/>
            </a:endParaRPr>
          </a:p>
        </p:txBody>
      </p:sp>
      <p:sp>
        <p:nvSpPr>
          <p:cNvPr id="8" name="object 8"/>
          <p:cNvSpPr/>
          <p:nvPr/>
        </p:nvSpPr>
        <p:spPr>
          <a:xfrm>
            <a:off x="5900699" y="4518759"/>
            <a:ext cx="2627550" cy="1543736"/>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1491" y="168365"/>
            <a:ext cx="7621016" cy="1477328"/>
          </a:xfrm>
        </p:spPr>
        <p:txBody>
          <a:bodyPr/>
          <a:lstStyle/>
          <a:p>
            <a:r>
              <a:rPr lang="en-IE" u="none" spc="-60" dirty="0" smtClean="0">
                <a:solidFill>
                  <a:srgbClr val="272F4E"/>
                </a:solidFill>
              </a:rPr>
              <a:t>How economists conceptualise the problem</a:t>
            </a:r>
            <a:endParaRPr lang="en-IE" dirty="0"/>
          </a:p>
        </p:txBody>
      </p:sp>
      <p:sp>
        <p:nvSpPr>
          <p:cNvPr id="3" name="Text Placeholder 2"/>
          <p:cNvSpPr>
            <a:spLocks noGrp="1"/>
          </p:cNvSpPr>
          <p:nvPr>
            <p:ph type="body" idx="1"/>
          </p:nvPr>
        </p:nvSpPr>
        <p:spPr>
          <a:xfrm>
            <a:off x="780603" y="1837606"/>
            <a:ext cx="7582792" cy="3477875"/>
          </a:xfrm>
        </p:spPr>
        <p:txBody>
          <a:bodyPr/>
          <a:lstStyle/>
          <a:p>
            <a:pPr marL="342900" indent="-342900">
              <a:buFont typeface="Arial" panose="020B0604020202020204" pitchFamily="34" charset="0"/>
              <a:buChar char="•"/>
            </a:pPr>
            <a:r>
              <a:rPr lang="en-IE" dirty="0" smtClean="0"/>
              <a:t>As output has increased, energy use and consequent emissions have gone in the same direction.</a:t>
            </a:r>
          </a:p>
          <a:p>
            <a:pPr marL="342900" indent="-342900">
              <a:buFont typeface="Arial" panose="020B0604020202020204" pitchFamily="34" charset="0"/>
              <a:buChar char="•"/>
            </a:pPr>
            <a:endParaRPr lang="en-IE" dirty="0"/>
          </a:p>
          <a:p>
            <a:pPr marL="342900" indent="-342900">
              <a:buFont typeface="Arial" panose="020B0604020202020204" pitchFamily="34" charset="0"/>
              <a:buChar char="•"/>
            </a:pPr>
            <a:r>
              <a:rPr lang="en-IE" dirty="0" smtClean="0"/>
              <a:t>Standard (Neoclassical) approaches see this as primarily a failure to incorporate the “cost of carbon” which represents a </a:t>
            </a:r>
            <a:r>
              <a:rPr lang="en-IE" i="1" dirty="0" smtClean="0"/>
              <a:t>negative externality.</a:t>
            </a:r>
          </a:p>
          <a:p>
            <a:pPr marL="800100" lvl="1" indent="-342900">
              <a:buFont typeface="Wingdings" panose="05000000000000000000" pitchFamily="2" charset="2"/>
              <a:buChar char="Ø"/>
            </a:pPr>
            <a:r>
              <a:rPr lang="en-IE" dirty="0" smtClean="0">
                <a:latin typeface="Cambria" panose="02040503050406030204" pitchFamily="18" charset="0"/>
              </a:rPr>
              <a:t>You can solve this by introducing a </a:t>
            </a:r>
            <a:r>
              <a:rPr lang="en-IE" i="1" dirty="0" smtClean="0">
                <a:latin typeface="Cambria" panose="02040503050406030204" pitchFamily="18" charset="0"/>
              </a:rPr>
              <a:t>Pigouvian Tax. – </a:t>
            </a:r>
            <a:r>
              <a:rPr lang="en-IE" dirty="0" smtClean="0">
                <a:latin typeface="Cambria" panose="02040503050406030204" pitchFamily="18" charset="0"/>
              </a:rPr>
              <a:t>incorrect prices.</a:t>
            </a:r>
          </a:p>
          <a:p>
            <a:pPr marL="800100" lvl="1" indent="-342900">
              <a:buFont typeface="Wingdings" panose="05000000000000000000" pitchFamily="2" charset="2"/>
              <a:buChar char="Ø"/>
            </a:pPr>
            <a:r>
              <a:rPr lang="en-IE" dirty="0" smtClean="0">
                <a:latin typeface="Cambria" panose="02040503050406030204" pitchFamily="18" charset="0"/>
              </a:rPr>
              <a:t>You could make a market to trade emissions rights or pollution allowances – </a:t>
            </a:r>
            <a:r>
              <a:rPr lang="en-IE" i="1" dirty="0" smtClean="0">
                <a:latin typeface="Cambria" panose="02040503050406030204" pitchFamily="18" charset="0"/>
              </a:rPr>
              <a:t>Coase Theorem – </a:t>
            </a:r>
            <a:r>
              <a:rPr lang="en-IE" dirty="0" smtClean="0">
                <a:latin typeface="Cambria" panose="02040503050406030204" pitchFamily="18" charset="0"/>
              </a:rPr>
              <a:t>missing markets/imperfect property rights.</a:t>
            </a:r>
          </a:p>
          <a:p>
            <a:endParaRPr lang="en-IE" i="1" dirty="0"/>
          </a:p>
        </p:txBody>
      </p:sp>
    </p:spTree>
    <p:extLst>
      <p:ext uri="{BB962C8B-B14F-4D97-AF65-F5344CB8AC3E}">
        <p14:creationId xmlns:p14="http://schemas.microsoft.com/office/powerpoint/2010/main" val="22175030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1491" y="168365"/>
            <a:ext cx="7621016" cy="1477328"/>
          </a:xfrm>
        </p:spPr>
        <p:txBody>
          <a:bodyPr/>
          <a:lstStyle/>
          <a:p>
            <a:r>
              <a:rPr lang="en-IE" u="none" spc="-60" dirty="0">
                <a:solidFill>
                  <a:srgbClr val="272F4E"/>
                </a:solidFill>
              </a:rPr>
              <a:t>How economists conceptualise the problem</a:t>
            </a:r>
            <a:endParaRPr lang="en-IE" dirty="0"/>
          </a:p>
        </p:txBody>
      </p:sp>
      <p:sp>
        <p:nvSpPr>
          <p:cNvPr id="3" name="Text Placeholder 2"/>
          <p:cNvSpPr>
            <a:spLocks noGrp="1"/>
          </p:cNvSpPr>
          <p:nvPr>
            <p:ph type="body" idx="1"/>
          </p:nvPr>
        </p:nvSpPr>
        <p:spPr>
          <a:xfrm>
            <a:off x="780603" y="1837606"/>
            <a:ext cx="7582792" cy="3847207"/>
          </a:xfrm>
        </p:spPr>
        <p:txBody>
          <a:bodyPr/>
          <a:lstStyle/>
          <a:p>
            <a:pPr marL="342900" indent="-342900">
              <a:buFont typeface="Arial" panose="020B0604020202020204" pitchFamily="34" charset="0"/>
              <a:buChar char="•"/>
            </a:pPr>
            <a:r>
              <a:rPr lang="en-IE" dirty="0" smtClean="0"/>
              <a:t>Ecologists and other economic schools tend to critique this perspective for a number of reasons:</a:t>
            </a:r>
          </a:p>
          <a:p>
            <a:pPr marL="800100" lvl="1" indent="-342900">
              <a:buFont typeface="Wingdings" panose="05000000000000000000" pitchFamily="2" charset="2"/>
              <a:buChar char="Ø"/>
            </a:pPr>
            <a:r>
              <a:rPr lang="en-IE" dirty="0" smtClean="0">
                <a:latin typeface="Cambria" panose="02040503050406030204" pitchFamily="18" charset="0"/>
              </a:rPr>
              <a:t>It fails to recognise persistent failures by markets to solve environmental problems.</a:t>
            </a:r>
          </a:p>
          <a:p>
            <a:pPr marL="800100" lvl="1" indent="-342900">
              <a:buFont typeface="Wingdings" panose="05000000000000000000" pitchFamily="2" charset="2"/>
              <a:buChar char="Ø"/>
            </a:pPr>
            <a:r>
              <a:rPr lang="en-IE" dirty="0" smtClean="0">
                <a:latin typeface="Cambria" panose="02040503050406030204" pitchFamily="18" charset="0"/>
              </a:rPr>
              <a:t>Proposed solutions don’t account for impacts on different people.</a:t>
            </a:r>
          </a:p>
          <a:p>
            <a:pPr marL="800100" lvl="1" indent="-342900">
              <a:buFont typeface="Wingdings" panose="05000000000000000000" pitchFamily="2" charset="2"/>
              <a:buChar char="Ø"/>
            </a:pPr>
            <a:r>
              <a:rPr lang="en-IE" dirty="0" smtClean="0">
                <a:latin typeface="Cambria" panose="02040503050406030204" pitchFamily="18" charset="0"/>
              </a:rPr>
              <a:t>It tends to see the economy as dissembled from society and nature more broadly.</a:t>
            </a:r>
          </a:p>
          <a:p>
            <a:pPr marL="800100" lvl="1" indent="-342900">
              <a:buFont typeface="Wingdings" panose="05000000000000000000" pitchFamily="2" charset="2"/>
              <a:buChar char="Ø"/>
            </a:pPr>
            <a:r>
              <a:rPr lang="en-IE" dirty="0" smtClean="0">
                <a:latin typeface="Cambria" panose="02040503050406030204" pitchFamily="18" charset="0"/>
              </a:rPr>
              <a:t>Some see the pursuit of growth as a problem in and of itself.</a:t>
            </a:r>
          </a:p>
          <a:p>
            <a:pPr marL="800100" lvl="1" indent="-342900">
              <a:buFont typeface="Wingdings" panose="05000000000000000000" pitchFamily="2" charset="2"/>
              <a:buChar char="Ø"/>
            </a:pPr>
            <a:r>
              <a:rPr lang="en-IE" dirty="0" smtClean="0">
                <a:latin typeface="Cambria" panose="02040503050406030204" pitchFamily="18" charset="0"/>
              </a:rPr>
              <a:t>A focus on consumption fails to address the production process and the dynamics therein.</a:t>
            </a:r>
          </a:p>
          <a:p>
            <a:pPr lvl="1"/>
            <a:endParaRPr lang="en-IE" dirty="0" smtClean="0">
              <a:latin typeface="Cambria" panose="02040503050406030204" pitchFamily="18" charset="0"/>
            </a:endParaRPr>
          </a:p>
          <a:p>
            <a:pPr marL="342900" indent="-342900">
              <a:buFont typeface="Arial" panose="020B0604020202020204" pitchFamily="34" charset="0"/>
              <a:buChar char="•"/>
            </a:pPr>
            <a:r>
              <a:rPr lang="en-IE" dirty="0" smtClean="0">
                <a:latin typeface="Cambria" panose="02040503050406030204" pitchFamily="18" charset="0"/>
              </a:rPr>
              <a:t>The “Just Transition” approach can be seen as a response that incorporates some of these critiques.</a:t>
            </a:r>
            <a:endParaRPr lang="en-IE" dirty="0">
              <a:latin typeface="Cambria" panose="02040503050406030204" pitchFamily="18" charset="0"/>
            </a:endParaRPr>
          </a:p>
        </p:txBody>
      </p:sp>
    </p:spTree>
    <p:extLst>
      <p:ext uri="{BB962C8B-B14F-4D97-AF65-F5344CB8AC3E}">
        <p14:creationId xmlns:p14="http://schemas.microsoft.com/office/powerpoint/2010/main" val="14577338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94588" y="1737360"/>
            <a:ext cx="7475220" cy="0"/>
          </a:xfrm>
          <a:custGeom>
            <a:avLst/>
            <a:gdLst/>
            <a:ahLst/>
            <a:cxnLst/>
            <a:rect l="l" t="t" r="r" b="b"/>
            <a:pathLst>
              <a:path w="7475220">
                <a:moveTo>
                  <a:pt x="0" y="0"/>
                </a:moveTo>
                <a:lnTo>
                  <a:pt x="7475220" y="0"/>
                </a:lnTo>
              </a:path>
            </a:pathLst>
          </a:custGeom>
          <a:ln w="6096">
            <a:solidFill>
              <a:srgbClr val="7E7E7E"/>
            </a:solidFill>
          </a:ln>
        </p:spPr>
        <p:txBody>
          <a:bodyPr wrap="square" lIns="0" tIns="0" rIns="0" bIns="0" rtlCol="0"/>
          <a:lstStyle/>
          <a:p>
            <a:endParaRPr/>
          </a:p>
        </p:txBody>
      </p:sp>
      <p:sp>
        <p:nvSpPr>
          <p:cNvPr id="3" name="object 3"/>
          <p:cNvSpPr/>
          <p:nvPr/>
        </p:nvSpPr>
        <p:spPr>
          <a:xfrm>
            <a:off x="7845353" y="138162"/>
            <a:ext cx="1233212" cy="711860"/>
          </a:xfrm>
          <a:prstGeom prst="rect">
            <a:avLst/>
          </a:prstGeom>
          <a:blipFill>
            <a:blip r:embed="rId2" cstate="print"/>
            <a:stretch>
              <a:fillRect/>
            </a:stretch>
          </a:blipFill>
        </p:spPr>
        <p:txBody>
          <a:bodyPr wrap="square" lIns="0" tIns="0" rIns="0" bIns="0" rtlCol="0"/>
          <a:lstStyle/>
          <a:p>
            <a:endParaRPr/>
          </a:p>
        </p:txBody>
      </p:sp>
      <p:sp>
        <p:nvSpPr>
          <p:cNvPr id="4" name="object 4"/>
          <p:cNvSpPr txBox="1">
            <a:spLocks noGrp="1"/>
          </p:cNvSpPr>
          <p:nvPr>
            <p:ph type="title"/>
          </p:nvPr>
        </p:nvSpPr>
        <p:spPr>
          <a:xfrm>
            <a:off x="2179447" y="3136948"/>
            <a:ext cx="4784090" cy="2228815"/>
          </a:xfrm>
          <a:prstGeom prst="rect">
            <a:avLst/>
          </a:prstGeom>
        </p:spPr>
        <p:txBody>
          <a:bodyPr vert="horz" wrap="square" lIns="0" tIns="12700" rIns="0" bIns="0" rtlCol="0">
            <a:spAutoFit/>
          </a:bodyPr>
          <a:lstStyle/>
          <a:p>
            <a:pPr marL="12700">
              <a:lnSpc>
                <a:spcPct val="100000"/>
              </a:lnSpc>
              <a:spcBef>
                <a:spcPts val="100"/>
              </a:spcBef>
            </a:pPr>
            <a:r>
              <a:rPr lang="en-IE" u="none" spc="-75" dirty="0">
                <a:solidFill>
                  <a:srgbClr val="272F4E"/>
                </a:solidFill>
              </a:rPr>
              <a:t>Part </a:t>
            </a:r>
            <a:r>
              <a:rPr lang="en-IE" u="none" spc="-30" dirty="0" smtClean="0">
                <a:solidFill>
                  <a:srgbClr val="272F4E"/>
                </a:solidFill>
              </a:rPr>
              <a:t>II:</a:t>
            </a:r>
            <a:r>
              <a:rPr lang="en-IE" u="none" spc="-220" dirty="0" smtClean="0">
                <a:solidFill>
                  <a:srgbClr val="272F4E"/>
                </a:solidFill>
              </a:rPr>
              <a:t> </a:t>
            </a:r>
            <a:r>
              <a:rPr lang="en-IE" u="none" spc="-220" dirty="0">
                <a:solidFill>
                  <a:srgbClr val="272F4E"/>
                </a:solidFill>
              </a:rPr>
              <a:t/>
            </a:r>
            <a:br>
              <a:rPr lang="en-IE" u="none" spc="-220" dirty="0">
                <a:solidFill>
                  <a:srgbClr val="272F4E"/>
                </a:solidFill>
              </a:rPr>
            </a:br>
            <a:r>
              <a:rPr lang="en-IE" u="none" spc="-220" dirty="0" smtClean="0">
                <a:solidFill>
                  <a:srgbClr val="272F4E"/>
                </a:solidFill>
              </a:rPr>
              <a:t>What is a “Just Transition”?</a:t>
            </a:r>
            <a:endParaRPr u="none" spc="-55"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1491" y="168365"/>
            <a:ext cx="7621016" cy="738664"/>
          </a:xfrm>
        </p:spPr>
        <p:txBody>
          <a:bodyPr/>
          <a:lstStyle/>
          <a:p>
            <a:pPr algn="ctr"/>
            <a:r>
              <a:rPr lang="en-IE" u="none" spc="-60" dirty="0" smtClean="0">
                <a:solidFill>
                  <a:srgbClr val="272F4E"/>
                </a:solidFill>
              </a:rPr>
              <a:t>History of the concept</a:t>
            </a:r>
            <a:endParaRPr lang="en-IE" dirty="0"/>
          </a:p>
        </p:txBody>
      </p:sp>
      <p:sp>
        <p:nvSpPr>
          <p:cNvPr id="3" name="Text Placeholder 2"/>
          <p:cNvSpPr>
            <a:spLocks noGrp="1"/>
          </p:cNvSpPr>
          <p:nvPr>
            <p:ph type="body" idx="1"/>
          </p:nvPr>
        </p:nvSpPr>
        <p:spPr>
          <a:xfrm>
            <a:off x="780603" y="1837606"/>
            <a:ext cx="7582792" cy="4062651"/>
          </a:xfrm>
        </p:spPr>
        <p:txBody>
          <a:bodyPr/>
          <a:lstStyle/>
          <a:p>
            <a:pPr marL="342900" indent="-342900">
              <a:buFont typeface="Arial" panose="020B0604020202020204" pitchFamily="34" charset="0"/>
              <a:buChar char="•"/>
            </a:pPr>
            <a:r>
              <a:rPr lang="en-IE" dirty="0" smtClean="0"/>
              <a:t>“Just Transition” emerged in the labour movement in the 1970s (UNRISD,2018).</a:t>
            </a:r>
          </a:p>
          <a:p>
            <a:pPr marL="342900" indent="-342900">
              <a:buFont typeface="Arial" panose="020B0604020202020204" pitchFamily="34" charset="0"/>
              <a:buChar char="•"/>
            </a:pPr>
            <a:endParaRPr lang="en-IE" dirty="0"/>
          </a:p>
          <a:p>
            <a:pPr marL="342900" indent="-342900">
              <a:buFont typeface="Arial" panose="020B0604020202020204" pitchFamily="34" charset="0"/>
              <a:buChar char="•"/>
            </a:pPr>
            <a:r>
              <a:rPr lang="en-IE" dirty="0" smtClean="0"/>
              <a:t>Commonly credited to Tony Mazzocchi from the Oil, Chemical and Atomic Workers Union (OCAW).</a:t>
            </a:r>
          </a:p>
          <a:p>
            <a:pPr marL="342900" indent="-342900">
              <a:buFont typeface="Arial" panose="020B0604020202020204" pitchFamily="34" charset="0"/>
              <a:buChar char="•"/>
            </a:pPr>
            <a:endParaRPr lang="en-IE" dirty="0"/>
          </a:p>
          <a:p>
            <a:pPr marL="342900" indent="-342900">
              <a:buFont typeface="Arial" panose="020B0604020202020204" pitchFamily="34" charset="0"/>
              <a:buChar char="•"/>
            </a:pPr>
            <a:r>
              <a:rPr lang="en-IE" dirty="0" smtClean="0"/>
              <a:t>This involved an acknowledgement of the environmental damage associated with the industries they worked in.</a:t>
            </a:r>
          </a:p>
          <a:p>
            <a:pPr marL="342900" indent="-342900">
              <a:buFont typeface="Arial" panose="020B0604020202020204" pitchFamily="34" charset="0"/>
              <a:buChar char="•"/>
            </a:pPr>
            <a:endParaRPr lang="en-IE" dirty="0"/>
          </a:p>
          <a:p>
            <a:pPr marL="342900" indent="-342900">
              <a:buFont typeface="Arial" panose="020B0604020202020204" pitchFamily="34" charset="0"/>
              <a:buChar char="•"/>
            </a:pPr>
            <a:r>
              <a:rPr lang="en-IE" dirty="0" smtClean="0"/>
              <a:t>At the same time, Mazzocchi and his collaborators believed that it didn’t mean that the communities reliant on these jobs should be sacrificed.</a:t>
            </a:r>
            <a:endParaRPr lang="en-IE" dirty="0"/>
          </a:p>
        </p:txBody>
      </p:sp>
    </p:spTree>
    <p:extLst>
      <p:ext uri="{BB962C8B-B14F-4D97-AF65-F5344CB8AC3E}">
        <p14:creationId xmlns:p14="http://schemas.microsoft.com/office/powerpoint/2010/main" val="29089985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1491" y="168365"/>
            <a:ext cx="7621016" cy="738664"/>
          </a:xfrm>
        </p:spPr>
        <p:txBody>
          <a:bodyPr/>
          <a:lstStyle/>
          <a:p>
            <a:pPr algn="ctr"/>
            <a:r>
              <a:rPr lang="en-IE" u="none" spc="-60" dirty="0" smtClean="0">
                <a:solidFill>
                  <a:srgbClr val="272F4E"/>
                </a:solidFill>
              </a:rPr>
              <a:t>Just Transition Defined</a:t>
            </a:r>
            <a:endParaRPr lang="en-IE" dirty="0"/>
          </a:p>
        </p:txBody>
      </p:sp>
      <p:sp>
        <p:nvSpPr>
          <p:cNvPr id="3" name="Text Placeholder 2"/>
          <p:cNvSpPr>
            <a:spLocks noGrp="1"/>
          </p:cNvSpPr>
          <p:nvPr>
            <p:ph type="body" idx="1"/>
          </p:nvPr>
        </p:nvSpPr>
        <p:spPr>
          <a:xfrm>
            <a:off x="780603" y="1837606"/>
            <a:ext cx="7582792" cy="4062651"/>
          </a:xfrm>
        </p:spPr>
        <p:txBody>
          <a:bodyPr/>
          <a:lstStyle/>
          <a:p>
            <a:pPr marL="342900" indent="-342900">
              <a:buFont typeface="Arial" panose="020B0604020202020204" pitchFamily="34" charset="0"/>
              <a:buChar char="•"/>
            </a:pPr>
            <a:r>
              <a:rPr lang="en-IE" dirty="0"/>
              <a:t>The concept of the Just </a:t>
            </a:r>
            <a:r>
              <a:rPr lang="en-IE" dirty="0" smtClean="0"/>
              <a:t>Transition attempts </a:t>
            </a:r>
            <a:r>
              <a:rPr lang="en-IE" dirty="0"/>
              <a:t>to accommodate and address social concerns and possible inequities </a:t>
            </a:r>
            <a:r>
              <a:rPr lang="en-IE" dirty="0" smtClean="0"/>
              <a:t>that may arise in a shift a sustainable economy.</a:t>
            </a:r>
          </a:p>
          <a:p>
            <a:pPr marL="342900" indent="-342900">
              <a:buFont typeface="Arial" panose="020B0604020202020204" pitchFamily="34" charset="0"/>
              <a:buChar char="•"/>
            </a:pPr>
            <a:endParaRPr lang="en-IE" dirty="0"/>
          </a:p>
          <a:p>
            <a:pPr marL="342900" indent="-342900">
              <a:buFont typeface="Arial" panose="020B0604020202020204" pitchFamily="34" charset="0"/>
              <a:buChar char="•"/>
            </a:pPr>
            <a:r>
              <a:rPr lang="en-IE" dirty="0" smtClean="0"/>
              <a:t>This means that environmental policy should not cause undue social or economic harm to workers and communities reliant on damaging activities.</a:t>
            </a:r>
          </a:p>
          <a:p>
            <a:pPr marL="342900" indent="-342900">
              <a:buFont typeface="Arial" panose="020B0604020202020204" pitchFamily="34" charset="0"/>
              <a:buChar char="•"/>
            </a:pPr>
            <a:endParaRPr lang="en-IE" dirty="0"/>
          </a:p>
          <a:p>
            <a:pPr marL="342900" indent="-342900">
              <a:buFont typeface="Arial" panose="020B0604020202020204" pitchFamily="34" charset="0"/>
              <a:buChar char="•"/>
            </a:pPr>
            <a:r>
              <a:rPr lang="en-IE" dirty="0" smtClean="0"/>
              <a:t>This is key for political feasibility – asking workers to disproportionately shoulder the costs of a society wide transition will engender opposition.</a:t>
            </a:r>
            <a:endParaRPr lang="en-IE" dirty="0"/>
          </a:p>
          <a:p>
            <a:pPr marL="342900" indent="-342900">
              <a:buFont typeface="Arial" panose="020B0604020202020204" pitchFamily="34" charset="0"/>
              <a:buChar char="•"/>
            </a:pPr>
            <a:endParaRPr lang="en-IE" dirty="0"/>
          </a:p>
        </p:txBody>
      </p:sp>
    </p:spTree>
    <p:extLst>
      <p:ext uri="{BB962C8B-B14F-4D97-AF65-F5344CB8AC3E}">
        <p14:creationId xmlns:p14="http://schemas.microsoft.com/office/powerpoint/2010/main" val="13338626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1491" y="168365"/>
            <a:ext cx="7621016" cy="738664"/>
          </a:xfrm>
        </p:spPr>
        <p:txBody>
          <a:bodyPr/>
          <a:lstStyle/>
          <a:p>
            <a:pPr algn="ctr"/>
            <a:r>
              <a:rPr lang="en-IE" u="none" spc="-60" dirty="0">
                <a:solidFill>
                  <a:srgbClr val="272F4E"/>
                </a:solidFill>
              </a:rPr>
              <a:t>Just Transition </a:t>
            </a:r>
            <a:r>
              <a:rPr lang="en-IE" u="none" spc="-60" dirty="0" smtClean="0">
                <a:solidFill>
                  <a:srgbClr val="272F4E"/>
                </a:solidFill>
              </a:rPr>
              <a:t>Criteria</a:t>
            </a:r>
            <a:endParaRPr lang="en-IE" dirty="0"/>
          </a:p>
        </p:txBody>
      </p:sp>
      <p:sp>
        <p:nvSpPr>
          <p:cNvPr id="3" name="Text Placeholder 2"/>
          <p:cNvSpPr>
            <a:spLocks noGrp="1"/>
          </p:cNvSpPr>
          <p:nvPr>
            <p:ph type="body" idx="1"/>
          </p:nvPr>
        </p:nvSpPr>
        <p:spPr>
          <a:xfrm>
            <a:off x="780603" y="1837606"/>
            <a:ext cx="7582792" cy="4062651"/>
          </a:xfrm>
        </p:spPr>
        <p:txBody>
          <a:bodyPr/>
          <a:lstStyle/>
          <a:p>
            <a:pPr marL="342900" indent="-342900">
              <a:buFont typeface="Arial" panose="020B0604020202020204" pitchFamily="34" charset="0"/>
              <a:buChar char="•"/>
            </a:pPr>
            <a:r>
              <a:rPr lang="en-IE" dirty="0" smtClean="0"/>
              <a:t>The ETUC (2015) identifies 5 key elements of a Just Transition:</a:t>
            </a:r>
          </a:p>
          <a:p>
            <a:endParaRPr lang="en-IE" dirty="0" smtClean="0"/>
          </a:p>
          <a:p>
            <a:pPr marL="800100" lvl="1" indent="-342900">
              <a:buFont typeface="Wingdings" panose="05000000000000000000" pitchFamily="2" charset="2"/>
              <a:buChar char="Ø"/>
            </a:pPr>
            <a:r>
              <a:rPr lang="en-IE" dirty="0" smtClean="0">
                <a:latin typeface="Cambria" panose="02040503050406030204" pitchFamily="18" charset="0"/>
              </a:rPr>
              <a:t>Participation – engagement of all society including the workforce.</a:t>
            </a:r>
          </a:p>
          <a:p>
            <a:pPr marL="742950" lvl="1" indent="-285750">
              <a:buFont typeface="Wingdings" panose="05000000000000000000" pitchFamily="2" charset="2"/>
              <a:buChar char="Ø"/>
            </a:pPr>
            <a:endParaRPr lang="en-IE" dirty="0" smtClean="0">
              <a:latin typeface="Cambria" panose="02040503050406030204" pitchFamily="18" charset="0"/>
            </a:endParaRPr>
          </a:p>
          <a:p>
            <a:pPr marL="800100" lvl="1" indent="-342900">
              <a:buFont typeface="Wingdings" panose="05000000000000000000" pitchFamily="2" charset="2"/>
              <a:buChar char="Ø"/>
            </a:pPr>
            <a:r>
              <a:rPr lang="en-IE" dirty="0" smtClean="0">
                <a:latin typeface="Cambria" panose="02040503050406030204" pitchFamily="18" charset="0"/>
              </a:rPr>
              <a:t>Jobs – access to decent work.</a:t>
            </a:r>
          </a:p>
          <a:p>
            <a:pPr marL="742950" lvl="1" indent="-285750">
              <a:buFont typeface="Wingdings" panose="05000000000000000000" pitchFamily="2" charset="2"/>
              <a:buChar char="Ø"/>
            </a:pPr>
            <a:endParaRPr lang="en-IE" dirty="0" smtClean="0">
              <a:latin typeface="Cambria" panose="02040503050406030204" pitchFamily="18" charset="0"/>
            </a:endParaRPr>
          </a:p>
          <a:p>
            <a:pPr marL="800100" lvl="1" indent="-342900">
              <a:buFont typeface="Wingdings" panose="05000000000000000000" pitchFamily="2" charset="2"/>
              <a:buChar char="Ø"/>
            </a:pPr>
            <a:r>
              <a:rPr lang="en-IE" dirty="0" smtClean="0">
                <a:latin typeface="Cambria" panose="02040503050406030204" pitchFamily="18" charset="0"/>
              </a:rPr>
              <a:t>Training and Education</a:t>
            </a:r>
          </a:p>
          <a:p>
            <a:pPr marL="742950" lvl="1" indent="-285750">
              <a:buFont typeface="Wingdings" panose="05000000000000000000" pitchFamily="2" charset="2"/>
              <a:buChar char="Ø"/>
            </a:pPr>
            <a:endParaRPr lang="en-IE" dirty="0" smtClean="0">
              <a:latin typeface="Cambria" panose="02040503050406030204" pitchFamily="18" charset="0"/>
            </a:endParaRPr>
          </a:p>
          <a:p>
            <a:pPr marL="800100" lvl="1" indent="-342900">
              <a:buFont typeface="Wingdings" panose="05000000000000000000" pitchFamily="2" charset="2"/>
              <a:buChar char="Ø"/>
            </a:pPr>
            <a:r>
              <a:rPr lang="en-IE" dirty="0" smtClean="0">
                <a:latin typeface="Cambria" panose="02040503050406030204" pitchFamily="18" charset="0"/>
              </a:rPr>
              <a:t>Respect for democratic rights – rights to union organisation and human rights.</a:t>
            </a:r>
          </a:p>
          <a:p>
            <a:pPr marL="742950" lvl="1" indent="-285750">
              <a:buFont typeface="Wingdings" panose="05000000000000000000" pitchFamily="2" charset="2"/>
              <a:buChar char="Ø"/>
            </a:pPr>
            <a:endParaRPr lang="en-IE" dirty="0" smtClean="0">
              <a:latin typeface="Cambria" panose="02040503050406030204" pitchFamily="18" charset="0"/>
            </a:endParaRPr>
          </a:p>
          <a:p>
            <a:pPr marL="800100" lvl="1" indent="-342900">
              <a:buFont typeface="Wingdings" panose="05000000000000000000" pitchFamily="2" charset="2"/>
              <a:buChar char="Ø"/>
            </a:pPr>
            <a:r>
              <a:rPr lang="en-IE" dirty="0" smtClean="0">
                <a:latin typeface="Cambria" panose="02040503050406030204" pitchFamily="18" charset="0"/>
              </a:rPr>
              <a:t>Social Protection – a social safety net to lessen the impacts of job losses.</a:t>
            </a:r>
            <a:endParaRPr lang="en-IE" dirty="0">
              <a:latin typeface="Cambria" panose="02040503050406030204" pitchFamily="18" charset="0"/>
            </a:endParaRPr>
          </a:p>
        </p:txBody>
      </p:sp>
    </p:spTree>
    <p:extLst>
      <p:ext uri="{BB962C8B-B14F-4D97-AF65-F5344CB8AC3E}">
        <p14:creationId xmlns:p14="http://schemas.microsoft.com/office/powerpoint/2010/main" val="8868554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1491" y="168365"/>
            <a:ext cx="7621016" cy="738664"/>
          </a:xfrm>
        </p:spPr>
        <p:txBody>
          <a:bodyPr/>
          <a:lstStyle/>
          <a:p>
            <a:pPr algn="ctr"/>
            <a:r>
              <a:rPr lang="en-IE" u="none" spc="-60" dirty="0" smtClean="0">
                <a:solidFill>
                  <a:srgbClr val="272F4E"/>
                </a:solidFill>
              </a:rPr>
              <a:t>International Experience</a:t>
            </a:r>
            <a:endParaRPr lang="en-IE" dirty="0"/>
          </a:p>
        </p:txBody>
      </p:sp>
      <p:sp>
        <p:nvSpPr>
          <p:cNvPr id="3" name="Text Placeholder 2"/>
          <p:cNvSpPr>
            <a:spLocks noGrp="1"/>
          </p:cNvSpPr>
          <p:nvPr>
            <p:ph type="body" idx="1"/>
          </p:nvPr>
        </p:nvSpPr>
        <p:spPr>
          <a:xfrm>
            <a:off x="780603" y="1837606"/>
            <a:ext cx="7582792" cy="4401205"/>
          </a:xfrm>
        </p:spPr>
        <p:txBody>
          <a:bodyPr/>
          <a:lstStyle/>
          <a:p>
            <a:pPr marL="342900" indent="-342900">
              <a:buFont typeface="Arial" panose="020B0604020202020204" pitchFamily="34" charset="0"/>
              <a:buChar char="•"/>
            </a:pPr>
            <a:r>
              <a:rPr lang="en-IE" dirty="0" smtClean="0"/>
              <a:t>The principle of a Just Transition is increasingly recognised internationally, it is included in the Paris Accords to which Ireland is a signatory.</a:t>
            </a:r>
          </a:p>
          <a:p>
            <a:pPr marL="342900" indent="-342900">
              <a:buFont typeface="Arial" panose="020B0604020202020204" pitchFamily="34" charset="0"/>
              <a:buChar char="•"/>
            </a:pPr>
            <a:endParaRPr lang="en-IE" dirty="0"/>
          </a:p>
          <a:p>
            <a:pPr marL="342900" indent="-342900">
              <a:buFont typeface="Arial" panose="020B0604020202020204" pitchFamily="34" charset="0"/>
              <a:buChar char="•"/>
            </a:pPr>
            <a:r>
              <a:rPr lang="en-IE" dirty="0" smtClean="0"/>
              <a:t>We have examples of what we’d call “structural transitions” in other countries.</a:t>
            </a:r>
          </a:p>
          <a:p>
            <a:endParaRPr lang="en-IE" dirty="0"/>
          </a:p>
          <a:p>
            <a:pPr marL="342900" indent="-342900">
              <a:buFont typeface="Arial" panose="020B0604020202020204" pitchFamily="34" charset="0"/>
              <a:buChar char="•"/>
            </a:pPr>
            <a:r>
              <a:rPr lang="en-IE" dirty="0" smtClean="0"/>
              <a:t>A common feature in many international examples is local reliance on a dirty industry that is under threat for various reasons.</a:t>
            </a:r>
          </a:p>
          <a:p>
            <a:pPr marL="342900" indent="-342900">
              <a:buFont typeface="Arial" panose="020B0604020202020204" pitchFamily="34" charset="0"/>
              <a:buChar char="•"/>
            </a:pPr>
            <a:endParaRPr lang="en-IE" dirty="0"/>
          </a:p>
          <a:p>
            <a:pPr marL="342900" indent="-342900">
              <a:buFont typeface="Arial" panose="020B0604020202020204" pitchFamily="34" charset="0"/>
              <a:buChar char="•"/>
            </a:pPr>
            <a:r>
              <a:rPr lang="en-IE" dirty="0" smtClean="0"/>
              <a:t>In some cases, the transition occurred with new activity taking root. In others, things were left to the market…..</a:t>
            </a:r>
            <a:endParaRPr lang="en-IE" dirty="0"/>
          </a:p>
        </p:txBody>
      </p:sp>
    </p:spTree>
    <p:extLst>
      <p:ext uri="{BB962C8B-B14F-4D97-AF65-F5344CB8AC3E}">
        <p14:creationId xmlns:p14="http://schemas.microsoft.com/office/powerpoint/2010/main" val="9478193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1491" y="168365"/>
            <a:ext cx="7621016" cy="738664"/>
          </a:xfrm>
        </p:spPr>
        <p:txBody>
          <a:bodyPr/>
          <a:lstStyle/>
          <a:p>
            <a:pPr algn="ctr"/>
            <a:r>
              <a:rPr lang="en-IE" u="none" spc="-60" dirty="0">
                <a:solidFill>
                  <a:srgbClr val="272F4E"/>
                </a:solidFill>
              </a:rPr>
              <a:t>International Experience</a:t>
            </a:r>
            <a:endParaRPr lang="en-IE" dirty="0"/>
          </a:p>
        </p:txBody>
      </p:sp>
      <p:sp>
        <p:nvSpPr>
          <p:cNvPr id="3" name="Text Placeholder 2"/>
          <p:cNvSpPr>
            <a:spLocks noGrp="1"/>
          </p:cNvSpPr>
          <p:nvPr>
            <p:ph type="body" idx="1"/>
          </p:nvPr>
        </p:nvSpPr>
        <p:spPr>
          <a:xfrm>
            <a:off x="780603" y="1837606"/>
            <a:ext cx="7582792" cy="3385542"/>
          </a:xfrm>
        </p:spPr>
        <p:txBody>
          <a:bodyPr/>
          <a:lstStyle/>
          <a:p>
            <a:pPr marL="342900" indent="-342900">
              <a:buFont typeface="Arial" panose="020B0604020202020204" pitchFamily="34" charset="0"/>
              <a:buChar char="•"/>
            </a:pPr>
            <a:r>
              <a:rPr lang="en-IE" dirty="0" smtClean="0"/>
              <a:t>The existing examples of transition away from carbon intensive activities are the experience of coal reliant regions.</a:t>
            </a:r>
          </a:p>
          <a:p>
            <a:pPr marL="342900" indent="-342900">
              <a:buFont typeface="Arial" panose="020B0604020202020204" pitchFamily="34" charset="0"/>
              <a:buChar char="•"/>
            </a:pPr>
            <a:endParaRPr lang="en-IE" dirty="0"/>
          </a:p>
          <a:p>
            <a:pPr marL="342900" indent="-342900">
              <a:buFont typeface="Arial" panose="020B0604020202020204" pitchFamily="34" charset="0"/>
              <a:buChar char="•"/>
            </a:pPr>
            <a:r>
              <a:rPr lang="en-IE" dirty="0" smtClean="0"/>
              <a:t>The successful case often referred to is the Ruhr in Germany.</a:t>
            </a:r>
          </a:p>
          <a:p>
            <a:pPr marL="342900" indent="-342900">
              <a:buFont typeface="Arial" panose="020B0604020202020204" pitchFamily="34" charset="0"/>
              <a:buChar char="•"/>
            </a:pPr>
            <a:endParaRPr lang="en-IE" dirty="0"/>
          </a:p>
          <a:p>
            <a:pPr marL="342900" indent="-342900">
              <a:buFont typeface="Arial" panose="020B0604020202020204" pitchFamily="34" charset="0"/>
              <a:buChar char="•"/>
            </a:pPr>
            <a:r>
              <a:rPr lang="en-IE" dirty="0" smtClean="0"/>
              <a:t>Unsuccessful cases include the Appalachia region of the United States and South Wales.</a:t>
            </a:r>
          </a:p>
          <a:p>
            <a:pPr marL="342900" indent="-342900">
              <a:buFont typeface="Arial" panose="020B0604020202020204" pitchFamily="34" charset="0"/>
              <a:buChar char="•"/>
            </a:pPr>
            <a:endParaRPr lang="en-IE" dirty="0"/>
          </a:p>
          <a:p>
            <a:pPr marL="342900" indent="-342900">
              <a:buFont typeface="Arial" panose="020B0604020202020204" pitchFamily="34" charset="0"/>
              <a:buChar char="•"/>
            </a:pPr>
            <a:r>
              <a:rPr lang="en-IE" dirty="0" smtClean="0"/>
              <a:t>The broad approach taken in each is instructive.</a:t>
            </a:r>
            <a:endParaRPr lang="en-IE" dirty="0"/>
          </a:p>
          <a:p>
            <a:pPr marL="342900" indent="-342900">
              <a:buFont typeface="Arial" panose="020B0604020202020204" pitchFamily="34" charset="0"/>
              <a:buChar char="•"/>
            </a:pPr>
            <a:endParaRPr lang="en-IE" dirty="0"/>
          </a:p>
        </p:txBody>
      </p:sp>
    </p:spTree>
    <p:extLst>
      <p:ext uri="{BB962C8B-B14F-4D97-AF65-F5344CB8AC3E}">
        <p14:creationId xmlns:p14="http://schemas.microsoft.com/office/powerpoint/2010/main" val="8769507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74B09-7D7C-41AB-90C1-1D7BFB8B6FA5}"/>
              </a:ext>
            </a:extLst>
          </p:cNvPr>
          <p:cNvSpPr>
            <a:spLocks noGrp="1"/>
          </p:cNvSpPr>
          <p:nvPr>
            <p:ph type="title"/>
          </p:nvPr>
        </p:nvSpPr>
        <p:spPr>
          <a:xfrm>
            <a:off x="761491" y="168365"/>
            <a:ext cx="7621016" cy="738664"/>
          </a:xfrm>
        </p:spPr>
        <p:txBody>
          <a:bodyPr/>
          <a:lstStyle/>
          <a:p>
            <a:pPr algn="ctr"/>
            <a:r>
              <a:rPr lang="en-IE" u="none" dirty="0">
                <a:solidFill>
                  <a:schemeClr val="tx2">
                    <a:lumMod val="75000"/>
                  </a:schemeClr>
                </a:solidFill>
              </a:rPr>
              <a:t>The Ruhr</a:t>
            </a:r>
          </a:p>
        </p:txBody>
      </p:sp>
      <p:sp>
        <p:nvSpPr>
          <p:cNvPr id="3" name="Content Placeholder 2">
            <a:extLst>
              <a:ext uri="{FF2B5EF4-FFF2-40B4-BE49-F238E27FC236}">
                <a16:creationId xmlns:a16="http://schemas.microsoft.com/office/drawing/2014/main" id="{1895386A-19EA-43DB-883A-6437FD6D9109}"/>
              </a:ext>
            </a:extLst>
          </p:cNvPr>
          <p:cNvSpPr>
            <a:spLocks noGrp="1"/>
          </p:cNvSpPr>
          <p:nvPr>
            <p:ph idx="1"/>
          </p:nvPr>
        </p:nvSpPr>
        <p:spPr/>
        <p:txBody>
          <a:bodyPr>
            <a:normAutofit lnSpcReduction="10000"/>
          </a:bodyPr>
          <a:lstStyle/>
          <a:p>
            <a:pPr marL="285750" indent="-285750">
              <a:buFont typeface="Arial" panose="020B0604020202020204" pitchFamily="34" charset="0"/>
              <a:buChar char="•"/>
            </a:pPr>
            <a:r>
              <a:rPr lang="en-IE" dirty="0">
                <a:latin typeface="Cambria" panose="02040503050406030204" pitchFamily="18" charset="0"/>
                <a:ea typeface="Cambria" panose="02040503050406030204" pitchFamily="18" charset="0"/>
              </a:rPr>
              <a:t>The Ruhr is typically cited as a successful transition case:</a:t>
            </a:r>
          </a:p>
          <a:p>
            <a:pPr lvl="1">
              <a:buFont typeface="Wingdings" panose="05000000000000000000" pitchFamily="2" charset="2"/>
              <a:buChar char="Ø"/>
            </a:pPr>
            <a:r>
              <a:rPr lang="en-IE" dirty="0">
                <a:latin typeface="Cambria" panose="02040503050406030204" pitchFamily="18" charset="0"/>
                <a:ea typeface="Cambria" panose="02040503050406030204" pitchFamily="18" charset="0"/>
              </a:rPr>
              <a:t>The federal and regional governments pursued active policy to diversify the region’s economy away from coal.</a:t>
            </a:r>
          </a:p>
          <a:p>
            <a:pPr marL="342900" lvl="1"/>
            <a:endParaRPr lang="en-IE" dirty="0">
              <a:latin typeface="Cambria" panose="02040503050406030204" pitchFamily="18" charset="0"/>
              <a:ea typeface="Cambria" panose="02040503050406030204" pitchFamily="18" charset="0"/>
            </a:endParaRPr>
          </a:p>
          <a:p>
            <a:pPr lvl="1">
              <a:buFont typeface="Wingdings" panose="05000000000000000000" pitchFamily="2" charset="2"/>
              <a:buChar char="Ø"/>
            </a:pPr>
            <a:r>
              <a:rPr lang="en-IE" dirty="0">
                <a:latin typeface="Cambria" panose="02040503050406030204" pitchFamily="18" charset="0"/>
                <a:ea typeface="Cambria" panose="02040503050406030204" pitchFamily="18" charset="0"/>
              </a:rPr>
              <a:t>An emphasis on the availability of decent work – supply and demand accounted for here.</a:t>
            </a:r>
          </a:p>
          <a:p>
            <a:pPr lvl="1">
              <a:buFont typeface="Wingdings" panose="05000000000000000000" pitchFamily="2" charset="2"/>
              <a:buChar char="Ø"/>
            </a:pPr>
            <a:endParaRPr lang="en-IE" dirty="0">
              <a:latin typeface="Cambria" panose="02040503050406030204" pitchFamily="18" charset="0"/>
              <a:ea typeface="Cambria" panose="02040503050406030204" pitchFamily="18" charset="0"/>
            </a:endParaRPr>
          </a:p>
          <a:p>
            <a:pPr lvl="1">
              <a:buFont typeface="Wingdings" panose="05000000000000000000" pitchFamily="2" charset="2"/>
              <a:buChar char="Ø"/>
            </a:pPr>
            <a:r>
              <a:rPr lang="en-IE" dirty="0">
                <a:latin typeface="Cambria" panose="02040503050406030204" pitchFamily="18" charset="0"/>
                <a:ea typeface="Cambria" panose="02040503050406030204" pitchFamily="18" charset="0"/>
              </a:rPr>
              <a:t>The region is now a leader in energy tech and consulting.</a:t>
            </a:r>
          </a:p>
          <a:p>
            <a:pPr lvl="1">
              <a:buFont typeface="Wingdings" panose="05000000000000000000" pitchFamily="2" charset="2"/>
              <a:buChar char="Ø"/>
            </a:pPr>
            <a:endParaRPr lang="en-IE" dirty="0">
              <a:latin typeface="Cambria" panose="02040503050406030204" pitchFamily="18" charset="0"/>
              <a:ea typeface="Cambria" panose="02040503050406030204" pitchFamily="18" charset="0"/>
            </a:endParaRPr>
          </a:p>
          <a:p>
            <a:pPr lvl="1">
              <a:buFont typeface="Wingdings" panose="05000000000000000000" pitchFamily="2" charset="2"/>
              <a:buChar char="Ø"/>
            </a:pPr>
            <a:r>
              <a:rPr lang="en-IE" dirty="0">
                <a:latin typeface="Cambria" panose="02040503050406030204" pitchFamily="18" charset="0"/>
                <a:ea typeface="Cambria" panose="02040503050406030204" pitchFamily="18" charset="0"/>
              </a:rPr>
              <a:t>Provision of extensive retraining and education courses with high placement rates.</a:t>
            </a:r>
          </a:p>
          <a:p>
            <a:pPr lvl="1">
              <a:buFont typeface="Wingdings" panose="05000000000000000000" pitchFamily="2" charset="2"/>
              <a:buChar char="Ø"/>
            </a:pPr>
            <a:endParaRPr lang="en-IE" dirty="0">
              <a:latin typeface="Cambria" panose="02040503050406030204" pitchFamily="18" charset="0"/>
              <a:ea typeface="Cambria" panose="02040503050406030204" pitchFamily="18" charset="0"/>
            </a:endParaRPr>
          </a:p>
          <a:p>
            <a:pPr lvl="1">
              <a:buFont typeface="Wingdings" panose="05000000000000000000" pitchFamily="2" charset="2"/>
              <a:buChar char="Ø"/>
            </a:pPr>
            <a:r>
              <a:rPr lang="en-IE" dirty="0">
                <a:latin typeface="Cambria" panose="02040503050406030204" pitchFamily="18" charset="0"/>
                <a:ea typeface="Cambria" panose="02040503050406030204" pitchFamily="18" charset="0"/>
              </a:rPr>
              <a:t>German social partnership incorporates a significant role for trade unions and worker representation. Collective agreements shape policy formation and implementation.</a:t>
            </a:r>
          </a:p>
          <a:p>
            <a:pPr lvl="1">
              <a:buFont typeface="Wingdings" panose="05000000000000000000" pitchFamily="2" charset="2"/>
              <a:buChar char="Ø"/>
            </a:pPr>
            <a:endParaRPr lang="en-IE" dirty="0">
              <a:latin typeface="Cambria" panose="02040503050406030204" pitchFamily="18" charset="0"/>
              <a:ea typeface="Cambria" panose="02040503050406030204" pitchFamily="18" charset="0"/>
            </a:endParaRPr>
          </a:p>
          <a:p>
            <a:pPr lvl="1">
              <a:buFont typeface="Wingdings" panose="05000000000000000000" pitchFamily="2" charset="2"/>
              <a:buChar char="Ø"/>
            </a:pPr>
            <a:r>
              <a:rPr lang="en-IE" dirty="0">
                <a:latin typeface="Cambria" panose="02040503050406030204" pitchFamily="18" charset="0"/>
                <a:ea typeface="Cambria" panose="02040503050406030204" pitchFamily="18" charset="0"/>
              </a:rPr>
              <a:t>Planning with staggered closures.</a:t>
            </a:r>
          </a:p>
          <a:p>
            <a:pPr lvl="1">
              <a:buFont typeface="Wingdings" panose="05000000000000000000" pitchFamily="2" charset="2"/>
              <a:buChar char="Ø"/>
            </a:pPr>
            <a:endParaRPr lang="en-IE" sz="135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4108112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A151D-8305-4759-9CE5-2CEC3D7E7A44}"/>
              </a:ext>
            </a:extLst>
          </p:cNvPr>
          <p:cNvSpPr>
            <a:spLocks noGrp="1"/>
          </p:cNvSpPr>
          <p:nvPr>
            <p:ph type="title"/>
          </p:nvPr>
        </p:nvSpPr>
        <p:spPr>
          <a:xfrm>
            <a:off x="761491" y="168365"/>
            <a:ext cx="7621016" cy="738664"/>
          </a:xfrm>
        </p:spPr>
        <p:txBody>
          <a:bodyPr/>
          <a:lstStyle/>
          <a:p>
            <a:pPr algn="ctr"/>
            <a:r>
              <a:rPr lang="en-IE" u="none" dirty="0">
                <a:solidFill>
                  <a:schemeClr val="tx2">
                    <a:lumMod val="75000"/>
                  </a:schemeClr>
                </a:solidFill>
              </a:rPr>
              <a:t>Appalachia</a:t>
            </a:r>
          </a:p>
        </p:txBody>
      </p:sp>
      <p:sp>
        <p:nvSpPr>
          <p:cNvPr id="3" name="Content Placeholder 2">
            <a:extLst>
              <a:ext uri="{FF2B5EF4-FFF2-40B4-BE49-F238E27FC236}">
                <a16:creationId xmlns:a16="http://schemas.microsoft.com/office/drawing/2014/main" id="{474BFF6E-2C0A-4778-B4BD-C8088A48FCE4}"/>
              </a:ext>
            </a:extLst>
          </p:cNvPr>
          <p:cNvSpPr>
            <a:spLocks noGrp="1"/>
          </p:cNvSpPr>
          <p:nvPr>
            <p:ph idx="1"/>
          </p:nvPr>
        </p:nvSpPr>
        <p:spPr/>
        <p:txBody>
          <a:bodyPr>
            <a:normAutofit/>
          </a:bodyPr>
          <a:lstStyle/>
          <a:p>
            <a:r>
              <a:rPr lang="en-IE" dirty="0">
                <a:latin typeface="Cambria" panose="02040503050406030204" pitchFamily="18" charset="0"/>
                <a:ea typeface="Cambria" panose="02040503050406030204" pitchFamily="18" charset="0"/>
              </a:rPr>
              <a:t>On the other hand, Appalachia can be seen as a warning:</a:t>
            </a:r>
          </a:p>
          <a:p>
            <a:pPr lvl="1">
              <a:buFont typeface="Wingdings" panose="05000000000000000000" pitchFamily="2" charset="2"/>
              <a:buChar char="Ø"/>
            </a:pPr>
            <a:r>
              <a:rPr lang="en-IE" dirty="0">
                <a:latin typeface="Cambria" panose="02040503050406030204" pitchFamily="18" charset="0"/>
                <a:ea typeface="Cambria" panose="02040503050406030204" pitchFamily="18" charset="0"/>
              </a:rPr>
              <a:t>The federal government rarely engaged in planning, funding or coordinated policy responses.</a:t>
            </a:r>
          </a:p>
          <a:p>
            <a:pPr lvl="1">
              <a:buFont typeface="Wingdings" panose="05000000000000000000" pitchFamily="2" charset="2"/>
              <a:buChar char="Ø"/>
            </a:pPr>
            <a:endParaRPr lang="en-IE" dirty="0">
              <a:latin typeface="Cambria" panose="02040503050406030204" pitchFamily="18" charset="0"/>
              <a:ea typeface="Cambria" panose="02040503050406030204" pitchFamily="18" charset="0"/>
            </a:endParaRPr>
          </a:p>
          <a:p>
            <a:pPr lvl="1">
              <a:buFont typeface="Wingdings" panose="05000000000000000000" pitchFamily="2" charset="2"/>
              <a:buChar char="Ø"/>
            </a:pPr>
            <a:r>
              <a:rPr lang="en-IE" dirty="0">
                <a:latin typeface="Cambria" panose="02040503050406030204" pitchFamily="18" charset="0"/>
                <a:ea typeface="Cambria" panose="02040503050406030204" pitchFamily="18" charset="0"/>
              </a:rPr>
              <a:t>Policy that did arise was essentially reactive and ad hoc.</a:t>
            </a:r>
          </a:p>
          <a:p>
            <a:pPr lvl="1">
              <a:buFont typeface="Wingdings" panose="05000000000000000000" pitchFamily="2" charset="2"/>
              <a:buChar char="Ø"/>
            </a:pPr>
            <a:endParaRPr lang="en-IE" dirty="0">
              <a:latin typeface="Cambria" panose="02040503050406030204" pitchFamily="18" charset="0"/>
              <a:ea typeface="Cambria" panose="02040503050406030204" pitchFamily="18" charset="0"/>
            </a:endParaRPr>
          </a:p>
          <a:p>
            <a:pPr lvl="1">
              <a:buFont typeface="Wingdings" panose="05000000000000000000" pitchFamily="2" charset="2"/>
              <a:buChar char="Ø"/>
            </a:pPr>
            <a:r>
              <a:rPr lang="en-IE" dirty="0">
                <a:latin typeface="Cambria" panose="02040503050406030204" pitchFamily="18" charset="0"/>
                <a:ea typeface="Cambria" panose="02040503050406030204" pitchFamily="18" charset="0"/>
              </a:rPr>
              <a:t>The emphasis of policy was to generally subsidise business to try and encourage inward investment. Infrastructure spending was not forthcoming.</a:t>
            </a:r>
          </a:p>
          <a:p>
            <a:pPr lvl="1">
              <a:buFont typeface="Wingdings" panose="05000000000000000000" pitchFamily="2" charset="2"/>
              <a:buChar char="Ø"/>
            </a:pPr>
            <a:endParaRPr lang="en-IE" dirty="0">
              <a:latin typeface="Cambria" panose="02040503050406030204" pitchFamily="18" charset="0"/>
              <a:ea typeface="Cambria" panose="02040503050406030204" pitchFamily="18" charset="0"/>
            </a:endParaRPr>
          </a:p>
          <a:p>
            <a:pPr lvl="1">
              <a:buFont typeface="Wingdings" panose="05000000000000000000" pitchFamily="2" charset="2"/>
              <a:buChar char="Ø"/>
            </a:pPr>
            <a:r>
              <a:rPr lang="en-IE" dirty="0">
                <a:latin typeface="Cambria" panose="02040503050406030204" pitchFamily="18" charset="0"/>
                <a:ea typeface="Cambria" panose="02040503050406030204" pitchFamily="18" charset="0"/>
              </a:rPr>
              <a:t>Little effort was made to augment worker skills to ensure they could take new jobs.</a:t>
            </a:r>
          </a:p>
          <a:p>
            <a:pPr lvl="1">
              <a:buFont typeface="Wingdings" panose="05000000000000000000" pitchFamily="2" charset="2"/>
              <a:buChar char="Ø"/>
            </a:pPr>
            <a:endParaRPr lang="en-IE" dirty="0">
              <a:latin typeface="Cambria" panose="02040503050406030204" pitchFamily="18" charset="0"/>
              <a:ea typeface="Cambria" panose="02040503050406030204" pitchFamily="18" charset="0"/>
            </a:endParaRPr>
          </a:p>
          <a:p>
            <a:pPr lvl="1">
              <a:buFont typeface="Wingdings" panose="05000000000000000000" pitchFamily="2" charset="2"/>
              <a:buChar char="Ø"/>
            </a:pPr>
            <a:r>
              <a:rPr lang="en-IE" dirty="0">
                <a:latin typeface="Cambria" panose="02040503050406030204" pitchFamily="18" charset="0"/>
                <a:ea typeface="Cambria" panose="02040503050406030204" pitchFamily="18" charset="0"/>
              </a:rPr>
              <a:t>Little commitment to the concept of “green transition” and collaborative decision making. General hostility to trade unionism.</a:t>
            </a:r>
          </a:p>
          <a:p>
            <a:endParaRPr lang="en-IE" sz="165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0043995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94588" y="1737360"/>
            <a:ext cx="7475220" cy="0"/>
          </a:xfrm>
          <a:custGeom>
            <a:avLst/>
            <a:gdLst/>
            <a:ahLst/>
            <a:cxnLst/>
            <a:rect l="l" t="t" r="r" b="b"/>
            <a:pathLst>
              <a:path w="7475220">
                <a:moveTo>
                  <a:pt x="0" y="0"/>
                </a:moveTo>
                <a:lnTo>
                  <a:pt x="7475220" y="0"/>
                </a:lnTo>
              </a:path>
            </a:pathLst>
          </a:custGeom>
          <a:ln w="6096">
            <a:solidFill>
              <a:srgbClr val="7E7E7E"/>
            </a:solidFill>
          </a:ln>
        </p:spPr>
        <p:txBody>
          <a:bodyPr wrap="square" lIns="0" tIns="0" rIns="0" bIns="0" rtlCol="0"/>
          <a:lstStyle/>
          <a:p>
            <a:endParaRPr/>
          </a:p>
        </p:txBody>
      </p:sp>
      <p:sp>
        <p:nvSpPr>
          <p:cNvPr id="3" name="object 3"/>
          <p:cNvSpPr/>
          <p:nvPr/>
        </p:nvSpPr>
        <p:spPr>
          <a:xfrm>
            <a:off x="7845353" y="138162"/>
            <a:ext cx="1233212" cy="711860"/>
          </a:xfrm>
          <a:prstGeom prst="rect">
            <a:avLst/>
          </a:prstGeom>
          <a:blipFill>
            <a:blip r:embed="rId2" cstate="print"/>
            <a:stretch>
              <a:fillRect/>
            </a:stretch>
          </a:blipFill>
        </p:spPr>
        <p:txBody>
          <a:bodyPr wrap="square" lIns="0" tIns="0" rIns="0" bIns="0" rtlCol="0"/>
          <a:lstStyle/>
          <a:p>
            <a:endParaRPr/>
          </a:p>
        </p:txBody>
      </p:sp>
      <p:sp>
        <p:nvSpPr>
          <p:cNvPr id="4" name="object 4"/>
          <p:cNvSpPr txBox="1">
            <a:spLocks noGrp="1"/>
          </p:cNvSpPr>
          <p:nvPr>
            <p:ph type="title"/>
          </p:nvPr>
        </p:nvSpPr>
        <p:spPr>
          <a:xfrm>
            <a:off x="2000078" y="2356357"/>
            <a:ext cx="5344160" cy="2229456"/>
          </a:xfrm>
          <a:prstGeom prst="rect">
            <a:avLst/>
          </a:prstGeom>
        </p:spPr>
        <p:txBody>
          <a:bodyPr vert="horz" wrap="square" lIns="0" tIns="13335" rIns="0" bIns="0" rtlCol="0">
            <a:spAutoFit/>
          </a:bodyPr>
          <a:lstStyle/>
          <a:p>
            <a:pPr marL="12700">
              <a:lnSpc>
                <a:spcPct val="100000"/>
              </a:lnSpc>
              <a:spcBef>
                <a:spcPts val="105"/>
              </a:spcBef>
            </a:pPr>
            <a:r>
              <a:rPr u="none" spc="-75" dirty="0">
                <a:solidFill>
                  <a:srgbClr val="272F4E"/>
                </a:solidFill>
              </a:rPr>
              <a:t>Part </a:t>
            </a:r>
            <a:r>
              <a:rPr u="none" spc="-30" dirty="0">
                <a:solidFill>
                  <a:srgbClr val="272F4E"/>
                </a:solidFill>
              </a:rPr>
              <a:t>I:</a:t>
            </a:r>
            <a:r>
              <a:rPr u="none" spc="-220" dirty="0">
                <a:solidFill>
                  <a:srgbClr val="272F4E"/>
                </a:solidFill>
              </a:rPr>
              <a:t> </a:t>
            </a:r>
            <a:r>
              <a:rPr lang="en-IE" u="none" spc="-220" dirty="0" smtClean="0">
                <a:solidFill>
                  <a:srgbClr val="272F4E"/>
                </a:solidFill>
              </a:rPr>
              <a:t/>
            </a:r>
            <a:br>
              <a:rPr lang="en-IE" u="none" spc="-220" dirty="0" smtClean="0">
                <a:solidFill>
                  <a:srgbClr val="272F4E"/>
                </a:solidFill>
              </a:rPr>
            </a:br>
            <a:r>
              <a:rPr lang="en-IE" u="none" spc="-220" dirty="0" smtClean="0">
                <a:solidFill>
                  <a:srgbClr val="272F4E"/>
                </a:solidFill>
              </a:rPr>
              <a:t>The Global </a:t>
            </a:r>
            <a:r>
              <a:rPr lang="en-IE" u="none" spc="-114" dirty="0" smtClean="0">
                <a:solidFill>
                  <a:srgbClr val="272F4E"/>
                </a:solidFill>
              </a:rPr>
              <a:t>Challenge</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94588" y="1737360"/>
            <a:ext cx="7475220" cy="0"/>
          </a:xfrm>
          <a:custGeom>
            <a:avLst/>
            <a:gdLst/>
            <a:ahLst/>
            <a:cxnLst/>
            <a:rect l="l" t="t" r="r" b="b"/>
            <a:pathLst>
              <a:path w="7475220">
                <a:moveTo>
                  <a:pt x="0" y="0"/>
                </a:moveTo>
                <a:lnTo>
                  <a:pt x="7475220" y="0"/>
                </a:lnTo>
              </a:path>
            </a:pathLst>
          </a:custGeom>
          <a:ln w="6096">
            <a:solidFill>
              <a:srgbClr val="7E7E7E"/>
            </a:solidFill>
          </a:ln>
        </p:spPr>
        <p:txBody>
          <a:bodyPr wrap="square" lIns="0" tIns="0" rIns="0" bIns="0" rtlCol="0"/>
          <a:lstStyle/>
          <a:p>
            <a:endParaRPr/>
          </a:p>
        </p:txBody>
      </p:sp>
      <p:sp>
        <p:nvSpPr>
          <p:cNvPr id="3" name="object 3"/>
          <p:cNvSpPr/>
          <p:nvPr/>
        </p:nvSpPr>
        <p:spPr>
          <a:xfrm>
            <a:off x="7845353" y="138162"/>
            <a:ext cx="1233212" cy="711860"/>
          </a:xfrm>
          <a:prstGeom prst="rect">
            <a:avLst/>
          </a:prstGeom>
          <a:blipFill>
            <a:blip r:embed="rId2" cstate="print"/>
            <a:stretch>
              <a:fillRect/>
            </a:stretch>
          </a:blipFill>
        </p:spPr>
        <p:txBody>
          <a:bodyPr wrap="square" lIns="0" tIns="0" rIns="0" bIns="0" rtlCol="0"/>
          <a:lstStyle/>
          <a:p>
            <a:endParaRPr/>
          </a:p>
        </p:txBody>
      </p:sp>
      <p:sp>
        <p:nvSpPr>
          <p:cNvPr id="4" name="object 4"/>
          <p:cNvSpPr txBox="1">
            <a:spLocks noGrp="1"/>
          </p:cNvSpPr>
          <p:nvPr>
            <p:ph type="title"/>
          </p:nvPr>
        </p:nvSpPr>
        <p:spPr>
          <a:xfrm>
            <a:off x="2179447" y="3136948"/>
            <a:ext cx="4784090" cy="2967479"/>
          </a:xfrm>
          <a:prstGeom prst="rect">
            <a:avLst/>
          </a:prstGeom>
        </p:spPr>
        <p:txBody>
          <a:bodyPr vert="horz" wrap="square" lIns="0" tIns="12700" rIns="0" bIns="0" rtlCol="0">
            <a:spAutoFit/>
          </a:bodyPr>
          <a:lstStyle/>
          <a:p>
            <a:pPr marL="12700">
              <a:lnSpc>
                <a:spcPct val="100000"/>
              </a:lnSpc>
              <a:spcBef>
                <a:spcPts val="100"/>
              </a:spcBef>
            </a:pPr>
            <a:r>
              <a:rPr lang="en-IE" u="none" spc="-75" dirty="0">
                <a:solidFill>
                  <a:srgbClr val="272F4E"/>
                </a:solidFill>
              </a:rPr>
              <a:t>Part </a:t>
            </a:r>
            <a:r>
              <a:rPr lang="en-IE" u="none" spc="-30" dirty="0" smtClean="0">
                <a:solidFill>
                  <a:srgbClr val="272F4E"/>
                </a:solidFill>
              </a:rPr>
              <a:t>III:</a:t>
            </a:r>
            <a:r>
              <a:rPr lang="en-IE" u="none" spc="-220" dirty="0" smtClean="0">
                <a:solidFill>
                  <a:srgbClr val="272F4E"/>
                </a:solidFill>
              </a:rPr>
              <a:t> </a:t>
            </a:r>
            <a:r>
              <a:rPr lang="en-IE" u="none" spc="-220" dirty="0">
                <a:solidFill>
                  <a:srgbClr val="272F4E"/>
                </a:solidFill>
              </a:rPr>
              <a:t/>
            </a:r>
            <a:br>
              <a:rPr lang="en-IE" u="none" spc="-220" dirty="0">
                <a:solidFill>
                  <a:srgbClr val="272F4E"/>
                </a:solidFill>
              </a:rPr>
            </a:br>
            <a:r>
              <a:rPr lang="en-IE" u="none" spc="-220" dirty="0" smtClean="0">
                <a:solidFill>
                  <a:srgbClr val="272F4E"/>
                </a:solidFill>
              </a:rPr>
              <a:t>What is the situation in Ireland?</a:t>
            </a:r>
            <a:endParaRPr u="none" spc="-55" dirty="0"/>
          </a:p>
        </p:txBody>
      </p:sp>
    </p:spTree>
    <p:extLst>
      <p:ext uri="{BB962C8B-B14F-4D97-AF65-F5344CB8AC3E}">
        <p14:creationId xmlns:p14="http://schemas.microsoft.com/office/powerpoint/2010/main" val="11645999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B365C-7B72-45C1-A7C1-AD201D53D1FF}"/>
              </a:ext>
            </a:extLst>
          </p:cNvPr>
          <p:cNvSpPr>
            <a:spLocks noGrp="1"/>
          </p:cNvSpPr>
          <p:nvPr>
            <p:ph type="title"/>
          </p:nvPr>
        </p:nvSpPr>
        <p:spPr>
          <a:xfrm>
            <a:off x="637738" y="228600"/>
            <a:ext cx="7886700" cy="1477328"/>
          </a:xfrm>
        </p:spPr>
        <p:txBody>
          <a:bodyPr/>
          <a:lstStyle/>
          <a:p>
            <a:pPr algn="ctr"/>
            <a:r>
              <a:rPr lang="en-IE" u="none" dirty="0">
                <a:solidFill>
                  <a:schemeClr val="tx2">
                    <a:lumMod val="75000"/>
                  </a:schemeClr>
                </a:solidFill>
              </a:rPr>
              <a:t>Where we are (</a:t>
            </a:r>
            <a:r>
              <a:rPr lang="en-IE" u="none" dirty="0" err="1">
                <a:solidFill>
                  <a:schemeClr val="tx2">
                    <a:lumMod val="75000"/>
                  </a:schemeClr>
                </a:solidFill>
              </a:rPr>
              <a:t>Goldrick</a:t>
            </a:r>
            <a:r>
              <a:rPr lang="en-IE" u="none" dirty="0">
                <a:solidFill>
                  <a:schemeClr val="tx2">
                    <a:lumMod val="75000"/>
                  </a:schemeClr>
                </a:solidFill>
              </a:rPr>
              <a:t>-Kelly &amp; Nugent, 2019)</a:t>
            </a:r>
          </a:p>
        </p:txBody>
      </p:sp>
      <p:graphicFrame>
        <p:nvGraphicFramePr>
          <p:cNvPr id="4" name="Content Placeholder 3">
            <a:extLst>
              <a:ext uri="{FF2B5EF4-FFF2-40B4-BE49-F238E27FC236}">
                <a16:creationId xmlns:a16="http://schemas.microsoft.com/office/drawing/2014/main" id="{EBB100B8-957A-4637-9A2F-827FADD8C43C}"/>
              </a:ext>
            </a:extLst>
          </p:cNvPr>
          <p:cNvGraphicFramePr>
            <a:graphicFrameLocks noGrp="1"/>
          </p:cNvGraphicFramePr>
          <p:nvPr>
            <p:ph idx="1"/>
            <p:extLst>
              <p:ext uri="{D42A27DB-BD31-4B8C-83A1-F6EECF244321}">
                <p14:modId xmlns:p14="http://schemas.microsoft.com/office/powerpoint/2010/main" val="3018064990"/>
              </p:ext>
            </p:extLst>
          </p:nvPr>
        </p:nvGraphicFramePr>
        <p:xfrm>
          <a:off x="628650" y="2057400"/>
          <a:ext cx="7886700" cy="41909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304917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41E3A-FC2D-4BBC-B884-CB5EEE334FA0}"/>
              </a:ext>
            </a:extLst>
          </p:cNvPr>
          <p:cNvSpPr>
            <a:spLocks noGrp="1"/>
          </p:cNvSpPr>
          <p:nvPr>
            <p:ph type="title"/>
          </p:nvPr>
        </p:nvSpPr>
        <p:spPr>
          <a:xfrm>
            <a:off x="761491" y="168365"/>
            <a:ext cx="7621016" cy="1477328"/>
          </a:xfrm>
        </p:spPr>
        <p:txBody>
          <a:bodyPr/>
          <a:lstStyle/>
          <a:p>
            <a:pPr algn="ctr"/>
            <a:r>
              <a:rPr lang="en-IE" u="none" dirty="0">
                <a:solidFill>
                  <a:schemeClr val="tx2">
                    <a:lumMod val="75000"/>
                  </a:schemeClr>
                </a:solidFill>
              </a:rPr>
              <a:t>Emissions Projections (EPA, 2019)</a:t>
            </a:r>
          </a:p>
        </p:txBody>
      </p:sp>
      <p:pic>
        <p:nvPicPr>
          <p:cNvPr id="4" name="Content Placeholder 3">
            <a:extLst>
              <a:ext uri="{FF2B5EF4-FFF2-40B4-BE49-F238E27FC236}">
                <a16:creationId xmlns:a16="http://schemas.microsoft.com/office/drawing/2014/main" id="{C0BB0298-9533-444F-81C2-D879AD69C9AC}"/>
              </a:ext>
            </a:extLst>
          </p:cNvPr>
          <p:cNvPicPr>
            <a:picLocks noGrp="1" noChangeAspect="1"/>
          </p:cNvPicPr>
          <p:nvPr>
            <p:ph idx="1"/>
          </p:nvPr>
        </p:nvPicPr>
        <p:blipFill>
          <a:blip r:embed="rId2"/>
          <a:stretch>
            <a:fillRect/>
          </a:stretch>
        </p:blipFill>
        <p:spPr>
          <a:xfrm>
            <a:off x="628650" y="2125266"/>
            <a:ext cx="7886700" cy="3894533"/>
          </a:xfrm>
          <a:prstGeom prst="rect">
            <a:avLst/>
          </a:prstGeom>
        </p:spPr>
      </p:pic>
    </p:spTree>
    <p:extLst>
      <p:ext uri="{BB962C8B-B14F-4D97-AF65-F5344CB8AC3E}">
        <p14:creationId xmlns:p14="http://schemas.microsoft.com/office/powerpoint/2010/main" val="34120505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BB858E-C0FF-433D-9C8F-B17FB453BC1F}"/>
              </a:ext>
            </a:extLst>
          </p:cNvPr>
          <p:cNvSpPr>
            <a:spLocks noGrp="1"/>
          </p:cNvSpPr>
          <p:nvPr>
            <p:ph type="title"/>
          </p:nvPr>
        </p:nvSpPr>
        <p:spPr>
          <a:xfrm>
            <a:off x="761491" y="168365"/>
            <a:ext cx="7621016" cy="1477328"/>
          </a:xfrm>
        </p:spPr>
        <p:txBody>
          <a:bodyPr/>
          <a:lstStyle/>
          <a:p>
            <a:pPr algn="ctr"/>
            <a:r>
              <a:rPr lang="en-IE" u="none" dirty="0">
                <a:solidFill>
                  <a:schemeClr val="tx2">
                    <a:lumMod val="75000"/>
                  </a:schemeClr>
                </a:solidFill>
              </a:rPr>
              <a:t>Sources of emissions (EPA, 2019)</a:t>
            </a:r>
          </a:p>
        </p:txBody>
      </p:sp>
      <p:pic>
        <p:nvPicPr>
          <p:cNvPr id="5" name="Content Placeholder 4">
            <a:extLst>
              <a:ext uri="{FF2B5EF4-FFF2-40B4-BE49-F238E27FC236}">
                <a16:creationId xmlns:a16="http://schemas.microsoft.com/office/drawing/2014/main" id="{68B502C6-08E1-496F-936D-43B06A46AAE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8650" y="2125266"/>
            <a:ext cx="7886700" cy="3970733"/>
          </a:xfrm>
        </p:spPr>
      </p:pic>
    </p:spTree>
    <p:extLst>
      <p:ext uri="{BB962C8B-B14F-4D97-AF65-F5344CB8AC3E}">
        <p14:creationId xmlns:p14="http://schemas.microsoft.com/office/powerpoint/2010/main" val="30079498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D303D-08D6-4D4A-B063-A78E92D33431}"/>
              </a:ext>
            </a:extLst>
          </p:cNvPr>
          <p:cNvSpPr>
            <a:spLocks noGrp="1"/>
          </p:cNvSpPr>
          <p:nvPr>
            <p:ph type="title"/>
          </p:nvPr>
        </p:nvSpPr>
        <p:spPr>
          <a:xfrm>
            <a:off x="761491" y="168365"/>
            <a:ext cx="7621016" cy="738664"/>
          </a:xfrm>
        </p:spPr>
        <p:txBody>
          <a:bodyPr/>
          <a:lstStyle/>
          <a:p>
            <a:pPr algn="ctr"/>
            <a:r>
              <a:rPr lang="en-IE" u="none" dirty="0">
                <a:solidFill>
                  <a:schemeClr val="tx2">
                    <a:lumMod val="75000"/>
                  </a:schemeClr>
                </a:solidFill>
              </a:rPr>
              <a:t>What does this mean?</a:t>
            </a:r>
          </a:p>
        </p:txBody>
      </p:sp>
      <p:sp>
        <p:nvSpPr>
          <p:cNvPr id="3" name="Content Placeholder 2">
            <a:extLst>
              <a:ext uri="{FF2B5EF4-FFF2-40B4-BE49-F238E27FC236}">
                <a16:creationId xmlns:a16="http://schemas.microsoft.com/office/drawing/2014/main" id="{9867B1FF-4E05-4687-B93B-69BC9D3FA1AD}"/>
              </a:ext>
            </a:extLst>
          </p:cNvPr>
          <p:cNvSpPr>
            <a:spLocks noGrp="1"/>
          </p:cNvSpPr>
          <p:nvPr>
            <p:ph idx="1"/>
          </p:nvPr>
        </p:nvSpPr>
        <p:spPr/>
        <p:txBody>
          <a:bodyPr>
            <a:normAutofit/>
          </a:bodyPr>
          <a:lstStyle/>
          <a:p>
            <a:pPr marL="342900" indent="-342900">
              <a:buFont typeface="Arial" panose="020B0604020202020204" pitchFamily="34" charset="0"/>
              <a:buChar char="•"/>
            </a:pPr>
            <a:r>
              <a:rPr lang="en-IE" dirty="0">
                <a:latin typeface="Cambria" panose="02040503050406030204" pitchFamily="18" charset="0"/>
                <a:ea typeface="Cambria" panose="02040503050406030204" pitchFamily="18" charset="0"/>
              </a:rPr>
              <a:t>The EPAs emissions projections see Ireland miss its EU targets for 2020 and 2030 under both scenarios.</a:t>
            </a:r>
          </a:p>
          <a:p>
            <a:pPr marL="342900" indent="-342900">
              <a:buFont typeface="Arial" panose="020B0604020202020204" pitchFamily="34" charset="0"/>
              <a:buChar char="•"/>
            </a:pPr>
            <a:endParaRPr lang="en-IE" dirty="0">
              <a:latin typeface="Cambria" panose="02040503050406030204" pitchFamily="18" charset="0"/>
              <a:ea typeface="Cambria" panose="02040503050406030204" pitchFamily="18" charset="0"/>
            </a:endParaRPr>
          </a:p>
          <a:p>
            <a:pPr marL="342900" indent="-342900">
              <a:buFont typeface="Arial" panose="020B0604020202020204" pitchFamily="34" charset="0"/>
              <a:buChar char="•"/>
            </a:pPr>
            <a:r>
              <a:rPr lang="en-IE" dirty="0">
                <a:latin typeface="Cambria" panose="02040503050406030204" pitchFamily="18" charset="0"/>
                <a:ea typeface="Cambria" panose="02040503050406030204" pitchFamily="18" charset="0"/>
              </a:rPr>
              <a:t>We will overshoot our carbon budget by between 7-22 million tonnes CO</a:t>
            </a:r>
            <a:r>
              <a:rPr lang="en-IE" baseline="-25000" dirty="0">
                <a:latin typeface="Cambria" panose="02040503050406030204" pitchFamily="18" charset="0"/>
                <a:ea typeface="Cambria" panose="02040503050406030204" pitchFamily="18" charset="0"/>
              </a:rPr>
              <a:t>2</a:t>
            </a:r>
            <a:r>
              <a:rPr lang="en-IE" dirty="0">
                <a:latin typeface="Cambria" panose="02040503050406030204" pitchFamily="18" charset="0"/>
                <a:ea typeface="Cambria" panose="02040503050406030204" pitchFamily="18" charset="0"/>
              </a:rPr>
              <a:t> equivalent.</a:t>
            </a:r>
          </a:p>
          <a:p>
            <a:pPr marL="342900" indent="-342900">
              <a:buFont typeface="Arial" panose="020B0604020202020204" pitchFamily="34" charset="0"/>
              <a:buChar char="•"/>
            </a:pPr>
            <a:endParaRPr lang="en-IE" dirty="0">
              <a:latin typeface="Cambria" panose="02040503050406030204" pitchFamily="18" charset="0"/>
              <a:ea typeface="Cambria" panose="02040503050406030204" pitchFamily="18" charset="0"/>
            </a:endParaRPr>
          </a:p>
          <a:p>
            <a:pPr marL="342900" indent="-342900">
              <a:buFont typeface="Arial" panose="020B0604020202020204" pitchFamily="34" charset="0"/>
              <a:buChar char="•"/>
            </a:pPr>
            <a:r>
              <a:rPr lang="en-IE" dirty="0">
                <a:latin typeface="Cambria" panose="02040503050406030204" pitchFamily="18" charset="0"/>
                <a:ea typeface="Cambria" panose="02040503050406030204" pitchFamily="18" charset="0"/>
              </a:rPr>
              <a:t>We will incur direct fines as a result from the European commission of up to €600 million annually.</a:t>
            </a:r>
          </a:p>
          <a:p>
            <a:pPr marL="342900" indent="-342900">
              <a:buFont typeface="Arial" panose="020B0604020202020204" pitchFamily="34" charset="0"/>
              <a:buChar char="•"/>
            </a:pPr>
            <a:endParaRPr lang="en-IE" dirty="0">
              <a:latin typeface="Cambria" panose="02040503050406030204" pitchFamily="18" charset="0"/>
              <a:ea typeface="Cambria" panose="02040503050406030204" pitchFamily="18" charset="0"/>
            </a:endParaRPr>
          </a:p>
          <a:p>
            <a:pPr marL="342900" indent="-342900">
              <a:buFont typeface="Arial" panose="020B0604020202020204" pitchFamily="34" charset="0"/>
              <a:buChar char="•"/>
            </a:pPr>
            <a:r>
              <a:rPr lang="en-IE" dirty="0">
                <a:latin typeface="Cambria" panose="02040503050406030204" pitchFamily="18" charset="0"/>
                <a:ea typeface="Cambria" panose="02040503050406030204" pitchFamily="18" charset="0"/>
              </a:rPr>
              <a:t>It isn’t clear that these targets are consistent with the 1.5 degree scenario themselves!</a:t>
            </a:r>
          </a:p>
        </p:txBody>
      </p:sp>
    </p:spTree>
    <p:extLst>
      <p:ext uri="{BB962C8B-B14F-4D97-AF65-F5344CB8AC3E}">
        <p14:creationId xmlns:p14="http://schemas.microsoft.com/office/powerpoint/2010/main" val="41178682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94588" y="1737360"/>
            <a:ext cx="7475220" cy="0"/>
          </a:xfrm>
          <a:custGeom>
            <a:avLst/>
            <a:gdLst/>
            <a:ahLst/>
            <a:cxnLst/>
            <a:rect l="l" t="t" r="r" b="b"/>
            <a:pathLst>
              <a:path w="7475220">
                <a:moveTo>
                  <a:pt x="0" y="0"/>
                </a:moveTo>
                <a:lnTo>
                  <a:pt x="7475220" y="0"/>
                </a:lnTo>
              </a:path>
            </a:pathLst>
          </a:custGeom>
          <a:ln w="6096">
            <a:solidFill>
              <a:srgbClr val="7E7E7E"/>
            </a:solidFill>
          </a:ln>
        </p:spPr>
        <p:txBody>
          <a:bodyPr wrap="square" lIns="0" tIns="0" rIns="0" bIns="0" rtlCol="0"/>
          <a:lstStyle/>
          <a:p>
            <a:endParaRPr/>
          </a:p>
        </p:txBody>
      </p:sp>
      <p:sp>
        <p:nvSpPr>
          <p:cNvPr id="3" name="object 3"/>
          <p:cNvSpPr/>
          <p:nvPr/>
        </p:nvSpPr>
        <p:spPr>
          <a:xfrm>
            <a:off x="7845353" y="138162"/>
            <a:ext cx="1233212" cy="711860"/>
          </a:xfrm>
          <a:prstGeom prst="rect">
            <a:avLst/>
          </a:prstGeom>
          <a:blipFill>
            <a:blip r:embed="rId2" cstate="print"/>
            <a:stretch>
              <a:fillRect/>
            </a:stretch>
          </a:blipFill>
        </p:spPr>
        <p:txBody>
          <a:bodyPr wrap="square" lIns="0" tIns="0" rIns="0" bIns="0" rtlCol="0"/>
          <a:lstStyle/>
          <a:p>
            <a:endParaRPr/>
          </a:p>
        </p:txBody>
      </p:sp>
      <p:sp>
        <p:nvSpPr>
          <p:cNvPr id="4" name="object 4"/>
          <p:cNvSpPr txBox="1">
            <a:spLocks noGrp="1"/>
          </p:cNvSpPr>
          <p:nvPr>
            <p:ph type="title"/>
          </p:nvPr>
        </p:nvSpPr>
        <p:spPr>
          <a:xfrm>
            <a:off x="2179447" y="3136948"/>
            <a:ext cx="4784090" cy="2228815"/>
          </a:xfrm>
          <a:prstGeom prst="rect">
            <a:avLst/>
          </a:prstGeom>
        </p:spPr>
        <p:txBody>
          <a:bodyPr vert="horz" wrap="square" lIns="0" tIns="12700" rIns="0" bIns="0" rtlCol="0">
            <a:spAutoFit/>
          </a:bodyPr>
          <a:lstStyle/>
          <a:p>
            <a:pPr marL="12700">
              <a:lnSpc>
                <a:spcPct val="100000"/>
              </a:lnSpc>
              <a:spcBef>
                <a:spcPts val="100"/>
              </a:spcBef>
            </a:pPr>
            <a:r>
              <a:rPr lang="en-IE" u="none" spc="-75" dirty="0">
                <a:solidFill>
                  <a:srgbClr val="272F4E"/>
                </a:solidFill>
              </a:rPr>
              <a:t>Part </a:t>
            </a:r>
            <a:r>
              <a:rPr lang="en-IE" u="none" spc="-30" dirty="0" smtClean="0">
                <a:solidFill>
                  <a:srgbClr val="272F4E"/>
                </a:solidFill>
              </a:rPr>
              <a:t>IV:</a:t>
            </a:r>
            <a:r>
              <a:rPr lang="en-IE" u="none" spc="-220" dirty="0" smtClean="0">
                <a:solidFill>
                  <a:srgbClr val="272F4E"/>
                </a:solidFill>
              </a:rPr>
              <a:t> </a:t>
            </a:r>
            <a:r>
              <a:rPr lang="en-IE" u="none" spc="-220" dirty="0">
                <a:solidFill>
                  <a:srgbClr val="272F4E"/>
                </a:solidFill>
              </a:rPr>
              <a:t/>
            </a:r>
            <a:br>
              <a:rPr lang="en-IE" u="none" spc="-220" dirty="0">
                <a:solidFill>
                  <a:srgbClr val="272F4E"/>
                </a:solidFill>
              </a:rPr>
            </a:br>
            <a:r>
              <a:rPr lang="en-IE" u="none" spc="-220" dirty="0" smtClean="0">
                <a:solidFill>
                  <a:srgbClr val="272F4E"/>
                </a:solidFill>
              </a:rPr>
              <a:t>Just Transition in the Irish Context</a:t>
            </a:r>
            <a:endParaRPr u="none" spc="-55" dirty="0"/>
          </a:p>
        </p:txBody>
      </p:sp>
    </p:spTree>
    <p:extLst>
      <p:ext uri="{BB962C8B-B14F-4D97-AF65-F5344CB8AC3E}">
        <p14:creationId xmlns:p14="http://schemas.microsoft.com/office/powerpoint/2010/main" val="9469331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AC74D-733A-4ED3-8852-05F49582D4A3}"/>
              </a:ext>
            </a:extLst>
          </p:cNvPr>
          <p:cNvSpPr>
            <a:spLocks noGrp="1"/>
          </p:cNvSpPr>
          <p:nvPr>
            <p:ph type="title"/>
          </p:nvPr>
        </p:nvSpPr>
        <p:spPr>
          <a:xfrm>
            <a:off x="761491" y="168365"/>
            <a:ext cx="7621016" cy="1477328"/>
          </a:xfrm>
        </p:spPr>
        <p:txBody>
          <a:bodyPr/>
          <a:lstStyle/>
          <a:p>
            <a:pPr algn="ctr"/>
            <a:r>
              <a:rPr lang="en-IE" u="none" dirty="0">
                <a:solidFill>
                  <a:schemeClr val="tx2">
                    <a:lumMod val="75000"/>
                  </a:schemeClr>
                </a:solidFill>
              </a:rPr>
              <a:t>Some Just Transition issues in Ireland</a:t>
            </a:r>
          </a:p>
        </p:txBody>
      </p:sp>
      <p:sp>
        <p:nvSpPr>
          <p:cNvPr id="3" name="Content Placeholder 2">
            <a:extLst>
              <a:ext uri="{FF2B5EF4-FFF2-40B4-BE49-F238E27FC236}">
                <a16:creationId xmlns:a16="http://schemas.microsoft.com/office/drawing/2014/main" id="{4CC17BFC-107B-43A3-B5D6-0C9C4BCAD166}"/>
              </a:ext>
            </a:extLst>
          </p:cNvPr>
          <p:cNvSpPr>
            <a:spLocks noGrp="1"/>
          </p:cNvSpPr>
          <p:nvPr>
            <p:ph idx="1"/>
          </p:nvPr>
        </p:nvSpPr>
        <p:spPr/>
        <p:txBody>
          <a:bodyPr>
            <a:normAutofit/>
          </a:bodyPr>
          <a:lstStyle/>
          <a:p>
            <a:pPr marL="285750" indent="-285750">
              <a:buFont typeface="Arial" panose="020B0604020202020204" pitchFamily="34" charset="0"/>
              <a:buChar char="•"/>
            </a:pPr>
            <a:r>
              <a:rPr lang="en-IE" dirty="0">
                <a:latin typeface="Cambria" panose="02040503050406030204" pitchFamily="18" charset="0"/>
                <a:ea typeface="Cambria" panose="02040503050406030204" pitchFamily="18" charset="0"/>
              </a:rPr>
              <a:t>Who is at risk?</a:t>
            </a:r>
          </a:p>
          <a:p>
            <a:pPr lvl="1">
              <a:buFont typeface="Wingdings" panose="05000000000000000000" pitchFamily="2" charset="2"/>
              <a:buChar char="Ø"/>
            </a:pPr>
            <a:r>
              <a:rPr lang="en-IE" dirty="0">
                <a:latin typeface="Cambria" panose="02040503050406030204" pitchFamily="18" charset="0"/>
                <a:ea typeface="Cambria" panose="02040503050406030204" pitchFamily="18" charset="0"/>
              </a:rPr>
              <a:t>We have already seen that jobs in Peat are unsustainable – who else might face significant job change?</a:t>
            </a:r>
          </a:p>
          <a:p>
            <a:pPr lvl="1">
              <a:buFont typeface="Wingdings" panose="05000000000000000000" pitchFamily="2" charset="2"/>
              <a:buChar char="Ø"/>
            </a:pPr>
            <a:endParaRPr lang="en-IE" sz="1350" dirty="0">
              <a:latin typeface="Cambria" panose="02040503050406030204" pitchFamily="18" charset="0"/>
              <a:ea typeface="Cambria" panose="02040503050406030204" pitchFamily="18" charset="0"/>
            </a:endParaRPr>
          </a:p>
          <a:p>
            <a:pPr marL="342900" indent="-342900">
              <a:buFont typeface="Arial" panose="020B0604020202020204" pitchFamily="34" charset="0"/>
              <a:buChar char="•"/>
            </a:pPr>
            <a:r>
              <a:rPr lang="en-IE" dirty="0">
                <a:latin typeface="Cambria" panose="02040503050406030204" pitchFamily="18" charset="0"/>
                <a:ea typeface="Cambria" panose="02040503050406030204" pitchFamily="18" charset="0"/>
              </a:rPr>
              <a:t>Is there a regional dimension to this?</a:t>
            </a:r>
          </a:p>
          <a:p>
            <a:pPr lvl="1">
              <a:buFont typeface="Wingdings" panose="05000000000000000000" pitchFamily="2" charset="2"/>
              <a:buChar char="Ø"/>
            </a:pPr>
            <a:r>
              <a:rPr lang="en-IE" dirty="0">
                <a:latin typeface="Cambria" panose="02040503050406030204" pitchFamily="18" charset="0"/>
                <a:ea typeface="Cambria" panose="02040503050406030204" pitchFamily="18" charset="0"/>
              </a:rPr>
              <a:t>Are at risk jobs distributed evenly around the country?</a:t>
            </a:r>
          </a:p>
          <a:p>
            <a:pPr lvl="1">
              <a:buFont typeface="Wingdings" panose="05000000000000000000" pitchFamily="2" charset="2"/>
              <a:buChar char="Ø"/>
            </a:pPr>
            <a:r>
              <a:rPr lang="en-IE" dirty="0">
                <a:latin typeface="Cambria" panose="02040503050406030204" pitchFamily="18" charset="0"/>
                <a:ea typeface="Cambria" panose="02040503050406030204" pitchFamily="18" charset="0"/>
              </a:rPr>
              <a:t>What other issues does this pose?</a:t>
            </a:r>
          </a:p>
          <a:p>
            <a:pPr lvl="1">
              <a:buFont typeface="Wingdings" panose="05000000000000000000" pitchFamily="2" charset="2"/>
              <a:buChar char="Ø"/>
            </a:pPr>
            <a:endParaRPr lang="en-IE" sz="1350" dirty="0">
              <a:latin typeface="Cambria" panose="02040503050406030204" pitchFamily="18" charset="0"/>
              <a:ea typeface="Cambria" panose="02040503050406030204" pitchFamily="18" charset="0"/>
            </a:endParaRPr>
          </a:p>
          <a:p>
            <a:pPr marL="342900" indent="-342900">
              <a:buFont typeface="Arial" panose="020B0604020202020204" pitchFamily="34" charset="0"/>
              <a:buChar char="•"/>
            </a:pPr>
            <a:r>
              <a:rPr lang="en-IE" dirty="0">
                <a:latin typeface="Cambria" panose="02040503050406030204" pitchFamily="18" charset="0"/>
                <a:ea typeface="Cambria" panose="02040503050406030204" pitchFamily="18" charset="0"/>
              </a:rPr>
              <a:t>What kinds of skills do we need for green jobs?</a:t>
            </a:r>
          </a:p>
          <a:p>
            <a:pPr lvl="1">
              <a:buFont typeface="Wingdings" panose="05000000000000000000" pitchFamily="2" charset="2"/>
              <a:buChar char="Ø"/>
            </a:pPr>
            <a:r>
              <a:rPr lang="en-IE" dirty="0">
                <a:latin typeface="Cambria" panose="02040503050406030204" pitchFamily="18" charset="0"/>
                <a:ea typeface="Cambria" panose="02040503050406030204" pitchFamily="18" charset="0"/>
              </a:rPr>
              <a:t>What is the current skills profile here?</a:t>
            </a:r>
          </a:p>
          <a:p>
            <a:pPr lvl="1">
              <a:buFont typeface="Wingdings" panose="05000000000000000000" pitchFamily="2" charset="2"/>
              <a:buChar char="Ø"/>
            </a:pPr>
            <a:endParaRPr lang="en-IE" sz="1350" dirty="0">
              <a:latin typeface="Cambria" panose="02040503050406030204" pitchFamily="18" charset="0"/>
              <a:ea typeface="Cambria" panose="02040503050406030204" pitchFamily="18" charset="0"/>
            </a:endParaRPr>
          </a:p>
          <a:p>
            <a:pPr marL="342900" indent="-342900">
              <a:buFont typeface="Arial" panose="020B0604020202020204" pitchFamily="34" charset="0"/>
              <a:buChar char="•"/>
            </a:pPr>
            <a:r>
              <a:rPr lang="en-IE" dirty="0">
                <a:latin typeface="Cambria" panose="02040503050406030204" pitchFamily="18" charset="0"/>
                <a:ea typeface="Cambria" panose="02040503050406030204" pitchFamily="18" charset="0"/>
              </a:rPr>
              <a:t>What about the demand side?</a:t>
            </a:r>
          </a:p>
          <a:p>
            <a:endParaRPr lang="en-IE" sz="1650" dirty="0">
              <a:latin typeface="Cambria" panose="02040503050406030204" pitchFamily="18" charset="0"/>
              <a:ea typeface="Cambria" panose="02040503050406030204" pitchFamily="18" charset="0"/>
            </a:endParaRPr>
          </a:p>
          <a:p>
            <a:endParaRPr lang="en-IE" sz="165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5600766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F2D24-73F4-44CF-A29E-9988325FAA95}"/>
              </a:ext>
            </a:extLst>
          </p:cNvPr>
          <p:cNvSpPr>
            <a:spLocks noGrp="1"/>
          </p:cNvSpPr>
          <p:nvPr>
            <p:ph type="title"/>
          </p:nvPr>
        </p:nvSpPr>
        <p:spPr>
          <a:xfrm>
            <a:off x="761491" y="1"/>
            <a:ext cx="7621016" cy="1846659"/>
          </a:xfrm>
        </p:spPr>
        <p:txBody>
          <a:bodyPr/>
          <a:lstStyle/>
          <a:p>
            <a:pPr algn="ctr"/>
            <a:r>
              <a:rPr lang="en-US" sz="4000" u="none" dirty="0"/>
              <a:t>Proportions of emissions and employment by Sector 2017 (</a:t>
            </a:r>
            <a:r>
              <a:rPr lang="en-US" sz="4000" u="none" dirty="0" err="1"/>
              <a:t>Goldrick</a:t>
            </a:r>
            <a:r>
              <a:rPr lang="en-US" sz="4000" u="none" dirty="0"/>
              <a:t>-Kelly &amp; Nugent, 2019)</a:t>
            </a:r>
            <a:endParaRPr lang="en-IE" sz="4000" u="none" dirty="0"/>
          </a:p>
        </p:txBody>
      </p:sp>
      <p:pic>
        <p:nvPicPr>
          <p:cNvPr id="5" name="Content Placeholder 4">
            <a:extLst>
              <a:ext uri="{FF2B5EF4-FFF2-40B4-BE49-F238E27FC236}">
                <a16:creationId xmlns:a16="http://schemas.microsoft.com/office/drawing/2014/main" id="{E6A9E352-1E29-4958-B576-D71CFB2A877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8651" y="1905000"/>
            <a:ext cx="7886699" cy="4419599"/>
          </a:xfrm>
        </p:spPr>
      </p:pic>
    </p:spTree>
    <p:extLst>
      <p:ext uri="{BB962C8B-B14F-4D97-AF65-F5344CB8AC3E}">
        <p14:creationId xmlns:p14="http://schemas.microsoft.com/office/powerpoint/2010/main" val="15529847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6BD1-3B31-40B3-A6EF-2910FF9AC0B4}"/>
              </a:ext>
            </a:extLst>
          </p:cNvPr>
          <p:cNvSpPr>
            <a:spLocks noGrp="1"/>
          </p:cNvSpPr>
          <p:nvPr>
            <p:ph type="title"/>
          </p:nvPr>
        </p:nvSpPr>
        <p:spPr>
          <a:xfrm>
            <a:off x="761491" y="168365"/>
            <a:ext cx="7621016" cy="738664"/>
          </a:xfrm>
        </p:spPr>
        <p:txBody>
          <a:bodyPr/>
          <a:lstStyle/>
          <a:p>
            <a:pPr algn="ctr"/>
            <a:r>
              <a:rPr lang="en-IE" u="none" dirty="0">
                <a:solidFill>
                  <a:schemeClr val="tx2">
                    <a:lumMod val="75000"/>
                  </a:schemeClr>
                </a:solidFill>
              </a:rPr>
              <a:t>Regional dimension</a:t>
            </a:r>
          </a:p>
        </p:txBody>
      </p:sp>
      <p:sp>
        <p:nvSpPr>
          <p:cNvPr id="3" name="Content Placeholder 2">
            <a:extLst>
              <a:ext uri="{FF2B5EF4-FFF2-40B4-BE49-F238E27FC236}">
                <a16:creationId xmlns:a16="http://schemas.microsoft.com/office/drawing/2014/main" id="{662E0B21-C2A1-47F7-B7FC-71BC803C6F63}"/>
              </a:ext>
            </a:extLst>
          </p:cNvPr>
          <p:cNvSpPr>
            <a:spLocks noGrp="1"/>
          </p:cNvSpPr>
          <p:nvPr>
            <p:ph idx="1"/>
          </p:nvPr>
        </p:nvSpPr>
        <p:spPr/>
        <p:txBody>
          <a:bodyPr>
            <a:noAutofit/>
          </a:bodyPr>
          <a:lstStyle/>
          <a:p>
            <a:pPr marL="285750" indent="-285750">
              <a:buFont typeface="Arial" panose="020B0604020202020204" pitchFamily="34" charset="0"/>
              <a:buChar char="•"/>
            </a:pPr>
            <a:r>
              <a:rPr lang="en-IE" dirty="0">
                <a:latin typeface="Cambria" panose="02040503050406030204" pitchFamily="18" charset="0"/>
                <a:ea typeface="Cambria" panose="02040503050406030204" pitchFamily="18" charset="0"/>
              </a:rPr>
              <a:t>While data are limited, what is available suggests that more emissions intensive jobs are concentrated in places like the Border, Midlands and South West.</a:t>
            </a:r>
          </a:p>
          <a:p>
            <a:pPr marL="285750" indent="-285750">
              <a:buFont typeface="Arial" panose="020B0604020202020204" pitchFamily="34" charset="0"/>
              <a:buChar char="•"/>
            </a:pPr>
            <a:endParaRPr lang="en-IE" dirty="0">
              <a:latin typeface="Cambria" panose="02040503050406030204" pitchFamily="18" charset="0"/>
              <a:ea typeface="Cambria" panose="02040503050406030204" pitchFamily="18" charset="0"/>
            </a:endParaRPr>
          </a:p>
          <a:p>
            <a:pPr marL="285750" indent="-285750">
              <a:buFont typeface="Arial" panose="020B0604020202020204" pitchFamily="34" charset="0"/>
              <a:buChar char="•"/>
            </a:pPr>
            <a:r>
              <a:rPr lang="en-IE" dirty="0">
                <a:latin typeface="Cambria" panose="02040503050406030204" pitchFamily="18" charset="0"/>
                <a:ea typeface="Cambria" panose="02040503050406030204" pitchFamily="18" charset="0"/>
              </a:rPr>
              <a:t>In addition, while nationally, most new jobs generated in Ireland have been in low emissions sectors (c 85%), there is a significant disparity between regions.</a:t>
            </a:r>
          </a:p>
          <a:p>
            <a:pPr marL="285750" indent="-285750">
              <a:buFont typeface="Arial" panose="020B0604020202020204" pitchFamily="34" charset="0"/>
              <a:buChar char="•"/>
            </a:pPr>
            <a:endParaRPr lang="en-IE" dirty="0">
              <a:latin typeface="Cambria" panose="02040503050406030204" pitchFamily="18" charset="0"/>
              <a:ea typeface="Cambria" panose="02040503050406030204" pitchFamily="18" charset="0"/>
            </a:endParaRPr>
          </a:p>
          <a:p>
            <a:pPr marL="285750" indent="-285750">
              <a:buFont typeface="Arial" panose="020B0604020202020204" pitchFamily="34" charset="0"/>
              <a:buChar char="•"/>
            </a:pPr>
            <a:r>
              <a:rPr lang="en-IE" dirty="0">
                <a:latin typeface="Cambria" panose="02040503050406030204" pitchFamily="18" charset="0"/>
                <a:ea typeface="Cambria" panose="02040503050406030204" pitchFamily="18" charset="0"/>
              </a:rPr>
              <a:t>In the South-west and Midlands, less than 70% of new jobs were generated in “low emitting sectors”.</a:t>
            </a:r>
          </a:p>
          <a:p>
            <a:pPr marL="285750" indent="-285750">
              <a:buFont typeface="Arial" panose="020B0604020202020204" pitchFamily="34" charset="0"/>
              <a:buChar char="•"/>
            </a:pPr>
            <a:endParaRPr lang="en-IE" dirty="0">
              <a:latin typeface="Cambria" panose="02040503050406030204" pitchFamily="18" charset="0"/>
              <a:ea typeface="Cambria" panose="02040503050406030204" pitchFamily="18" charset="0"/>
            </a:endParaRPr>
          </a:p>
          <a:p>
            <a:pPr marL="285750" indent="-285750">
              <a:buFont typeface="Arial" panose="020B0604020202020204" pitchFamily="34" charset="0"/>
              <a:buChar char="•"/>
            </a:pPr>
            <a:r>
              <a:rPr lang="en-IE" dirty="0">
                <a:latin typeface="Cambria" panose="02040503050406030204" pitchFamily="18" charset="0"/>
                <a:ea typeface="Cambria" panose="02040503050406030204" pitchFamily="18" charset="0"/>
              </a:rPr>
              <a:t>This is particularly troubling in light of already observed disparities between regions.</a:t>
            </a:r>
          </a:p>
        </p:txBody>
      </p:sp>
    </p:spTree>
    <p:extLst>
      <p:ext uri="{BB962C8B-B14F-4D97-AF65-F5344CB8AC3E}">
        <p14:creationId xmlns:p14="http://schemas.microsoft.com/office/powerpoint/2010/main" val="20184307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BE9F04-617E-414D-A2B5-7B7BC86B8E71}"/>
              </a:ext>
            </a:extLst>
          </p:cNvPr>
          <p:cNvSpPr>
            <a:spLocks noGrp="1"/>
          </p:cNvSpPr>
          <p:nvPr>
            <p:ph type="title"/>
          </p:nvPr>
        </p:nvSpPr>
        <p:spPr>
          <a:xfrm>
            <a:off x="761491" y="168365"/>
            <a:ext cx="7621016" cy="1846659"/>
          </a:xfrm>
        </p:spPr>
        <p:txBody>
          <a:bodyPr/>
          <a:lstStyle/>
          <a:p>
            <a:pPr algn="ctr"/>
            <a:r>
              <a:rPr lang="en-IE" sz="4000" u="none" dirty="0">
                <a:solidFill>
                  <a:schemeClr val="tx2">
                    <a:lumMod val="75000"/>
                  </a:schemeClr>
                </a:solidFill>
              </a:rPr>
              <a:t>Ratio of Gross Value Added per person in work Midlands to ROI average (ICTU,2019)</a:t>
            </a:r>
          </a:p>
        </p:txBody>
      </p:sp>
      <p:pic>
        <p:nvPicPr>
          <p:cNvPr id="5" name="Content Placeholder 4">
            <a:extLst>
              <a:ext uri="{FF2B5EF4-FFF2-40B4-BE49-F238E27FC236}">
                <a16:creationId xmlns:a16="http://schemas.microsoft.com/office/drawing/2014/main" id="{F40F6C72-BD76-45B5-A5FB-C65A4438B5C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8650" y="2125267"/>
            <a:ext cx="7886700" cy="3601640"/>
          </a:xfrm>
        </p:spPr>
      </p:pic>
    </p:spTree>
    <p:extLst>
      <p:ext uri="{BB962C8B-B14F-4D97-AF65-F5344CB8AC3E}">
        <p14:creationId xmlns:p14="http://schemas.microsoft.com/office/powerpoint/2010/main" val="14651517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1491" y="168364"/>
            <a:ext cx="7621016" cy="1477328"/>
          </a:xfrm>
        </p:spPr>
        <p:txBody>
          <a:bodyPr/>
          <a:lstStyle/>
          <a:p>
            <a:pPr algn="ctr"/>
            <a:r>
              <a:rPr lang="en-IE" u="none" spc="-60" dirty="0" smtClean="0">
                <a:solidFill>
                  <a:srgbClr val="272F4E"/>
                </a:solidFill>
              </a:rPr>
              <a:t/>
            </a:r>
            <a:br>
              <a:rPr lang="en-IE" u="none" spc="-60" dirty="0" smtClean="0">
                <a:solidFill>
                  <a:srgbClr val="272F4E"/>
                </a:solidFill>
              </a:rPr>
            </a:br>
            <a:r>
              <a:rPr lang="en-IE" u="none" spc="-60" dirty="0" smtClean="0">
                <a:solidFill>
                  <a:srgbClr val="272F4E"/>
                </a:solidFill>
              </a:rPr>
              <a:t>Introduction</a:t>
            </a:r>
            <a:endParaRPr lang="en-IE" dirty="0"/>
          </a:p>
        </p:txBody>
      </p:sp>
      <p:sp>
        <p:nvSpPr>
          <p:cNvPr id="3" name="Text Placeholder 2"/>
          <p:cNvSpPr>
            <a:spLocks noGrp="1"/>
          </p:cNvSpPr>
          <p:nvPr>
            <p:ph type="body" idx="1"/>
          </p:nvPr>
        </p:nvSpPr>
        <p:spPr>
          <a:xfrm>
            <a:off x="780603" y="1837606"/>
            <a:ext cx="7582792" cy="4062651"/>
          </a:xfrm>
        </p:spPr>
        <p:txBody>
          <a:bodyPr/>
          <a:lstStyle/>
          <a:p>
            <a:pPr marL="342900" indent="-342900">
              <a:buFont typeface="Arial" panose="020B0604020202020204" pitchFamily="34" charset="0"/>
              <a:buChar char="•"/>
            </a:pPr>
            <a:r>
              <a:rPr lang="en-IE" dirty="0" smtClean="0"/>
              <a:t>Globally, human activity is destabilising a number of natural systems.</a:t>
            </a:r>
          </a:p>
          <a:p>
            <a:pPr marL="342900" indent="-342900">
              <a:buFont typeface="Arial" panose="020B0604020202020204" pitchFamily="34" charset="0"/>
              <a:buChar char="•"/>
            </a:pPr>
            <a:endParaRPr lang="en-IE" dirty="0"/>
          </a:p>
          <a:p>
            <a:pPr marL="342900" indent="-342900">
              <a:buFont typeface="Arial" panose="020B0604020202020204" pitchFamily="34" charset="0"/>
              <a:buChar char="•"/>
            </a:pPr>
            <a:r>
              <a:rPr lang="en-IE" dirty="0" smtClean="0"/>
              <a:t>We’re observing mass extinctions – vertebrate populations reduced by 60% since the 70s, extinction rates c.100-1000 times higher than background rate (</a:t>
            </a:r>
            <a:r>
              <a:rPr lang="en-IE" dirty="0" err="1" smtClean="0"/>
              <a:t>Laybourn</a:t>
            </a:r>
            <a:r>
              <a:rPr lang="en-IE" dirty="0" smtClean="0"/>
              <a:t>-Langton, Rankin &amp; Baxter, 2019).</a:t>
            </a:r>
          </a:p>
          <a:p>
            <a:pPr marL="342900" indent="-342900">
              <a:buFont typeface="Arial" panose="020B0604020202020204" pitchFamily="34" charset="0"/>
              <a:buChar char="•"/>
            </a:pPr>
            <a:endParaRPr lang="en-IE" dirty="0"/>
          </a:p>
          <a:p>
            <a:pPr marL="342900" indent="-342900">
              <a:buFont typeface="Arial" panose="020B0604020202020204" pitchFamily="34" charset="0"/>
              <a:buChar char="•"/>
            </a:pPr>
            <a:r>
              <a:rPr lang="en-IE" dirty="0" smtClean="0"/>
              <a:t>Other symptoms – land degradation, ocean acidification, interruption of biochemical flows etc.</a:t>
            </a:r>
          </a:p>
          <a:p>
            <a:pPr marL="342900" indent="-342900">
              <a:buFont typeface="Arial" panose="020B0604020202020204" pitchFamily="34" charset="0"/>
              <a:buChar char="•"/>
            </a:pPr>
            <a:endParaRPr lang="en-IE" dirty="0"/>
          </a:p>
          <a:p>
            <a:pPr marL="342900" indent="-342900">
              <a:buFont typeface="Arial" panose="020B0604020202020204" pitchFamily="34" charset="0"/>
              <a:buChar char="•"/>
            </a:pPr>
            <a:endParaRPr lang="en-IE" dirty="0"/>
          </a:p>
        </p:txBody>
      </p:sp>
    </p:spTree>
    <p:extLst>
      <p:ext uri="{BB962C8B-B14F-4D97-AF65-F5344CB8AC3E}">
        <p14:creationId xmlns:p14="http://schemas.microsoft.com/office/powerpoint/2010/main" val="23743143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CA9E3-0BC7-4D10-BAAA-A358CFF0FB55}"/>
              </a:ext>
            </a:extLst>
          </p:cNvPr>
          <p:cNvSpPr>
            <a:spLocks noGrp="1"/>
          </p:cNvSpPr>
          <p:nvPr>
            <p:ph type="title"/>
          </p:nvPr>
        </p:nvSpPr>
        <p:spPr>
          <a:xfrm>
            <a:off x="761491" y="168365"/>
            <a:ext cx="7621016" cy="738664"/>
          </a:xfrm>
        </p:spPr>
        <p:txBody>
          <a:bodyPr/>
          <a:lstStyle/>
          <a:p>
            <a:pPr algn="ctr"/>
            <a:r>
              <a:rPr lang="en-IE" u="none" dirty="0">
                <a:solidFill>
                  <a:schemeClr val="tx2">
                    <a:lumMod val="75000"/>
                  </a:schemeClr>
                </a:solidFill>
              </a:rPr>
              <a:t>Regional issues</a:t>
            </a:r>
          </a:p>
        </p:txBody>
      </p:sp>
      <p:sp>
        <p:nvSpPr>
          <p:cNvPr id="3" name="Content Placeholder 2">
            <a:extLst>
              <a:ext uri="{FF2B5EF4-FFF2-40B4-BE49-F238E27FC236}">
                <a16:creationId xmlns:a16="http://schemas.microsoft.com/office/drawing/2014/main" id="{A6B8F730-69DB-4A17-889C-DB220A596851}"/>
              </a:ext>
            </a:extLst>
          </p:cNvPr>
          <p:cNvSpPr>
            <a:spLocks noGrp="1"/>
          </p:cNvSpPr>
          <p:nvPr>
            <p:ph idx="1"/>
          </p:nvPr>
        </p:nvSpPr>
        <p:spPr/>
        <p:txBody>
          <a:bodyPr>
            <a:normAutofit/>
          </a:bodyPr>
          <a:lstStyle/>
          <a:p>
            <a:pPr marL="342900" indent="-342900">
              <a:buFont typeface="Arial" panose="020B0604020202020204" pitchFamily="34" charset="0"/>
              <a:buChar char="•"/>
            </a:pPr>
            <a:r>
              <a:rPr lang="en-IE" dirty="0">
                <a:latin typeface="Cambria" panose="02040503050406030204" pitchFamily="18" charset="0"/>
                <a:ea typeface="Cambria" panose="02040503050406030204" pitchFamily="18" charset="0"/>
              </a:rPr>
              <a:t>Transition may be concentrated in regions that may already be trouble spots economically.</a:t>
            </a:r>
          </a:p>
          <a:p>
            <a:pPr marL="342900" indent="-342900">
              <a:buFont typeface="Arial" panose="020B0604020202020204" pitchFamily="34" charset="0"/>
              <a:buChar char="•"/>
            </a:pPr>
            <a:endParaRPr lang="en-IE" dirty="0">
              <a:latin typeface="Cambria" panose="02040503050406030204" pitchFamily="18" charset="0"/>
              <a:ea typeface="Cambria" panose="02040503050406030204" pitchFamily="18" charset="0"/>
            </a:endParaRPr>
          </a:p>
          <a:p>
            <a:pPr marL="342900" indent="-342900">
              <a:buFont typeface="Arial" panose="020B0604020202020204" pitchFamily="34" charset="0"/>
              <a:buChar char="•"/>
            </a:pPr>
            <a:r>
              <a:rPr lang="en-IE" dirty="0">
                <a:latin typeface="Cambria" panose="02040503050406030204" pitchFamily="18" charset="0"/>
                <a:ea typeface="Cambria" panose="02040503050406030204" pitchFamily="18" charset="0"/>
              </a:rPr>
              <a:t>This has some parallels to international experiences – the Welsh valleys, Appalachia as mentioned.</a:t>
            </a:r>
          </a:p>
          <a:p>
            <a:pPr marL="342900" indent="-342900">
              <a:buFont typeface="Arial" panose="020B0604020202020204" pitchFamily="34" charset="0"/>
              <a:buChar char="•"/>
            </a:pPr>
            <a:endParaRPr lang="en-IE" dirty="0">
              <a:latin typeface="Cambria" panose="02040503050406030204" pitchFamily="18" charset="0"/>
              <a:ea typeface="Cambria" panose="02040503050406030204" pitchFamily="18" charset="0"/>
            </a:endParaRPr>
          </a:p>
          <a:p>
            <a:pPr marL="342900" indent="-342900">
              <a:buFont typeface="Arial" panose="020B0604020202020204" pitchFamily="34" charset="0"/>
              <a:buChar char="•"/>
            </a:pPr>
            <a:r>
              <a:rPr lang="en-IE" dirty="0">
                <a:latin typeface="Cambria" panose="02040503050406030204" pitchFamily="18" charset="0"/>
                <a:ea typeface="Cambria" panose="02040503050406030204" pitchFamily="18" charset="0"/>
              </a:rPr>
              <a:t>The danger is that the end of these industries doesn’t see a rise in alternative high quality employment.</a:t>
            </a:r>
          </a:p>
          <a:p>
            <a:pPr marL="342900" indent="-342900">
              <a:buFont typeface="Arial" panose="020B0604020202020204" pitchFamily="34" charset="0"/>
              <a:buChar char="•"/>
            </a:pPr>
            <a:endParaRPr lang="en-IE" dirty="0">
              <a:latin typeface="Cambria" panose="02040503050406030204" pitchFamily="18" charset="0"/>
              <a:ea typeface="Cambria" panose="02040503050406030204" pitchFamily="18" charset="0"/>
            </a:endParaRPr>
          </a:p>
          <a:p>
            <a:pPr marL="342900" indent="-342900">
              <a:buFont typeface="Arial" panose="020B0604020202020204" pitchFamily="34" charset="0"/>
              <a:buChar char="•"/>
            </a:pPr>
            <a:r>
              <a:rPr lang="en-IE" dirty="0">
                <a:latin typeface="Cambria" panose="02040503050406030204" pitchFamily="18" charset="0"/>
                <a:ea typeface="Cambria" panose="02040503050406030204" pitchFamily="18" charset="0"/>
              </a:rPr>
              <a:t>In the absence of effective policy, these communities may be at high risk.</a:t>
            </a:r>
          </a:p>
        </p:txBody>
      </p:sp>
    </p:spTree>
    <p:extLst>
      <p:ext uri="{BB962C8B-B14F-4D97-AF65-F5344CB8AC3E}">
        <p14:creationId xmlns:p14="http://schemas.microsoft.com/office/powerpoint/2010/main" val="3509982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1491" y="168365"/>
            <a:ext cx="7621016" cy="738664"/>
          </a:xfrm>
        </p:spPr>
        <p:txBody>
          <a:bodyPr/>
          <a:lstStyle/>
          <a:p>
            <a:pPr algn="ctr"/>
            <a:r>
              <a:rPr lang="en-IE" u="none" dirty="0">
                <a:solidFill>
                  <a:schemeClr val="tx2">
                    <a:lumMod val="75000"/>
                  </a:schemeClr>
                </a:solidFill>
              </a:rPr>
              <a:t>Skills for green jobs</a:t>
            </a:r>
          </a:p>
        </p:txBody>
      </p:sp>
      <p:sp>
        <p:nvSpPr>
          <p:cNvPr id="3" name="Text Placeholder 2"/>
          <p:cNvSpPr>
            <a:spLocks noGrp="1"/>
          </p:cNvSpPr>
          <p:nvPr>
            <p:ph type="body" idx="1"/>
          </p:nvPr>
        </p:nvSpPr>
        <p:spPr>
          <a:xfrm>
            <a:off x="780603" y="1837606"/>
            <a:ext cx="7582792" cy="4370427"/>
          </a:xfrm>
        </p:spPr>
        <p:txBody>
          <a:bodyPr/>
          <a:lstStyle/>
          <a:p>
            <a:pPr marL="342900" indent="-342900">
              <a:buFont typeface="Arial" panose="020B0604020202020204" pitchFamily="34" charset="0"/>
              <a:buChar char="•"/>
            </a:pPr>
            <a:r>
              <a:rPr lang="en-IE" dirty="0">
                <a:latin typeface="Cambria" panose="02040503050406030204" pitchFamily="18" charset="0"/>
                <a:ea typeface="Cambria" panose="02040503050406030204" pitchFamily="18" charset="0"/>
              </a:rPr>
              <a:t>Any accounting of skills requirements requires knowledge of the nature of green jobs.</a:t>
            </a:r>
          </a:p>
          <a:p>
            <a:endParaRPr lang="en-IE" dirty="0">
              <a:latin typeface="Cambria" panose="02040503050406030204" pitchFamily="18" charset="0"/>
              <a:ea typeface="Cambria" panose="02040503050406030204" pitchFamily="18" charset="0"/>
            </a:endParaRPr>
          </a:p>
          <a:p>
            <a:pPr marL="342900" indent="-342900">
              <a:buFont typeface="Arial" panose="020B0604020202020204" pitchFamily="34" charset="0"/>
              <a:buChar char="•"/>
            </a:pPr>
            <a:r>
              <a:rPr lang="en-IE" dirty="0">
                <a:latin typeface="Cambria" panose="02040503050406030204" pitchFamily="18" charset="0"/>
                <a:ea typeface="Cambria" panose="02040503050406030204" pitchFamily="18" charset="0"/>
              </a:rPr>
              <a:t>This isn’t as straightforward as you might think:</a:t>
            </a:r>
          </a:p>
          <a:p>
            <a:pPr lvl="1">
              <a:buFont typeface="Wingdings" panose="05000000000000000000" pitchFamily="2" charset="2"/>
              <a:buChar char="Ø"/>
            </a:pPr>
            <a:r>
              <a:rPr lang="en-IE" dirty="0">
                <a:latin typeface="Cambria" panose="02040503050406030204" pitchFamily="18" charset="0"/>
                <a:ea typeface="Cambria" panose="02040503050406030204" pitchFamily="18" charset="0"/>
              </a:rPr>
              <a:t>There is no consensus on what are “green jobs” internationally.</a:t>
            </a:r>
          </a:p>
          <a:p>
            <a:pPr lvl="1">
              <a:buFont typeface="Wingdings" panose="05000000000000000000" pitchFamily="2" charset="2"/>
              <a:buChar char="Ø"/>
            </a:pPr>
            <a:endParaRPr lang="en-IE" dirty="0">
              <a:latin typeface="Cambria" panose="02040503050406030204" pitchFamily="18" charset="0"/>
              <a:ea typeface="Cambria" panose="02040503050406030204" pitchFamily="18" charset="0"/>
            </a:endParaRPr>
          </a:p>
          <a:p>
            <a:pPr lvl="1">
              <a:buFont typeface="Wingdings" panose="05000000000000000000" pitchFamily="2" charset="2"/>
              <a:buChar char="Ø"/>
            </a:pPr>
            <a:r>
              <a:rPr lang="en-IE" dirty="0">
                <a:latin typeface="Cambria" panose="02040503050406030204" pitchFamily="18" charset="0"/>
                <a:ea typeface="Cambria" panose="02040503050406030204" pitchFamily="18" charset="0"/>
              </a:rPr>
              <a:t>This is uncertain in light of changing technologies.</a:t>
            </a:r>
          </a:p>
          <a:p>
            <a:pPr lvl="1">
              <a:buFont typeface="Wingdings" panose="05000000000000000000" pitchFamily="2" charset="2"/>
              <a:buChar char="Ø"/>
            </a:pPr>
            <a:endParaRPr lang="en-IE" dirty="0">
              <a:latin typeface="Cambria" panose="02040503050406030204" pitchFamily="18" charset="0"/>
              <a:ea typeface="Cambria" panose="02040503050406030204" pitchFamily="18" charset="0"/>
            </a:endParaRPr>
          </a:p>
          <a:p>
            <a:pPr lvl="1">
              <a:buFont typeface="Wingdings" panose="05000000000000000000" pitchFamily="2" charset="2"/>
              <a:buChar char="Ø"/>
            </a:pPr>
            <a:r>
              <a:rPr lang="en-IE" dirty="0">
                <a:latin typeface="Cambria" panose="02040503050406030204" pitchFamily="18" charset="0"/>
                <a:ea typeface="Cambria" panose="02040503050406030204" pitchFamily="18" charset="0"/>
              </a:rPr>
              <a:t>Skills demand doesn’t occur in a vacuum.</a:t>
            </a:r>
          </a:p>
          <a:p>
            <a:pPr lvl="1">
              <a:buFont typeface="Wingdings" panose="05000000000000000000" pitchFamily="2" charset="2"/>
              <a:buChar char="Ø"/>
            </a:pPr>
            <a:endParaRPr lang="en-IE" dirty="0">
              <a:latin typeface="Cambria" panose="02040503050406030204" pitchFamily="18" charset="0"/>
              <a:ea typeface="Cambria" panose="02040503050406030204" pitchFamily="18" charset="0"/>
            </a:endParaRPr>
          </a:p>
          <a:p>
            <a:pPr marL="342900" indent="-342900">
              <a:buFont typeface="Arial" panose="020B0604020202020204" pitchFamily="34" charset="0"/>
              <a:buChar char="•"/>
            </a:pPr>
            <a:r>
              <a:rPr lang="en-IE" dirty="0">
                <a:latin typeface="Cambria" panose="02040503050406030204" pitchFamily="18" charset="0"/>
                <a:ea typeface="Cambria" panose="02040503050406030204" pitchFamily="18" charset="0"/>
              </a:rPr>
              <a:t>Regardless, research suggests that skills demand will be biased towards things like STEM and Admin, Management and Business.</a:t>
            </a:r>
          </a:p>
          <a:p>
            <a:endParaRPr lang="en-IE" dirty="0"/>
          </a:p>
        </p:txBody>
      </p:sp>
    </p:spTree>
    <p:extLst>
      <p:ext uri="{BB962C8B-B14F-4D97-AF65-F5344CB8AC3E}">
        <p14:creationId xmlns:p14="http://schemas.microsoft.com/office/powerpoint/2010/main" val="15927565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F2CEC-1825-45AA-8CD0-92E56B5C4816}"/>
              </a:ext>
            </a:extLst>
          </p:cNvPr>
          <p:cNvSpPr>
            <a:spLocks noGrp="1"/>
          </p:cNvSpPr>
          <p:nvPr>
            <p:ph type="title"/>
          </p:nvPr>
        </p:nvSpPr>
        <p:spPr>
          <a:xfrm>
            <a:off x="761491" y="168365"/>
            <a:ext cx="7621016" cy="738664"/>
          </a:xfrm>
        </p:spPr>
        <p:txBody>
          <a:bodyPr/>
          <a:lstStyle/>
          <a:p>
            <a:pPr algn="ctr"/>
            <a:r>
              <a:rPr lang="en-IE" u="none" dirty="0">
                <a:solidFill>
                  <a:schemeClr val="tx2">
                    <a:lumMod val="75000"/>
                  </a:schemeClr>
                </a:solidFill>
                <a:latin typeface="Cambria" panose="02040503050406030204" pitchFamily="18" charset="0"/>
                <a:ea typeface="Cambria" panose="02040503050406030204" pitchFamily="18" charset="0"/>
              </a:rPr>
              <a:t>Skills Supply</a:t>
            </a:r>
          </a:p>
        </p:txBody>
      </p:sp>
      <p:sp>
        <p:nvSpPr>
          <p:cNvPr id="3" name="Content Placeholder 2">
            <a:extLst>
              <a:ext uri="{FF2B5EF4-FFF2-40B4-BE49-F238E27FC236}">
                <a16:creationId xmlns:a16="http://schemas.microsoft.com/office/drawing/2014/main" id="{CED26F8A-CF6E-481D-BA3E-F3605CEE95DA}"/>
              </a:ext>
            </a:extLst>
          </p:cNvPr>
          <p:cNvSpPr>
            <a:spLocks noGrp="1"/>
          </p:cNvSpPr>
          <p:nvPr>
            <p:ph idx="1"/>
          </p:nvPr>
        </p:nvSpPr>
        <p:spPr/>
        <p:txBody>
          <a:bodyPr>
            <a:normAutofit fontScale="92500" lnSpcReduction="10000"/>
          </a:bodyPr>
          <a:lstStyle/>
          <a:p>
            <a:pPr marL="285750" indent="-285750">
              <a:buFont typeface="Arial" panose="020B0604020202020204" pitchFamily="34" charset="0"/>
              <a:buChar char="•"/>
            </a:pPr>
            <a:r>
              <a:rPr lang="en-IE" dirty="0">
                <a:latin typeface="Cambria" panose="02040503050406030204" pitchFamily="18" charset="0"/>
                <a:ea typeface="Cambria" panose="02040503050406030204" pitchFamily="18" charset="0"/>
              </a:rPr>
              <a:t>There is substantial variation in the skills profile of these sectors. Some sectors are better equipped for transition – like </a:t>
            </a:r>
            <a:r>
              <a:rPr lang="en-IE" i="1" dirty="0">
                <a:latin typeface="Cambria" panose="02040503050406030204" pitchFamily="18" charset="0"/>
                <a:ea typeface="Cambria" panose="02040503050406030204" pitchFamily="18" charset="0"/>
              </a:rPr>
              <a:t>Electricity , gas, steam and hot water (</a:t>
            </a:r>
            <a:r>
              <a:rPr lang="en-IE" i="1" dirty="0" err="1">
                <a:latin typeface="Cambria" panose="02040503050406030204" pitchFamily="18" charset="0"/>
                <a:ea typeface="Cambria" panose="02040503050406030204" pitchFamily="18" charset="0"/>
              </a:rPr>
              <a:t>BnM</a:t>
            </a:r>
            <a:r>
              <a:rPr lang="en-IE" i="1" dirty="0">
                <a:latin typeface="Cambria" panose="02040503050406030204" pitchFamily="18" charset="0"/>
                <a:ea typeface="Cambria" panose="02040503050406030204" pitchFamily="18" charset="0"/>
              </a:rPr>
              <a:t>, ESB)</a:t>
            </a:r>
          </a:p>
          <a:p>
            <a:pPr marL="285750" indent="-285750">
              <a:buFont typeface="Arial" panose="020B0604020202020204" pitchFamily="34" charset="0"/>
              <a:buChar char="•"/>
            </a:pPr>
            <a:endParaRPr lang="en-IE" sz="1800" i="1" dirty="0">
              <a:latin typeface="Cambria" panose="02040503050406030204" pitchFamily="18" charset="0"/>
              <a:ea typeface="Cambria" panose="02040503050406030204" pitchFamily="18" charset="0"/>
            </a:endParaRPr>
          </a:p>
          <a:p>
            <a:pPr marL="285750" indent="-285750">
              <a:buFont typeface="Arial" panose="020B0604020202020204" pitchFamily="34" charset="0"/>
              <a:buChar char="•"/>
            </a:pPr>
            <a:r>
              <a:rPr lang="en-IE" dirty="0">
                <a:latin typeface="Cambria" panose="02040503050406030204" pitchFamily="18" charset="0"/>
                <a:ea typeface="Cambria" panose="02040503050406030204" pitchFamily="18" charset="0"/>
              </a:rPr>
              <a:t>Some less so </a:t>
            </a:r>
            <a:r>
              <a:rPr lang="en-IE" i="1" dirty="0">
                <a:latin typeface="Cambria" panose="02040503050406030204" pitchFamily="18" charset="0"/>
                <a:ea typeface="Cambria" panose="02040503050406030204" pitchFamily="18" charset="0"/>
              </a:rPr>
              <a:t>(Crop and animal production)</a:t>
            </a:r>
          </a:p>
          <a:p>
            <a:pPr marL="285750" indent="-285750">
              <a:buFont typeface="Arial" panose="020B0604020202020204" pitchFamily="34" charset="0"/>
              <a:buChar char="•"/>
            </a:pPr>
            <a:endParaRPr lang="en-IE" sz="1800" i="1" dirty="0">
              <a:latin typeface="Cambria" panose="02040503050406030204" pitchFamily="18" charset="0"/>
              <a:ea typeface="Cambria" panose="02040503050406030204" pitchFamily="18" charset="0"/>
            </a:endParaRPr>
          </a:p>
          <a:p>
            <a:pPr marL="285750" indent="-285750">
              <a:buFont typeface="Arial" panose="020B0604020202020204" pitchFamily="34" charset="0"/>
              <a:buChar char="•"/>
            </a:pPr>
            <a:r>
              <a:rPr lang="en-IE" dirty="0">
                <a:latin typeface="Cambria" panose="02040503050406030204" pitchFamily="18" charset="0"/>
                <a:ea typeface="Cambria" panose="02040503050406030204" pitchFamily="18" charset="0"/>
              </a:rPr>
              <a:t>Opportunities: Examining a broad measure of labour supply PLS4 (includes discouraged workers, those available but not seeking and part-time underemployed), we also observe unutilised skills in this population</a:t>
            </a:r>
            <a:r>
              <a:rPr lang="en-IE" sz="1800" dirty="0">
                <a:latin typeface="Cambria" panose="02040503050406030204" pitchFamily="18" charset="0"/>
                <a:ea typeface="Cambria" panose="02040503050406030204" pitchFamily="18" charset="0"/>
              </a:rPr>
              <a:t>*</a:t>
            </a:r>
          </a:p>
          <a:p>
            <a:pPr marL="285750" indent="-285750">
              <a:buFont typeface="Arial" panose="020B0604020202020204" pitchFamily="34" charset="0"/>
              <a:buChar char="•"/>
            </a:pPr>
            <a:endParaRPr lang="en-IE" sz="1800" dirty="0">
              <a:latin typeface="Cambria" panose="02040503050406030204" pitchFamily="18" charset="0"/>
              <a:ea typeface="Cambria" panose="02040503050406030204" pitchFamily="18" charset="0"/>
            </a:endParaRPr>
          </a:p>
          <a:p>
            <a:pPr marL="285750" indent="-285750">
              <a:buFont typeface="Arial" panose="020B0604020202020204" pitchFamily="34" charset="0"/>
              <a:buChar char="•"/>
            </a:pPr>
            <a:r>
              <a:rPr lang="en-IE" dirty="0">
                <a:latin typeface="Cambria" panose="02040503050406030204" pitchFamily="18" charset="0"/>
                <a:ea typeface="Cambria" panose="02040503050406030204" pitchFamily="18" charset="0"/>
              </a:rPr>
              <a:t>Turning to selected regions, we identify a varied regional picture.</a:t>
            </a:r>
          </a:p>
          <a:p>
            <a:pPr marL="285750" indent="-285750">
              <a:buFont typeface="Arial" panose="020B0604020202020204" pitchFamily="34" charset="0"/>
              <a:buChar char="•"/>
            </a:pPr>
            <a:endParaRPr lang="en-IE" dirty="0">
              <a:latin typeface="Cambria" panose="02040503050406030204" pitchFamily="18" charset="0"/>
              <a:ea typeface="Cambria" panose="02040503050406030204" pitchFamily="18" charset="0"/>
            </a:endParaRPr>
          </a:p>
          <a:p>
            <a:pPr marL="285750" indent="-285750">
              <a:buFont typeface="Arial" panose="020B0604020202020204" pitchFamily="34" charset="0"/>
              <a:buChar char="•"/>
            </a:pPr>
            <a:r>
              <a:rPr lang="en-IE" dirty="0">
                <a:latin typeface="Cambria" panose="02040503050406030204" pitchFamily="18" charset="0"/>
                <a:ea typeface="Cambria" panose="02040503050406030204" pitchFamily="18" charset="0"/>
              </a:rPr>
              <a:t>Worryingly, Ireland displays low levels of in-job training, higher ed funding and a fraction of former apprenticeship levels. </a:t>
            </a:r>
          </a:p>
        </p:txBody>
      </p:sp>
    </p:spTree>
    <p:extLst>
      <p:ext uri="{BB962C8B-B14F-4D97-AF65-F5344CB8AC3E}">
        <p14:creationId xmlns:p14="http://schemas.microsoft.com/office/powerpoint/2010/main" val="4592125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08FC99-FF4B-4D0F-9D37-B4E904AC4FE9}"/>
              </a:ext>
            </a:extLst>
          </p:cNvPr>
          <p:cNvSpPr>
            <a:spLocks noGrp="1"/>
          </p:cNvSpPr>
          <p:nvPr>
            <p:ph type="title"/>
          </p:nvPr>
        </p:nvSpPr>
        <p:spPr>
          <a:xfrm>
            <a:off x="761491" y="168365"/>
            <a:ext cx="7621016" cy="1477328"/>
          </a:xfrm>
        </p:spPr>
        <p:txBody>
          <a:bodyPr/>
          <a:lstStyle/>
          <a:p>
            <a:pPr algn="ctr"/>
            <a:r>
              <a:rPr lang="en-IE" u="none" dirty="0">
                <a:solidFill>
                  <a:schemeClr val="tx2">
                    <a:lumMod val="75000"/>
                  </a:schemeClr>
                </a:solidFill>
              </a:rPr>
              <a:t>Come back to international lessons</a:t>
            </a:r>
          </a:p>
        </p:txBody>
      </p:sp>
      <p:sp>
        <p:nvSpPr>
          <p:cNvPr id="3" name="Content Placeholder 2">
            <a:extLst>
              <a:ext uri="{FF2B5EF4-FFF2-40B4-BE49-F238E27FC236}">
                <a16:creationId xmlns:a16="http://schemas.microsoft.com/office/drawing/2014/main" id="{96D17D26-8DE9-4E37-8402-60ABC90BE706}"/>
              </a:ext>
            </a:extLst>
          </p:cNvPr>
          <p:cNvSpPr>
            <a:spLocks noGrp="1"/>
          </p:cNvSpPr>
          <p:nvPr>
            <p:ph idx="1"/>
          </p:nvPr>
        </p:nvSpPr>
        <p:spPr>
          <a:xfrm>
            <a:off x="585452" y="2235455"/>
            <a:ext cx="8406148" cy="4001095"/>
          </a:xfrm>
        </p:spPr>
        <p:txBody>
          <a:bodyPr/>
          <a:lstStyle/>
          <a:p>
            <a:pPr marL="342900" indent="-342900">
              <a:buFont typeface="Arial" panose="020B0604020202020204" pitchFamily="34" charset="0"/>
              <a:buChar char="•"/>
            </a:pPr>
            <a:r>
              <a:rPr lang="en-IE" dirty="0" smtClean="0">
                <a:latin typeface="Cambria" panose="02040503050406030204" pitchFamily="18" charset="0"/>
                <a:ea typeface="Cambria" panose="02040503050406030204" pitchFamily="18" charset="0"/>
              </a:rPr>
              <a:t>International </a:t>
            </a:r>
            <a:r>
              <a:rPr lang="en-IE" dirty="0">
                <a:latin typeface="Cambria" panose="02040503050406030204" pitchFamily="18" charset="0"/>
                <a:ea typeface="Cambria" panose="02040503050406030204" pitchFamily="18" charset="0"/>
              </a:rPr>
              <a:t>lessons include:</a:t>
            </a:r>
          </a:p>
          <a:p>
            <a:pPr lvl="1">
              <a:buFont typeface="Wingdings" panose="05000000000000000000" pitchFamily="2" charset="2"/>
              <a:buChar char="Ø"/>
            </a:pPr>
            <a:r>
              <a:rPr lang="en-IE" dirty="0">
                <a:solidFill>
                  <a:schemeClr val="tx1"/>
                </a:solidFill>
                <a:latin typeface="Cambria" panose="02040503050406030204" pitchFamily="18" charset="0"/>
                <a:ea typeface="Cambria" panose="02040503050406030204" pitchFamily="18" charset="0"/>
              </a:rPr>
              <a:t>Agreed Transition timelines through  meaningful social dialogue. This allows for pro-active as opposed to reactive policy responses.</a:t>
            </a:r>
          </a:p>
          <a:p>
            <a:pPr marL="342900" lvl="1"/>
            <a:endParaRPr lang="en-IE" dirty="0">
              <a:solidFill>
                <a:schemeClr val="tx1"/>
              </a:solidFill>
              <a:latin typeface="Cambria" panose="02040503050406030204" pitchFamily="18" charset="0"/>
              <a:ea typeface="Cambria" panose="02040503050406030204" pitchFamily="18" charset="0"/>
            </a:endParaRPr>
          </a:p>
          <a:p>
            <a:pPr lvl="1">
              <a:buFont typeface="Wingdings" panose="05000000000000000000" pitchFamily="2" charset="2"/>
              <a:buChar char="Ø"/>
            </a:pPr>
            <a:r>
              <a:rPr lang="en-IE" dirty="0">
                <a:solidFill>
                  <a:schemeClr val="tx1"/>
                </a:solidFill>
                <a:latin typeface="Cambria" panose="02040503050406030204" pitchFamily="18" charset="0"/>
                <a:ea typeface="Cambria" panose="02040503050406030204" pitchFamily="18" charset="0"/>
              </a:rPr>
              <a:t>Inclusion of local bodies in planning – various levels of government, local actors.</a:t>
            </a:r>
          </a:p>
          <a:p>
            <a:pPr marL="342900" lvl="1"/>
            <a:endParaRPr lang="en-IE" dirty="0">
              <a:solidFill>
                <a:schemeClr val="tx1"/>
              </a:solidFill>
              <a:latin typeface="Cambria" panose="02040503050406030204" pitchFamily="18" charset="0"/>
              <a:ea typeface="Cambria" panose="02040503050406030204" pitchFamily="18" charset="0"/>
            </a:endParaRPr>
          </a:p>
          <a:p>
            <a:pPr lvl="1">
              <a:buFont typeface="Wingdings" panose="05000000000000000000" pitchFamily="2" charset="2"/>
              <a:buChar char="Ø"/>
            </a:pPr>
            <a:r>
              <a:rPr lang="en-IE" dirty="0">
                <a:solidFill>
                  <a:schemeClr val="tx1"/>
                </a:solidFill>
                <a:latin typeface="Cambria" panose="02040503050406030204" pitchFamily="18" charset="0"/>
                <a:ea typeface="Cambria" panose="02040503050406030204" pitchFamily="18" charset="0"/>
              </a:rPr>
              <a:t>Labour market institutions for upskilling, eg. Swedish job security councils.</a:t>
            </a:r>
          </a:p>
          <a:p>
            <a:pPr marL="342900" lvl="1"/>
            <a:endParaRPr lang="en-IE" dirty="0">
              <a:solidFill>
                <a:schemeClr val="tx1"/>
              </a:solidFill>
              <a:latin typeface="Cambria" panose="02040503050406030204" pitchFamily="18" charset="0"/>
              <a:ea typeface="Cambria" panose="02040503050406030204" pitchFamily="18" charset="0"/>
            </a:endParaRPr>
          </a:p>
          <a:p>
            <a:pPr lvl="1">
              <a:buFont typeface="Wingdings" panose="05000000000000000000" pitchFamily="2" charset="2"/>
              <a:buChar char="Ø"/>
            </a:pPr>
            <a:r>
              <a:rPr lang="en-IE" dirty="0">
                <a:solidFill>
                  <a:schemeClr val="tx1"/>
                </a:solidFill>
                <a:latin typeface="Cambria" panose="02040503050406030204" pitchFamily="18" charset="0"/>
                <a:ea typeface="Cambria" panose="02040503050406030204" pitchFamily="18" charset="0"/>
              </a:rPr>
              <a:t>Social security important elsewhere.</a:t>
            </a:r>
          </a:p>
          <a:p>
            <a:pPr marL="342900" lvl="1"/>
            <a:endParaRPr lang="en-IE" dirty="0">
              <a:solidFill>
                <a:schemeClr val="tx1"/>
              </a:solidFill>
              <a:latin typeface="Cambria" panose="02040503050406030204" pitchFamily="18" charset="0"/>
              <a:ea typeface="Cambria" panose="02040503050406030204" pitchFamily="18" charset="0"/>
            </a:endParaRPr>
          </a:p>
          <a:p>
            <a:pPr lvl="1">
              <a:buFont typeface="Wingdings" panose="05000000000000000000" pitchFamily="2" charset="2"/>
              <a:buChar char="Ø"/>
            </a:pPr>
            <a:r>
              <a:rPr lang="en-IE" dirty="0">
                <a:solidFill>
                  <a:schemeClr val="tx1"/>
                </a:solidFill>
                <a:latin typeface="Cambria" panose="02040503050406030204" pitchFamily="18" charset="0"/>
                <a:ea typeface="Cambria" panose="02040503050406030204" pitchFamily="18" charset="0"/>
              </a:rPr>
              <a:t>Public investment for infrastructure and to support high skilled labour demand.</a:t>
            </a:r>
          </a:p>
          <a:p>
            <a:endParaRPr lang="en-IE" dirty="0"/>
          </a:p>
        </p:txBody>
      </p:sp>
    </p:spTree>
    <p:extLst>
      <p:ext uri="{BB962C8B-B14F-4D97-AF65-F5344CB8AC3E}">
        <p14:creationId xmlns:p14="http://schemas.microsoft.com/office/powerpoint/2010/main" val="4562195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F01CAF-6D0B-4A7B-911D-EFBE4FD59434}"/>
              </a:ext>
            </a:extLst>
          </p:cNvPr>
          <p:cNvSpPr>
            <a:spLocks noGrp="1"/>
          </p:cNvSpPr>
          <p:nvPr>
            <p:ph type="title"/>
          </p:nvPr>
        </p:nvSpPr>
        <p:spPr>
          <a:xfrm>
            <a:off x="761491" y="168365"/>
            <a:ext cx="7621016" cy="738664"/>
          </a:xfrm>
        </p:spPr>
        <p:txBody>
          <a:bodyPr/>
          <a:lstStyle/>
          <a:p>
            <a:pPr algn="ctr"/>
            <a:r>
              <a:rPr lang="en-IE" u="none" dirty="0">
                <a:solidFill>
                  <a:schemeClr val="tx2">
                    <a:lumMod val="75000"/>
                  </a:schemeClr>
                </a:solidFill>
              </a:rPr>
              <a:t>Broader questions</a:t>
            </a:r>
          </a:p>
        </p:txBody>
      </p:sp>
      <p:sp>
        <p:nvSpPr>
          <p:cNvPr id="3" name="Content Placeholder 2">
            <a:extLst>
              <a:ext uri="{FF2B5EF4-FFF2-40B4-BE49-F238E27FC236}">
                <a16:creationId xmlns:a16="http://schemas.microsoft.com/office/drawing/2014/main" id="{B269C8BE-4AA7-4F75-9240-5BE1103663CB}"/>
              </a:ext>
            </a:extLst>
          </p:cNvPr>
          <p:cNvSpPr>
            <a:spLocks noGrp="1"/>
          </p:cNvSpPr>
          <p:nvPr>
            <p:ph idx="1"/>
          </p:nvPr>
        </p:nvSpPr>
        <p:spPr/>
        <p:txBody>
          <a:bodyPr>
            <a:normAutofit/>
          </a:bodyPr>
          <a:lstStyle/>
          <a:p>
            <a:pPr marL="285750" indent="-285750">
              <a:buFont typeface="Arial" panose="020B0604020202020204" pitchFamily="34" charset="0"/>
              <a:buChar char="•"/>
            </a:pPr>
            <a:r>
              <a:rPr lang="en-IE" dirty="0">
                <a:latin typeface="Cambria" panose="02040503050406030204" pitchFamily="18" charset="0"/>
                <a:ea typeface="Cambria" panose="02040503050406030204" pitchFamily="18" charset="0"/>
              </a:rPr>
              <a:t>Are current plans sufficient to both address emissions at the scale required in Ireland </a:t>
            </a:r>
            <a:r>
              <a:rPr lang="en-IE" b="1" dirty="0">
                <a:latin typeface="Cambria" panose="02040503050406030204" pitchFamily="18" charset="0"/>
                <a:ea typeface="Cambria" panose="02040503050406030204" pitchFamily="18" charset="0"/>
              </a:rPr>
              <a:t>and </a:t>
            </a:r>
            <a:r>
              <a:rPr lang="en-IE" dirty="0">
                <a:latin typeface="Cambria" panose="02040503050406030204" pitchFamily="18" charset="0"/>
                <a:ea typeface="Cambria" panose="02040503050406030204" pitchFamily="18" charset="0"/>
              </a:rPr>
              <a:t>ensure a Just Transition is pursued?</a:t>
            </a:r>
          </a:p>
          <a:p>
            <a:pPr marL="285750" indent="-285750">
              <a:buFont typeface="Arial" panose="020B0604020202020204" pitchFamily="34" charset="0"/>
              <a:buChar char="•"/>
            </a:pPr>
            <a:endParaRPr lang="en-IE" b="1" dirty="0">
              <a:latin typeface="Cambria" panose="02040503050406030204" pitchFamily="18" charset="0"/>
              <a:ea typeface="Cambria" panose="02040503050406030204" pitchFamily="18" charset="0"/>
            </a:endParaRPr>
          </a:p>
          <a:p>
            <a:pPr marL="285750" indent="-285750">
              <a:buFont typeface="Arial" panose="020B0604020202020204" pitchFamily="34" charset="0"/>
              <a:buChar char="•"/>
            </a:pPr>
            <a:r>
              <a:rPr lang="en-IE" dirty="0">
                <a:latin typeface="Cambria" panose="02040503050406030204" pitchFamily="18" charset="0"/>
                <a:ea typeface="Cambria" panose="02040503050406030204" pitchFamily="18" charset="0"/>
              </a:rPr>
              <a:t>Can this represent a development opportunity for Ireland?</a:t>
            </a:r>
          </a:p>
          <a:p>
            <a:pPr marL="285750" indent="-285750">
              <a:buFont typeface="Arial" panose="020B0604020202020204" pitchFamily="34" charset="0"/>
              <a:buChar char="•"/>
            </a:pPr>
            <a:endParaRPr lang="en-IE" dirty="0">
              <a:latin typeface="Cambria" panose="02040503050406030204" pitchFamily="18" charset="0"/>
              <a:ea typeface="Cambria" panose="02040503050406030204" pitchFamily="18" charset="0"/>
            </a:endParaRPr>
          </a:p>
          <a:p>
            <a:pPr marL="285750" indent="-285750">
              <a:buFont typeface="Arial" panose="020B0604020202020204" pitchFamily="34" charset="0"/>
              <a:buChar char="•"/>
            </a:pPr>
            <a:r>
              <a:rPr lang="en-IE" dirty="0">
                <a:latin typeface="Cambria" panose="02040503050406030204" pitchFamily="18" charset="0"/>
                <a:ea typeface="Cambria" panose="02040503050406030204" pitchFamily="18" charset="0"/>
              </a:rPr>
              <a:t>What might stop us?</a:t>
            </a:r>
          </a:p>
          <a:p>
            <a:pPr marL="285750" indent="-285750">
              <a:buFont typeface="Arial" panose="020B0604020202020204" pitchFamily="34" charset="0"/>
              <a:buChar char="•"/>
            </a:pPr>
            <a:endParaRPr lang="en-IE" dirty="0">
              <a:latin typeface="Cambria" panose="02040503050406030204" pitchFamily="18" charset="0"/>
              <a:ea typeface="Cambria" panose="02040503050406030204" pitchFamily="18" charset="0"/>
            </a:endParaRPr>
          </a:p>
          <a:p>
            <a:pPr marL="285750" indent="-285750">
              <a:buFont typeface="Arial" panose="020B0604020202020204" pitchFamily="34" charset="0"/>
              <a:buChar char="•"/>
            </a:pPr>
            <a:r>
              <a:rPr lang="en-IE" dirty="0">
                <a:latin typeface="Cambria" panose="02040503050406030204" pitchFamily="18" charset="0"/>
                <a:ea typeface="Cambria" panose="02040503050406030204" pitchFamily="18" charset="0"/>
              </a:rPr>
              <a:t>More broadly, how can we conceive of sustainable economies?</a:t>
            </a:r>
          </a:p>
        </p:txBody>
      </p:sp>
    </p:spTree>
    <p:extLst>
      <p:ext uri="{BB962C8B-B14F-4D97-AF65-F5344CB8AC3E}">
        <p14:creationId xmlns:p14="http://schemas.microsoft.com/office/powerpoint/2010/main" val="40006071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7" y="6400800"/>
            <a:ext cx="9141460" cy="457200"/>
          </a:xfrm>
          <a:custGeom>
            <a:avLst/>
            <a:gdLst/>
            <a:ahLst/>
            <a:cxnLst/>
            <a:rect l="l" t="t" r="r" b="b"/>
            <a:pathLst>
              <a:path w="9141460" h="457200">
                <a:moveTo>
                  <a:pt x="0" y="457200"/>
                </a:moveTo>
                <a:lnTo>
                  <a:pt x="9140952" y="457200"/>
                </a:lnTo>
                <a:lnTo>
                  <a:pt x="9140952" y="0"/>
                </a:lnTo>
                <a:lnTo>
                  <a:pt x="0" y="0"/>
                </a:lnTo>
                <a:lnTo>
                  <a:pt x="0" y="457200"/>
                </a:lnTo>
                <a:close/>
              </a:path>
            </a:pathLst>
          </a:custGeom>
          <a:solidFill>
            <a:srgbClr val="2583C5"/>
          </a:solidFill>
        </p:spPr>
        <p:txBody>
          <a:bodyPr wrap="square" lIns="0" tIns="0" rIns="0" bIns="0" rtlCol="0"/>
          <a:lstStyle/>
          <a:p>
            <a:endParaRPr/>
          </a:p>
        </p:txBody>
      </p:sp>
      <p:sp>
        <p:nvSpPr>
          <p:cNvPr id="3" name="object 3"/>
          <p:cNvSpPr/>
          <p:nvPr/>
        </p:nvSpPr>
        <p:spPr>
          <a:xfrm>
            <a:off x="0" y="6333744"/>
            <a:ext cx="9141460" cy="64135"/>
          </a:xfrm>
          <a:custGeom>
            <a:avLst/>
            <a:gdLst/>
            <a:ahLst/>
            <a:cxnLst/>
            <a:rect l="l" t="t" r="r" b="b"/>
            <a:pathLst>
              <a:path w="9141460" h="64135">
                <a:moveTo>
                  <a:pt x="0" y="64007"/>
                </a:moveTo>
                <a:lnTo>
                  <a:pt x="9140952" y="64007"/>
                </a:lnTo>
                <a:lnTo>
                  <a:pt x="9140952" y="0"/>
                </a:lnTo>
                <a:lnTo>
                  <a:pt x="0" y="0"/>
                </a:lnTo>
                <a:lnTo>
                  <a:pt x="0" y="64007"/>
                </a:lnTo>
                <a:close/>
              </a:path>
            </a:pathLst>
          </a:custGeom>
          <a:solidFill>
            <a:srgbClr val="1CACE3"/>
          </a:solidFill>
        </p:spPr>
        <p:txBody>
          <a:bodyPr wrap="square" lIns="0" tIns="0" rIns="0" bIns="0" rtlCol="0"/>
          <a:lstStyle/>
          <a:p>
            <a:endParaRPr/>
          </a:p>
        </p:txBody>
      </p:sp>
      <p:sp>
        <p:nvSpPr>
          <p:cNvPr id="4" name="object 4"/>
          <p:cNvSpPr/>
          <p:nvPr/>
        </p:nvSpPr>
        <p:spPr>
          <a:xfrm>
            <a:off x="905255" y="4343400"/>
            <a:ext cx="7406640" cy="0"/>
          </a:xfrm>
          <a:custGeom>
            <a:avLst/>
            <a:gdLst/>
            <a:ahLst/>
            <a:cxnLst/>
            <a:rect l="l" t="t" r="r" b="b"/>
            <a:pathLst>
              <a:path w="7406640">
                <a:moveTo>
                  <a:pt x="0" y="0"/>
                </a:moveTo>
                <a:lnTo>
                  <a:pt x="7406640" y="0"/>
                </a:lnTo>
              </a:path>
            </a:pathLst>
          </a:custGeom>
          <a:ln w="6096">
            <a:solidFill>
              <a:srgbClr val="7E7E7E"/>
            </a:solidFill>
          </a:ln>
        </p:spPr>
        <p:txBody>
          <a:bodyPr wrap="square" lIns="0" tIns="0" rIns="0" bIns="0" rtlCol="0"/>
          <a:lstStyle/>
          <a:p>
            <a:endParaRPr/>
          </a:p>
        </p:txBody>
      </p:sp>
      <p:sp>
        <p:nvSpPr>
          <p:cNvPr id="5" name="object 5"/>
          <p:cNvSpPr txBox="1">
            <a:spLocks noGrp="1"/>
          </p:cNvSpPr>
          <p:nvPr>
            <p:ph type="title"/>
          </p:nvPr>
        </p:nvSpPr>
        <p:spPr>
          <a:xfrm>
            <a:off x="809370" y="1670179"/>
            <a:ext cx="7530465" cy="1493358"/>
          </a:xfrm>
          <a:prstGeom prst="rect">
            <a:avLst/>
          </a:prstGeom>
        </p:spPr>
        <p:txBody>
          <a:bodyPr vert="horz" wrap="square" lIns="0" tIns="132715" rIns="0" bIns="0" rtlCol="0">
            <a:spAutoFit/>
          </a:bodyPr>
          <a:lstStyle/>
          <a:p>
            <a:pPr marL="2232660" marR="5080" indent="-2220595">
              <a:lnSpc>
                <a:spcPts val="5310"/>
              </a:lnSpc>
              <a:spcBef>
                <a:spcPts val="1045"/>
              </a:spcBef>
            </a:pPr>
            <a:r>
              <a:rPr lang="en-IE" sz="5200" u="none" spc="-50" dirty="0" smtClean="0">
                <a:solidFill>
                  <a:srgbClr val="272F4E"/>
                </a:solidFill>
              </a:rPr>
              <a:t>Climate Change &amp; </a:t>
            </a:r>
            <a:br>
              <a:rPr lang="en-IE" sz="5200" u="none" spc="-50" dirty="0" smtClean="0">
                <a:solidFill>
                  <a:srgbClr val="272F4E"/>
                </a:solidFill>
              </a:rPr>
            </a:br>
            <a:r>
              <a:rPr lang="en-IE" sz="5200" u="none" spc="-50" dirty="0" smtClean="0">
                <a:solidFill>
                  <a:srgbClr val="272F4E"/>
                </a:solidFill>
              </a:rPr>
              <a:t>Just Transition</a:t>
            </a:r>
            <a:endParaRPr sz="5200" dirty="0"/>
          </a:p>
        </p:txBody>
      </p:sp>
      <p:sp>
        <p:nvSpPr>
          <p:cNvPr id="6" name="object 6"/>
          <p:cNvSpPr txBox="1"/>
          <p:nvPr/>
        </p:nvSpPr>
        <p:spPr>
          <a:xfrm>
            <a:off x="906324" y="4825093"/>
            <a:ext cx="4340860" cy="775405"/>
          </a:xfrm>
          <a:prstGeom prst="rect">
            <a:avLst/>
          </a:prstGeom>
        </p:spPr>
        <p:txBody>
          <a:bodyPr vert="horz" wrap="square" lIns="0" tIns="12700" rIns="0" bIns="0" rtlCol="0">
            <a:spAutoFit/>
          </a:bodyPr>
          <a:lstStyle/>
          <a:p>
            <a:pPr marL="12700">
              <a:lnSpc>
                <a:spcPct val="100000"/>
              </a:lnSpc>
              <a:spcBef>
                <a:spcPts val="100"/>
              </a:spcBef>
            </a:pPr>
            <a:r>
              <a:rPr lang="pt-BR" sz="1200" b="1" spc="45" dirty="0">
                <a:latin typeface="Cambria"/>
                <a:cs typeface="Cambria"/>
              </a:rPr>
              <a:t>Pa </a:t>
            </a:r>
            <a:r>
              <a:rPr lang="pt-BR" sz="1200" b="1" spc="100" dirty="0">
                <a:latin typeface="Cambria"/>
                <a:cs typeface="Cambria"/>
              </a:rPr>
              <a:t>ul Goldrick-Kelly</a:t>
            </a:r>
            <a:endParaRPr lang="pt-BR" sz="1200" dirty="0">
              <a:latin typeface="Cambria"/>
              <a:cs typeface="Cambria"/>
            </a:endParaRPr>
          </a:p>
          <a:p>
            <a:pPr marL="12700" marR="897890">
              <a:lnSpc>
                <a:spcPct val="167500"/>
              </a:lnSpc>
            </a:pPr>
            <a:r>
              <a:rPr lang="pt-BR" sz="1200" b="1" spc="45" dirty="0">
                <a:latin typeface="Cambria"/>
                <a:cs typeface="Cambria"/>
              </a:rPr>
              <a:t>Paulgk</a:t>
            </a:r>
            <a:r>
              <a:rPr lang="pt-BR" sz="1200" b="1" dirty="0">
                <a:latin typeface="Cambria"/>
                <a:cs typeface="Cambria"/>
              </a:rPr>
              <a:t>@</a:t>
            </a:r>
            <a:r>
              <a:rPr lang="pt-BR" sz="1200" b="1" spc="-70" dirty="0">
                <a:latin typeface="Cambria"/>
                <a:cs typeface="Cambria"/>
              </a:rPr>
              <a:t> </a:t>
            </a:r>
            <a:r>
              <a:rPr lang="pt-BR" sz="1200" b="1" spc="95" dirty="0">
                <a:latin typeface="Cambria"/>
                <a:cs typeface="Cambria"/>
              </a:rPr>
              <a:t>ne</a:t>
            </a:r>
            <a:r>
              <a:rPr lang="pt-BR" sz="1200" b="1" spc="-80" dirty="0">
                <a:latin typeface="Cambria"/>
                <a:cs typeface="Cambria"/>
              </a:rPr>
              <a:t> </a:t>
            </a:r>
            <a:r>
              <a:rPr lang="pt-BR" sz="1200" b="1" dirty="0">
                <a:latin typeface="Cambria"/>
                <a:cs typeface="Cambria"/>
              </a:rPr>
              <a:t>r</a:t>
            </a:r>
            <a:r>
              <a:rPr lang="pt-BR" sz="1200" b="1" spc="-65" dirty="0">
                <a:latin typeface="Cambria"/>
                <a:cs typeface="Cambria"/>
              </a:rPr>
              <a:t> </a:t>
            </a:r>
            <a:r>
              <a:rPr lang="pt-BR" sz="1200" b="1" dirty="0">
                <a:latin typeface="Cambria"/>
                <a:cs typeface="Cambria"/>
              </a:rPr>
              <a:t>i</a:t>
            </a:r>
            <a:r>
              <a:rPr lang="pt-BR" sz="1200" b="1" spc="-65" dirty="0">
                <a:latin typeface="Cambria"/>
                <a:cs typeface="Cambria"/>
              </a:rPr>
              <a:t> </a:t>
            </a:r>
            <a:r>
              <a:rPr lang="pt-BR" sz="1200" b="1" dirty="0">
                <a:latin typeface="Cambria"/>
                <a:cs typeface="Cambria"/>
              </a:rPr>
              <a:t>n</a:t>
            </a:r>
            <a:r>
              <a:rPr lang="pt-BR" sz="1200" b="1" spc="-65" dirty="0">
                <a:latin typeface="Cambria"/>
                <a:cs typeface="Cambria"/>
              </a:rPr>
              <a:t> </a:t>
            </a:r>
            <a:r>
              <a:rPr lang="pt-BR" sz="1200" b="1" dirty="0">
                <a:latin typeface="Cambria"/>
                <a:cs typeface="Cambria"/>
              </a:rPr>
              <a:t>s</a:t>
            </a:r>
            <a:r>
              <a:rPr lang="pt-BR" sz="1200" b="1" spc="-95" dirty="0">
                <a:latin typeface="Cambria"/>
                <a:cs typeface="Cambria"/>
              </a:rPr>
              <a:t> </a:t>
            </a:r>
            <a:r>
              <a:rPr lang="pt-BR" sz="1200" b="1" spc="95" dirty="0">
                <a:latin typeface="Cambria"/>
                <a:cs typeface="Cambria"/>
              </a:rPr>
              <a:t>ti</a:t>
            </a:r>
            <a:r>
              <a:rPr lang="pt-BR" sz="1200" b="1" spc="-70" dirty="0">
                <a:latin typeface="Cambria"/>
                <a:cs typeface="Cambria"/>
              </a:rPr>
              <a:t> </a:t>
            </a:r>
            <a:r>
              <a:rPr lang="pt-BR" sz="1200" b="1" dirty="0">
                <a:latin typeface="Cambria"/>
                <a:cs typeface="Cambria"/>
              </a:rPr>
              <a:t>t</a:t>
            </a:r>
            <a:r>
              <a:rPr lang="pt-BR" sz="1200" b="1" spc="-65" dirty="0">
                <a:latin typeface="Cambria"/>
                <a:cs typeface="Cambria"/>
              </a:rPr>
              <a:t> </a:t>
            </a:r>
            <a:r>
              <a:rPr lang="pt-BR" sz="1200" b="1" dirty="0">
                <a:latin typeface="Cambria"/>
                <a:cs typeface="Cambria"/>
              </a:rPr>
              <a:t>u</a:t>
            </a:r>
            <a:r>
              <a:rPr lang="pt-BR" sz="1200" b="1" spc="-75" dirty="0">
                <a:latin typeface="Cambria"/>
                <a:cs typeface="Cambria"/>
              </a:rPr>
              <a:t> </a:t>
            </a:r>
            <a:r>
              <a:rPr lang="pt-BR" sz="1200" b="1" spc="95" dirty="0">
                <a:latin typeface="Cambria"/>
                <a:cs typeface="Cambria"/>
              </a:rPr>
              <a:t>te</a:t>
            </a:r>
            <a:r>
              <a:rPr lang="pt-BR" sz="1200" b="1" spc="-75" dirty="0">
                <a:latin typeface="Cambria"/>
                <a:cs typeface="Cambria"/>
              </a:rPr>
              <a:t> </a:t>
            </a:r>
            <a:r>
              <a:rPr lang="pt-BR" sz="1200" b="1" dirty="0">
                <a:latin typeface="Cambria"/>
                <a:cs typeface="Cambria"/>
              </a:rPr>
              <a:t>.</a:t>
            </a:r>
            <a:r>
              <a:rPr lang="pt-BR" sz="1200" b="1" spc="-70" dirty="0">
                <a:latin typeface="Cambria"/>
                <a:cs typeface="Cambria"/>
              </a:rPr>
              <a:t> </a:t>
            </a:r>
            <a:r>
              <a:rPr lang="pt-BR" sz="1200" b="1" spc="95" dirty="0">
                <a:latin typeface="Cambria"/>
                <a:cs typeface="Cambria"/>
              </a:rPr>
              <a:t>ne</a:t>
            </a:r>
            <a:r>
              <a:rPr lang="pt-BR" sz="1200" b="1" spc="-80" dirty="0">
                <a:latin typeface="Cambria"/>
                <a:cs typeface="Cambria"/>
              </a:rPr>
              <a:t> </a:t>
            </a:r>
            <a:r>
              <a:rPr lang="pt-BR" sz="1200" b="1" dirty="0">
                <a:latin typeface="Cambria"/>
                <a:cs typeface="Cambria"/>
              </a:rPr>
              <a:t>t</a:t>
            </a:r>
          </a:p>
          <a:p>
            <a:pPr marL="12700" marR="897890">
              <a:lnSpc>
                <a:spcPct val="167500"/>
              </a:lnSpc>
            </a:pPr>
            <a:r>
              <a:rPr lang="pt-BR" sz="1200" b="1" dirty="0">
                <a:latin typeface="Cambria"/>
                <a:cs typeface="Cambria"/>
              </a:rPr>
              <a:t>W</a:t>
            </a:r>
            <a:r>
              <a:rPr lang="pt-BR" sz="1200" b="1" spc="-70" dirty="0">
                <a:latin typeface="Cambria"/>
                <a:cs typeface="Cambria"/>
              </a:rPr>
              <a:t> </a:t>
            </a:r>
            <a:r>
              <a:rPr lang="pt-BR" sz="1200" b="1" dirty="0">
                <a:latin typeface="Cambria"/>
                <a:cs typeface="Cambria"/>
              </a:rPr>
              <a:t>w</a:t>
            </a:r>
            <a:r>
              <a:rPr lang="pt-BR" sz="1200" b="1" spc="-65" dirty="0">
                <a:latin typeface="Cambria"/>
                <a:cs typeface="Cambria"/>
              </a:rPr>
              <a:t> </a:t>
            </a:r>
            <a:r>
              <a:rPr lang="pt-BR" sz="1200" b="1" spc="40" dirty="0">
                <a:latin typeface="Cambria"/>
                <a:cs typeface="Cambria"/>
              </a:rPr>
              <a:t>w.</a:t>
            </a:r>
            <a:r>
              <a:rPr lang="pt-BR" sz="1200" b="1" spc="-70" dirty="0">
                <a:latin typeface="Cambria"/>
                <a:cs typeface="Cambria"/>
              </a:rPr>
              <a:t> </a:t>
            </a:r>
            <a:r>
              <a:rPr lang="pt-BR" sz="1200" b="1" dirty="0">
                <a:latin typeface="Cambria"/>
                <a:cs typeface="Cambria"/>
              </a:rPr>
              <a:t>N</a:t>
            </a:r>
            <a:r>
              <a:rPr lang="pt-BR" sz="1200" b="1" spc="-60" dirty="0">
                <a:latin typeface="Cambria"/>
                <a:cs typeface="Cambria"/>
              </a:rPr>
              <a:t> </a:t>
            </a:r>
            <a:r>
              <a:rPr lang="pt-BR" sz="1200" b="1" dirty="0">
                <a:latin typeface="Cambria"/>
                <a:cs typeface="Cambria"/>
              </a:rPr>
              <a:t>e</a:t>
            </a:r>
            <a:r>
              <a:rPr lang="pt-BR" sz="1200" b="1" spc="-70" dirty="0">
                <a:latin typeface="Cambria"/>
                <a:cs typeface="Cambria"/>
              </a:rPr>
              <a:t> </a:t>
            </a:r>
            <a:r>
              <a:rPr lang="pt-BR" sz="1200" b="1" dirty="0">
                <a:latin typeface="Cambria"/>
                <a:cs typeface="Cambria"/>
              </a:rPr>
              <a:t>r</a:t>
            </a:r>
            <a:r>
              <a:rPr lang="pt-BR" sz="1200" b="1" spc="-70" dirty="0">
                <a:latin typeface="Cambria"/>
                <a:cs typeface="Cambria"/>
              </a:rPr>
              <a:t> </a:t>
            </a:r>
            <a:r>
              <a:rPr lang="pt-BR" sz="1200" b="1" dirty="0">
                <a:latin typeface="Cambria"/>
                <a:cs typeface="Cambria"/>
              </a:rPr>
              <a:t>i</a:t>
            </a:r>
            <a:r>
              <a:rPr lang="pt-BR" sz="1200" b="1" spc="-60" dirty="0">
                <a:latin typeface="Cambria"/>
                <a:cs typeface="Cambria"/>
              </a:rPr>
              <a:t> </a:t>
            </a:r>
            <a:r>
              <a:rPr lang="pt-BR" sz="1200" b="1" dirty="0">
                <a:latin typeface="Cambria"/>
                <a:cs typeface="Cambria"/>
              </a:rPr>
              <a:t>n</a:t>
            </a:r>
            <a:r>
              <a:rPr lang="pt-BR" sz="1200" b="1" spc="-60" dirty="0">
                <a:latin typeface="Cambria"/>
                <a:cs typeface="Cambria"/>
              </a:rPr>
              <a:t> </a:t>
            </a:r>
            <a:r>
              <a:rPr lang="pt-BR" sz="1200" b="1" dirty="0">
                <a:latin typeface="Cambria"/>
                <a:cs typeface="Cambria"/>
              </a:rPr>
              <a:t>s</a:t>
            </a:r>
            <a:r>
              <a:rPr lang="pt-BR" sz="1200" b="1" spc="-95" dirty="0">
                <a:latin typeface="Cambria"/>
                <a:cs typeface="Cambria"/>
              </a:rPr>
              <a:t> </a:t>
            </a:r>
            <a:r>
              <a:rPr lang="pt-BR" sz="1200" b="1" spc="95" dirty="0">
                <a:latin typeface="Cambria"/>
                <a:cs typeface="Cambria"/>
              </a:rPr>
              <a:t>ti</a:t>
            </a:r>
            <a:r>
              <a:rPr lang="pt-BR" sz="1200" b="1" spc="-65" dirty="0">
                <a:latin typeface="Cambria"/>
                <a:cs typeface="Cambria"/>
              </a:rPr>
              <a:t> </a:t>
            </a:r>
            <a:r>
              <a:rPr lang="pt-BR" sz="1200" b="1" dirty="0">
                <a:latin typeface="Cambria"/>
                <a:cs typeface="Cambria"/>
              </a:rPr>
              <a:t>t</a:t>
            </a:r>
            <a:r>
              <a:rPr lang="pt-BR" sz="1200" b="1" spc="-60" dirty="0">
                <a:latin typeface="Cambria"/>
                <a:cs typeface="Cambria"/>
              </a:rPr>
              <a:t> </a:t>
            </a:r>
            <a:r>
              <a:rPr lang="pt-BR" sz="1200" b="1" dirty="0">
                <a:latin typeface="Cambria"/>
                <a:cs typeface="Cambria"/>
              </a:rPr>
              <a:t>u</a:t>
            </a:r>
            <a:r>
              <a:rPr lang="pt-BR" sz="1200" b="1" spc="-75" dirty="0">
                <a:latin typeface="Cambria"/>
                <a:cs typeface="Cambria"/>
              </a:rPr>
              <a:t> </a:t>
            </a:r>
            <a:r>
              <a:rPr lang="pt-BR" sz="1200" b="1" spc="95" dirty="0">
                <a:latin typeface="Cambria"/>
                <a:cs typeface="Cambria"/>
              </a:rPr>
              <a:t>te</a:t>
            </a:r>
            <a:r>
              <a:rPr lang="pt-BR" sz="1200" b="1" spc="-75" dirty="0">
                <a:latin typeface="Cambria"/>
                <a:cs typeface="Cambria"/>
              </a:rPr>
              <a:t> </a:t>
            </a:r>
            <a:r>
              <a:rPr lang="pt-BR" sz="1200" b="1" dirty="0">
                <a:latin typeface="Cambria"/>
                <a:cs typeface="Cambria"/>
              </a:rPr>
              <a:t>.</a:t>
            </a:r>
            <a:r>
              <a:rPr lang="pt-BR" sz="1200" b="1" spc="-65" dirty="0">
                <a:latin typeface="Cambria"/>
                <a:cs typeface="Cambria"/>
              </a:rPr>
              <a:t> </a:t>
            </a:r>
            <a:r>
              <a:rPr lang="pt-BR" sz="1200" b="1" spc="95" dirty="0">
                <a:latin typeface="Cambria"/>
                <a:cs typeface="Cambria"/>
              </a:rPr>
              <a:t>ne</a:t>
            </a:r>
            <a:r>
              <a:rPr lang="pt-BR" sz="1200" b="1" spc="-80" dirty="0">
                <a:latin typeface="Cambria"/>
                <a:cs typeface="Cambria"/>
              </a:rPr>
              <a:t> </a:t>
            </a:r>
            <a:r>
              <a:rPr lang="pt-BR" sz="1200" b="1" dirty="0">
                <a:latin typeface="Cambria"/>
                <a:cs typeface="Cambria"/>
              </a:rPr>
              <a:t>t</a:t>
            </a:r>
            <a:endParaRPr lang="pt-BR" sz="1200" dirty="0">
              <a:latin typeface="Cambria"/>
              <a:cs typeface="Cambria"/>
            </a:endParaRPr>
          </a:p>
        </p:txBody>
      </p:sp>
      <p:sp>
        <p:nvSpPr>
          <p:cNvPr id="7" name="object 7"/>
          <p:cNvSpPr txBox="1"/>
          <p:nvPr/>
        </p:nvSpPr>
        <p:spPr>
          <a:xfrm>
            <a:off x="3571800" y="3742432"/>
            <a:ext cx="2448000" cy="320601"/>
          </a:xfrm>
          <a:prstGeom prst="rect">
            <a:avLst/>
          </a:prstGeom>
        </p:spPr>
        <p:txBody>
          <a:bodyPr vert="horz" wrap="square" lIns="0" tIns="12700" rIns="0" bIns="0" rtlCol="0">
            <a:spAutoFit/>
          </a:bodyPr>
          <a:lstStyle/>
          <a:p>
            <a:pPr marL="12700">
              <a:lnSpc>
                <a:spcPct val="100000"/>
              </a:lnSpc>
              <a:spcBef>
                <a:spcPts val="100"/>
              </a:spcBef>
            </a:pPr>
            <a:r>
              <a:rPr lang="en-IE" sz="2000" b="1" dirty="0" smtClean="0">
                <a:latin typeface="Cambria"/>
                <a:cs typeface="Cambria"/>
              </a:rPr>
              <a:t>2nd </a:t>
            </a:r>
            <a:r>
              <a:rPr lang="en-IE" sz="2000" b="1" spc="-5" dirty="0" smtClean="0">
                <a:latin typeface="Cambria"/>
                <a:cs typeface="Cambria"/>
              </a:rPr>
              <a:t>December</a:t>
            </a:r>
            <a:r>
              <a:rPr lang="en-IE" sz="2000" b="1" spc="-120" dirty="0" smtClean="0">
                <a:latin typeface="Cambria"/>
                <a:cs typeface="Cambria"/>
              </a:rPr>
              <a:t> </a:t>
            </a:r>
            <a:r>
              <a:rPr lang="en-IE" sz="2000" b="1" dirty="0" smtClean="0">
                <a:latin typeface="Cambria"/>
                <a:cs typeface="Cambria"/>
              </a:rPr>
              <a:t>2019</a:t>
            </a:r>
            <a:endParaRPr lang="en-IE" sz="2000" dirty="0">
              <a:latin typeface="Cambria"/>
              <a:cs typeface="Cambria"/>
            </a:endParaRPr>
          </a:p>
        </p:txBody>
      </p:sp>
      <p:sp>
        <p:nvSpPr>
          <p:cNvPr id="8" name="object 8"/>
          <p:cNvSpPr/>
          <p:nvPr/>
        </p:nvSpPr>
        <p:spPr>
          <a:xfrm>
            <a:off x="5900699" y="4518759"/>
            <a:ext cx="2627550" cy="1543736"/>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1491" y="168365"/>
            <a:ext cx="7621016" cy="1477328"/>
          </a:xfrm>
        </p:spPr>
        <p:txBody>
          <a:bodyPr/>
          <a:lstStyle/>
          <a:p>
            <a:pPr algn="ctr"/>
            <a:r>
              <a:rPr lang="en-IE" u="none" spc="-60" dirty="0" smtClean="0">
                <a:solidFill>
                  <a:srgbClr val="272F4E"/>
                </a:solidFill>
              </a:rPr>
              <a:t>The idea of planetary boundaries</a:t>
            </a:r>
            <a:endParaRPr lang="en-IE" dirty="0"/>
          </a:p>
        </p:txBody>
      </p:sp>
      <p:sp>
        <p:nvSpPr>
          <p:cNvPr id="3" name="Text Placeholder 2"/>
          <p:cNvSpPr>
            <a:spLocks noGrp="1"/>
          </p:cNvSpPr>
          <p:nvPr>
            <p:ph type="body" idx="1"/>
          </p:nvPr>
        </p:nvSpPr>
        <p:spPr/>
        <p:txBody>
          <a:bodyPr/>
          <a:lstStyle/>
          <a:p>
            <a:endParaRPr lang="en-IE"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603" y="1837606"/>
            <a:ext cx="7582791" cy="4267835"/>
          </a:xfrm>
          <a:prstGeom prst="rect">
            <a:avLst/>
          </a:prstGeom>
        </p:spPr>
      </p:pic>
    </p:spTree>
    <p:extLst>
      <p:ext uri="{BB962C8B-B14F-4D97-AF65-F5344CB8AC3E}">
        <p14:creationId xmlns:p14="http://schemas.microsoft.com/office/powerpoint/2010/main" val="40121403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1491" y="168365"/>
            <a:ext cx="7621016" cy="1477328"/>
          </a:xfrm>
        </p:spPr>
        <p:txBody>
          <a:bodyPr/>
          <a:lstStyle/>
          <a:p>
            <a:pPr algn="ctr"/>
            <a:r>
              <a:rPr lang="en-IE" u="none" spc="-60" dirty="0">
                <a:solidFill>
                  <a:srgbClr val="272F4E"/>
                </a:solidFill>
              </a:rPr>
              <a:t/>
            </a:r>
            <a:br>
              <a:rPr lang="en-IE" u="none" spc="-60" dirty="0">
                <a:solidFill>
                  <a:srgbClr val="272F4E"/>
                </a:solidFill>
              </a:rPr>
            </a:br>
            <a:r>
              <a:rPr lang="en-IE" u="none" spc="-60" dirty="0" smtClean="0">
                <a:solidFill>
                  <a:srgbClr val="272F4E"/>
                </a:solidFill>
              </a:rPr>
              <a:t>Climate Change</a:t>
            </a:r>
            <a:endParaRPr lang="en-IE" dirty="0"/>
          </a:p>
        </p:txBody>
      </p:sp>
      <p:sp>
        <p:nvSpPr>
          <p:cNvPr id="3" name="Text Placeholder 2"/>
          <p:cNvSpPr>
            <a:spLocks noGrp="1"/>
          </p:cNvSpPr>
          <p:nvPr>
            <p:ph type="body" idx="1"/>
          </p:nvPr>
        </p:nvSpPr>
        <p:spPr>
          <a:xfrm>
            <a:off x="780603" y="1837606"/>
            <a:ext cx="7582792" cy="5078313"/>
          </a:xfrm>
        </p:spPr>
        <p:txBody>
          <a:bodyPr/>
          <a:lstStyle/>
          <a:p>
            <a:pPr marL="342900" indent="-342900">
              <a:buFont typeface="Arial" panose="020B0604020202020204" pitchFamily="34" charset="0"/>
              <a:buChar char="•"/>
            </a:pPr>
            <a:r>
              <a:rPr lang="en-IE" dirty="0" smtClean="0"/>
              <a:t>Increased concentrations of greenhouse gases in the atmosphere are implicated in rising global temperatures.</a:t>
            </a:r>
          </a:p>
          <a:p>
            <a:pPr marL="342900" indent="-342900">
              <a:buFont typeface="Arial" panose="020B0604020202020204" pitchFamily="34" charset="0"/>
              <a:buChar char="•"/>
            </a:pPr>
            <a:endParaRPr lang="en-IE" dirty="0"/>
          </a:p>
          <a:p>
            <a:pPr marL="342900" indent="-342900">
              <a:buFont typeface="Arial" panose="020B0604020202020204" pitchFamily="34" charset="0"/>
              <a:buChar char="•"/>
            </a:pPr>
            <a:r>
              <a:rPr lang="en-IE" dirty="0" smtClean="0"/>
              <a:t>Average temperatures </a:t>
            </a:r>
            <a:r>
              <a:rPr lang="en-IE" dirty="0"/>
              <a:t>are </a:t>
            </a:r>
            <a:r>
              <a:rPr lang="en-IE" dirty="0" smtClean="0"/>
              <a:t>1.1 </a:t>
            </a:r>
            <a:r>
              <a:rPr lang="en-IE" dirty="0"/>
              <a:t>°</a:t>
            </a:r>
            <a:r>
              <a:rPr lang="en-IE" dirty="0" smtClean="0"/>
              <a:t>C above pre-industrial levels, atmospheric CO</a:t>
            </a:r>
            <a:r>
              <a:rPr lang="en-IE" baseline="-25000" dirty="0" smtClean="0"/>
              <a:t>2</a:t>
            </a:r>
            <a:r>
              <a:rPr lang="en-IE" dirty="0" smtClean="0"/>
              <a:t> levels were last at similar levels about 3 million years ago (Lindsey, 2019).</a:t>
            </a:r>
          </a:p>
          <a:p>
            <a:pPr marL="342900" indent="-342900">
              <a:buFont typeface="Arial" panose="020B0604020202020204" pitchFamily="34" charset="0"/>
              <a:buChar char="•"/>
            </a:pPr>
            <a:endParaRPr lang="en-IE" dirty="0"/>
          </a:p>
          <a:p>
            <a:pPr marL="342900" indent="-342900">
              <a:buFont typeface="Arial" panose="020B0604020202020204" pitchFamily="34" charset="0"/>
              <a:buChar char="•"/>
            </a:pPr>
            <a:r>
              <a:rPr lang="en-IE" dirty="0" smtClean="0"/>
              <a:t>Emissions continue to rise, and reached record levels in 2018 (UN, 2019).</a:t>
            </a:r>
          </a:p>
          <a:p>
            <a:pPr marL="342900" indent="-342900">
              <a:buFont typeface="Arial" panose="020B0604020202020204" pitchFamily="34" charset="0"/>
              <a:buChar char="•"/>
            </a:pPr>
            <a:endParaRPr lang="en-IE" dirty="0"/>
          </a:p>
          <a:p>
            <a:pPr marL="342900" indent="-342900">
              <a:buFont typeface="Arial" panose="020B0604020202020204" pitchFamily="34" charset="0"/>
              <a:buChar char="•"/>
            </a:pPr>
            <a:r>
              <a:rPr lang="en-IE" dirty="0" smtClean="0"/>
              <a:t>Every year of postponed action implies deeper and faster cuts to achieve recommended pathways.</a:t>
            </a:r>
            <a:endParaRPr lang="en-IE" dirty="0"/>
          </a:p>
          <a:p>
            <a:pPr marL="342900" indent="-342900">
              <a:buFont typeface="Arial" panose="020B0604020202020204" pitchFamily="34" charset="0"/>
              <a:buChar char="•"/>
            </a:pPr>
            <a:endParaRPr lang="en-IE" dirty="0" smtClean="0"/>
          </a:p>
          <a:p>
            <a:pPr marL="342900" indent="-342900">
              <a:buFont typeface="Arial" panose="020B0604020202020204" pitchFamily="34" charset="0"/>
              <a:buChar char="•"/>
            </a:pPr>
            <a:endParaRPr lang="en-IE" dirty="0"/>
          </a:p>
          <a:p>
            <a:pPr marL="342900" indent="-342900">
              <a:buFont typeface="Arial" panose="020B0604020202020204" pitchFamily="34" charset="0"/>
              <a:buChar char="•"/>
            </a:pPr>
            <a:endParaRPr lang="en-IE" dirty="0"/>
          </a:p>
        </p:txBody>
      </p:sp>
    </p:spTree>
    <p:extLst>
      <p:ext uri="{BB962C8B-B14F-4D97-AF65-F5344CB8AC3E}">
        <p14:creationId xmlns:p14="http://schemas.microsoft.com/office/powerpoint/2010/main" val="21831275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931FAC-A145-45D8-A362-775BD3AD36B4}"/>
              </a:ext>
            </a:extLst>
          </p:cNvPr>
          <p:cNvSpPr>
            <a:spLocks noGrp="1"/>
          </p:cNvSpPr>
          <p:nvPr>
            <p:ph type="title"/>
          </p:nvPr>
        </p:nvSpPr>
        <p:spPr>
          <a:xfrm>
            <a:off x="651721" y="304800"/>
            <a:ext cx="7886700" cy="1477328"/>
          </a:xfrm>
        </p:spPr>
        <p:txBody>
          <a:bodyPr/>
          <a:lstStyle/>
          <a:p>
            <a:pPr algn="ctr"/>
            <a:r>
              <a:rPr lang="en-IE" u="none" dirty="0">
                <a:solidFill>
                  <a:schemeClr val="tx2">
                    <a:lumMod val="75000"/>
                  </a:schemeClr>
                </a:solidFill>
              </a:rPr>
              <a:t>Emissions Trajectory (Hausfather, 2019)</a:t>
            </a:r>
          </a:p>
        </p:txBody>
      </p:sp>
      <p:pic>
        <p:nvPicPr>
          <p:cNvPr id="5" name="Content Placeholder 4">
            <a:extLst>
              <a:ext uri="{FF2B5EF4-FFF2-40B4-BE49-F238E27FC236}">
                <a16:creationId xmlns:a16="http://schemas.microsoft.com/office/drawing/2014/main" id="{C7EE7023-00DE-4F16-8F8F-FAEE1CC4336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8651" y="2226469"/>
            <a:ext cx="7886699" cy="3774281"/>
          </a:xfrm>
        </p:spPr>
      </p:pic>
    </p:spTree>
    <p:extLst>
      <p:ext uri="{BB962C8B-B14F-4D97-AF65-F5344CB8AC3E}">
        <p14:creationId xmlns:p14="http://schemas.microsoft.com/office/powerpoint/2010/main" val="41420378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1491" y="168365"/>
            <a:ext cx="7621016" cy="1477328"/>
          </a:xfrm>
        </p:spPr>
        <p:txBody>
          <a:bodyPr/>
          <a:lstStyle/>
          <a:p>
            <a:pPr algn="ctr"/>
            <a:r>
              <a:rPr lang="en-IE" u="none" spc="-60" dirty="0">
                <a:solidFill>
                  <a:srgbClr val="272F4E"/>
                </a:solidFill>
              </a:rPr>
              <a:t/>
            </a:r>
            <a:br>
              <a:rPr lang="en-IE" u="none" spc="-60" dirty="0">
                <a:solidFill>
                  <a:srgbClr val="272F4E"/>
                </a:solidFill>
              </a:rPr>
            </a:br>
            <a:r>
              <a:rPr lang="en-IE" u="none" spc="-60" dirty="0" smtClean="0">
                <a:solidFill>
                  <a:srgbClr val="272F4E"/>
                </a:solidFill>
              </a:rPr>
              <a:t>Emissions Reductions</a:t>
            </a:r>
            <a:endParaRPr lang="en-IE" dirty="0"/>
          </a:p>
        </p:txBody>
      </p:sp>
      <p:sp>
        <p:nvSpPr>
          <p:cNvPr id="3" name="Text Placeholder 2"/>
          <p:cNvSpPr>
            <a:spLocks noGrp="1"/>
          </p:cNvSpPr>
          <p:nvPr>
            <p:ph type="body" idx="1"/>
          </p:nvPr>
        </p:nvSpPr>
        <p:spPr/>
        <p:txBody>
          <a:bodyPr/>
          <a:lstStyle/>
          <a:p>
            <a:endParaRPr lang="en-IE"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1490" y="1615484"/>
            <a:ext cx="7601905" cy="4489957"/>
          </a:xfrm>
          <a:prstGeom prst="rect">
            <a:avLst/>
          </a:prstGeom>
        </p:spPr>
      </p:pic>
      <p:sp>
        <p:nvSpPr>
          <p:cNvPr id="5" name="TextBox 4"/>
          <p:cNvSpPr txBox="1"/>
          <p:nvPr/>
        </p:nvSpPr>
        <p:spPr>
          <a:xfrm>
            <a:off x="761490" y="5867400"/>
            <a:ext cx="4420110" cy="307777"/>
          </a:xfrm>
          <a:prstGeom prst="rect">
            <a:avLst/>
          </a:prstGeom>
          <a:noFill/>
        </p:spPr>
        <p:txBody>
          <a:bodyPr wrap="square" rtlCol="0">
            <a:spAutoFit/>
          </a:bodyPr>
          <a:lstStyle/>
          <a:p>
            <a:r>
              <a:rPr lang="en-IE" sz="1400" dirty="0" smtClean="0">
                <a:solidFill>
                  <a:schemeClr val="tx2"/>
                </a:solidFill>
                <a:latin typeface="Cambria" panose="02040503050406030204" pitchFamily="18" charset="0"/>
                <a:hlinkClick r:id="rId3"/>
              </a:rPr>
              <a:t>Source: UN Emissions Gap Report 2019</a:t>
            </a:r>
            <a:endParaRPr lang="en-IE" sz="1400" dirty="0">
              <a:solidFill>
                <a:schemeClr val="tx2"/>
              </a:solidFill>
              <a:latin typeface="Cambria" panose="02040503050406030204" pitchFamily="18" charset="0"/>
            </a:endParaRPr>
          </a:p>
        </p:txBody>
      </p:sp>
    </p:spTree>
    <p:extLst>
      <p:ext uri="{BB962C8B-B14F-4D97-AF65-F5344CB8AC3E}">
        <p14:creationId xmlns:p14="http://schemas.microsoft.com/office/powerpoint/2010/main" val="31702650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1491" y="168365"/>
            <a:ext cx="7621016" cy="1477328"/>
          </a:xfrm>
        </p:spPr>
        <p:txBody>
          <a:bodyPr/>
          <a:lstStyle/>
          <a:p>
            <a:pPr algn="ctr"/>
            <a:r>
              <a:rPr lang="en-IE" u="none" spc="-60" dirty="0">
                <a:solidFill>
                  <a:srgbClr val="272F4E"/>
                </a:solidFill>
              </a:rPr>
              <a:t/>
            </a:r>
            <a:br>
              <a:rPr lang="en-IE" u="none" spc="-60" dirty="0">
                <a:solidFill>
                  <a:srgbClr val="272F4E"/>
                </a:solidFill>
              </a:rPr>
            </a:br>
            <a:r>
              <a:rPr lang="en-IE" u="none" spc="-60" dirty="0">
                <a:solidFill>
                  <a:srgbClr val="272F4E"/>
                </a:solidFill>
              </a:rPr>
              <a:t>Emissions Reductions</a:t>
            </a:r>
            <a:endParaRPr lang="en-IE" dirty="0"/>
          </a:p>
        </p:txBody>
      </p:sp>
      <p:sp>
        <p:nvSpPr>
          <p:cNvPr id="3" name="Text Placeholder 2"/>
          <p:cNvSpPr>
            <a:spLocks noGrp="1"/>
          </p:cNvSpPr>
          <p:nvPr>
            <p:ph type="body" idx="1"/>
          </p:nvPr>
        </p:nvSpPr>
        <p:spPr/>
        <p:txBody>
          <a:bodyPr/>
          <a:lstStyle/>
          <a:p>
            <a:endParaRPr lang="en-IE"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1491" y="1645694"/>
            <a:ext cx="7601903" cy="4459748"/>
          </a:xfrm>
          <a:prstGeom prst="rect">
            <a:avLst/>
          </a:prstGeom>
        </p:spPr>
      </p:pic>
    </p:spTree>
    <p:extLst>
      <p:ext uri="{BB962C8B-B14F-4D97-AF65-F5344CB8AC3E}">
        <p14:creationId xmlns:p14="http://schemas.microsoft.com/office/powerpoint/2010/main" val="4167921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1491" y="168365"/>
            <a:ext cx="7621016" cy="1477328"/>
          </a:xfrm>
        </p:spPr>
        <p:txBody>
          <a:bodyPr/>
          <a:lstStyle/>
          <a:p>
            <a:r>
              <a:rPr lang="en-IE" u="none" spc="-60" dirty="0">
                <a:solidFill>
                  <a:srgbClr val="272F4E"/>
                </a:solidFill>
              </a:rPr>
              <a:t/>
            </a:r>
            <a:br>
              <a:rPr lang="en-IE" u="none" spc="-60" dirty="0">
                <a:solidFill>
                  <a:srgbClr val="272F4E"/>
                </a:solidFill>
              </a:rPr>
            </a:br>
            <a:r>
              <a:rPr lang="en-IE" u="none" spc="-60" dirty="0" smtClean="0">
                <a:solidFill>
                  <a:srgbClr val="272F4E"/>
                </a:solidFill>
              </a:rPr>
              <a:t>What does this mean?</a:t>
            </a:r>
            <a:endParaRPr lang="en-IE" b="0" dirty="0"/>
          </a:p>
        </p:txBody>
      </p:sp>
      <p:sp>
        <p:nvSpPr>
          <p:cNvPr id="3" name="Text Placeholder 2"/>
          <p:cNvSpPr>
            <a:spLocks noGrp="1"/>
          </p:cNvSpPr>
          <p:nvPr>
            <p:ph type="body" idx="1"/>
          </p:nvPr>
        </p:nvSpPr>
        <p:spPr>
          <a:xfrm>
            <a:off x="780603" y="1837606"/>
            <a:ext cx="7582792" cy="3693319"/>
          </a:xfrm>
        </p:spPr>
        <p:txBody>
          <a:bodyPr/>
          <a:lstStyle/>
          <a:p>
            <a:r>
              <a:rPr lang="en-IE" sz="2000" i="1" dirty="0" smtClean="0"/>
              <a:t>“Pathways </a:t>
            </a:r>
            <a:r>
              <a:rPr lang="en-IE" sz="2000" i="1" dirty="0"/>
              <a:t>limiting global warming to 1.5 °C with no or limited overshoot would require rapid and far-reaching transitions in energy, land, urban and infrastructure (including transport and buildings), and industrial systems. These systems transitions are unprecedented in terms of scale, but not necessarily in terms of speed, and imply deep emissions reductions in all sectors, a wide portfolio of mitigation options and a significant upscaling of investments in those options. The rates of system changes [...] have occurred in the past within specific sectors, technologies and spatial contexts, but there is no documented historic precedent for their scale</a:t>
            </a:r>
            <a:r>
              <a:rPr lang="en-IE" sz="2000" i="1" dirty="0" smtClean="0"/>
              <a:t>.”</a:t>
            </a:r>
          </a:p>
          <a:p>
            <a:endParaRPr lang="en-IE" sz="2000" i="1" dirty="0" smtClean="0"/>
          </a:p>
          <a:p>
            <a:r>
              <a:rPr lang="en-IE" sz="2000" dirty="0" smtClean="0"/>
              <a:t>IPCC, SR15 Summary for Policy Makers</a:t>
            </a:r>
            <a:endParaRPr lang="en-IE" sz="2000" dirty="0"/>
          </a:p>
        </p:txBody>
      </p:sp>
    </p:spTree>
    <p:extLst>
      <p:ext uri="{BB962C8B-B14F-4D97-AF65-F5344CB8AC3E}">
        <p14:creationId xmlns:p14="http://schemas.microsoft.com/office/powerpoint/2010/main" val="39507039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6DAC1C"/>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1241</TotalTime>
  <Words>1671</Words>
  <Application>Microsoft Office PowerPoint</Application>
  <PresentationFormat>On-screen Show (4:3)</PresentationFormat>
  <Paragraphs>200</Paragraphs>
  <Slides>35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Arial</vt:lpstr>
      <vt:lpstr>Calibri</vt:lpstr>
      <vt:lpstr>Cambria</vt:lpstr>
      <vt:lpstr>Wingdings</vt:lpstr>
      <vt:lpstr>Office Theme</vt:lpstr>
      <vt:lpstr>Climate Change &amp;  Just Transition</vt:lpstr>
      <vt:lpstr>Part I:  The Global Challenge</vt:lpstr>
      <vt:lpstr> Introduction</vt:lpstr>
      <vt:lpstr>The idea of planetary boundaries</vt:lpstr>
      <vt:lpstr> Climate Change</vt:lpstr>
      <vt:lpstr>Emissions Trajectory (Hausfather, 2019)</vt:lpstr>
      <vt:lpstr> Emissions Reductions</vt:lpstr>
      <vt:lpstr> Emissions Reductions</vt:lpstr>
      <vt:lpstr> What does this mean?</vt:lpstr>
      <vt:lpstr>How economists conceptualise the problem</vt:lpstr>
      <vt:lpstr>How economists conceptualise the problem</vt:lpstr>
      <vt:lpstr>Part II:  What is a “Just Transition”?</vt:lpstr>
      <vt:lpstr>History of the concept</vt:lpstr>
      <vt:lpstr>Just Transition Defined</vt:lpstr>
      <vt:lpstr>Just Transition Criteria</vt:lpstr>
      <vt:lpstr>International Experience</vt:lpstr>
      <vt:lpstr>International Experience</vt:lpstr>
      <vt:lpstr>The Ruhr</vt:lpstr>
      <vt:lpstr>Appalachia</vt:lpstr>
      <vt:lpstr>Part III:  What is the situation in Ireland?</vt:lpstr>
      <vt:lpstr>Where we are (Goldrick-Kelly &amp; Nugent, 2019)</vt:lpstr>
      <vt:lpstr>Emissions Projections (EPA, 2019)</vt:lpstr>
      <vt:lpstr>Sources of emissions (EPA, 2019)</vt:lpstr>
      <vt:lpstr>What does this mean?</vt:lpstr>
      <vt:lpstr>Part IV:  Just Transition in the Irish Context</vt:lpstr>
      <vt:lpstr>Some Just Transition issues in Ireland</vt:lpstr>
      <vt:lpstr>Proportions of emissions and employment by Sector 2017 (Goldrick-Kelly &amp; Nugent, 2019)</vt:lpstr>
      <vt:lpstr>Regional dimension</vt:lpstr>
      <vt:lpstr>Ratio of Gross Value Added per person in work Midlands to ROI average (ICTU,2019)</vt:lpstr>
      <vt:lpstr>Regional issues</vt:lpstr>
      <vt:lpstr>Skills for green jobs</vt:lpstr>
      <vt:lpstr>Skills Supply</vt:lpstr>
      <vt:lpstr>Come back to international lessons</vt:lpstr>
      <vt:lpstr>Broader questions</vt:lpstr>
      <vt:lpstr>Climate Change &amp;  Just Transition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Micheal Collins</dc:creator>
  <cp:lastModifiedBy>Louisa Gavin</cp:lastModifiedBy>
  <cp:revision>50</cp:revision>
  <dcterms:created xsi:type="dcterms:W3CDTF">2019-11-27T17:36:35Z</dcterms:created>
  <dcterms:modified xsi:type="dcterms:W3CDTF">2020-01-23T15:42:29Z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2019-11-15T00:00:00Z</vt:filetime>
  </property>
  <property fmtid="{D5CDD505-2E9C-101B-9397-08002B2CF9AE}" pid="3" name="Creator">
    <vt:lpwstr>Acrobat PDFMaker 19 for PowerPoint</vt:lpwstr>
  </property>
  <property fmtid="{D5CDD505-2E9C-101B-9397-08002B2CF9AE}" pid="4" name="LastSaved">
    <vt:filetime>2019-11-27T00:00:00Z</vt:filetime>
  </property>
</Properties>
</file>