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1" r:id="rId2"/>
    <p:sldId id="399" r:id="rId3"/>
    <p:sldId id="429" r:id="rId4"/>
    <p:sldId id="418" r:id="rId5"/>
    <p:sldId id="448" r:id="rId6"/>
    <p:sldId id="433" r:id="rId7"/>
    <p:sldId id="431" r:id="rId8"/>
    <p:sldId id="447" r:id="rId9"/>
    <p:sldId id="432" r:id="rId10"/>
    <p:sldId id="450" r:id="rId11"/>
    <p:sldId id="451" r:id="rId12"/>
    <p:sldId id="434" r:id="rId13"/>
    <p:sldId id="452" r:id="rId14"/>
    <p:sldId id="446" r:id="rId15"/>
    <p:sldId id="457" r:id="rId16"/>
    <p:sldId id="456" r:id="rId17"/>
    <p:sldId id="459" r:id="rId18"/>
    <p:sldId id="458" r:id="rId19"/>
    <p:sldId id="454" r:id="rId20"/>
    <p:sldId id="441" r:id="rId21"/>
    <p:sldId id="455" r:id="rId22"/>
    <p:sldId id="443" r:id="rId23"/>
    <p:sldId id="46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C1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1699" autoAdjust="0"/>
  </p:normalViewPr>
  <p:slideViewPr>
    <p:cSldViewPr snapToGrid="0">
      <p:cViewPr varScale="1">
        <p:scale>
          <a:sx n="67" d="100"/>
          <a:sy n="67" d="100"/>
        </p:scale>
        <p:origin x="14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isaWilson\Downloads\ASHE-1997-2022-headline-timeseries%20(2).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isaWilson\Desktop\Public%20and%20private%20sector%20annual%20pay%20by%20working%20pattern,%201999-2022.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isaWilson\Desktop\Public%20and%20private%20sector%20annual%20pay%20by%20working%20pattern,%201999-202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770085021224772"/>
          <c:y val="5.8281684467659356E-2"/>
          <c:w val="0.83994444744927599"/>
          <c:h val="0.70390345161265144"/>
        </c:manualLayout>
      </c:layout>
      <c:barChart>
        <c:barDir val="col"/>
        <c:grouping val="clustered"/>
        <c:varyColors val="0"/>
        <c:ser>
          <c:idx val="0"/>
          <c:order val="0"/>
          <c:tx>
            <c:strRef>
              <c:f>Sheet1!$A$3</c:f>
              <c:strCache>
                <c:ptCount val="1"/>
                <c:pt idx="0">
                  <c:v>All employees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Sheet1!$B$2:$K$2</c:f>
              <c:strCache>
                <c:ptCount val="10"/>
                <c:pt idx="0">
                  <c:v>10th percentile</c:v>
                </c:pt>
                <c:pt idx="1">
                  <c:v>20th percentile</c:v>
                </c:pt>
                <c:pt idx="2">
                  <c:v>25th percentile</c:v>
                </c:pt>
                <c:pt idx="3">
                  <c:v>30th percentile</c:v>
                </c:pt>
                <c:pt idx="4">
                  <c:v>40th percentile</c:v>
                </c:pt>
                <c:pt idx="5">
                  <c:v>60th percentile</c:v>
                </c:pt>
                <c:pt idx="6">
                  <c:v>70th percentile</c:v>
                </c:pt>
                <c:pt idx="7">
                  <c:v>75th percentile</c:v>
                </c:pt>
                <c:pt idx="8">
                  <c:v>80th percentile</c:v>
                </c:pt>
                <c:pt idx="9">
                  <c:v>90th percentile</c:v>
                </c:pt>
              </c:strCache>
            </c:strRef>
          </c:cat>
          <c:val>
            <c:numRef>
              <c:f>Sheet1!$B$3:$K$3</c:f>
              <c:numCache>
                <c:formatCode>#,##0.00</c:formatCode>
                <c:ptCount val="10"/>
                <c:pt idx="0">
                  <c:v>9.51</c:v>
                </c:pt>
                <c:pt idx="1">
                  <c:v>10.17</c:v>
                </c:pt>
                <c:pt idx="2">
                  <c:v>10.5</c:v>
                </c:pt>
                <c:pt idx="3">
                  <c:v>11</c:v>
                </c:pt>
                <c:pt idx="4">
                  <c:v>12</c:v>
                </c:pt>
                <c:pt idx="5">
                  <c:v>15.44</c:v>
                </c:pt>
                <c:pt idx="6">
                  <c:v>18.3</c:v>
                </c:pt>
                <c:pt idx="7">
                  <c:v>19.95</c:v>
                </c:pt>
                <c:pt idx="8">
                  <c:v>21.98</c:v>
                </c:pt>
                <c:pt idx="9">
                  <c:v>27.02</c:v>
                </c:pt>
              </c:numCache>
            </c:numRef>
          </c:val>
          <c:extLst>
            <c:ext xmlns:c16="http://schemas.microsoft.com/office/drawing/2014/chart" uri="{C3380CC4-5D6E-409C-BE32-E72D297353CC}">
              <c16:uniqueId val="{00000000-690C-41C6-9FFA-4ECCE2B2466A}"/>
            </c:ext>
          </c:extLst>
        </c:ser>
        <c:dLbls>
          <c:showLegendKey val="0"/>
          <c:showVal val="0"/>
          <c:showCatName val="0"/>
          <c:showSerName val="0"/>
          <c:showPercent val="0"/>
          <c:showBubbleSize val="0"/>
        </c:dLbls>
        <c:gapWidth val="219"/>
        <c:overlap val="-27"/>
        <c:axId val="1051308688"/>
        <c:axId val="1051335312"/>
      </c:barChart>
      <c:catAx>
        <c:axId val="1051308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051335312"/>
        <c:crosses val="autoZero"/>
        <c:auto val="1"/>
        <c:lblAlgn val="ctr"/>
        <c:lblOffset val="100"/>
        <c:noMultiLvlLbl val="0"/>
      </c:catAx>
      <c:valAx>
        <c:axId val="10513353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051308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Sheet3!$B$1</c:f>
              <c:strCache>
                <c:ptCount val="1"/>
                <c:pt idx="0">
                  <c:v>Percentage change in nominal earnings</c:v>
                </c:pt>
              </c:strCache>
            </c:strRef>
          </c:tx>
          <c:spPr>
            <a:solidFill>
              <a:srgbClr val="98C12C"/>
            </a:solidFill>
            <a:ln>
              <a:noFill/>
            </a:ln>
            <a:effectLst/>
          </c:spPr>
          <c:invertIfNegative val="0"/>
          <c:cat>
            <c:strRef>
              <c:f>Sheet3!$A$2:$A$9</c:f>
              <c:strCache>
                <c:ptCount val="8"/>
                <c:pt idx="0">
                  <c:v>All</c:v>
                </c:pt>
                <c:pt idx="1">
                  <c:v>Male</c:v>
                </c:pt>
                <c:pt idx="2">
                  <c:v>Female</c:v>
                </c:pt>
                <c:pt idx="3">
                  <c:v>Full-time</c:v>
                </c:pt>
                <c:pt idx="4">
                  <c:v>Part-time</c:v>
                </c:pt>
                <c:pt idx="5">
                  <c:v>Male Full-time</c:v>
                </c:pt>
                <c:pt idx="6">
                  <c:v>Female Full-time</c:v>
                </c:pt>
                <c:pt idx="7">
                  <c:v>Female Part-time</c:v>
                </c:pt>
              </c:strCache>
            </c:strRef>
          </c:cat>
          <c:val>
            <c:numRef>
              <c:f>Sheet3!$B$2:$B$9</c:f>
              <c:numCache>
                <c:formatCode>General</c:formatCode>
                <c:ptCount val="8"/>
                <c:pt idx="0">
                  <c:v>5.9</c:v>
                </c:pt>
                <c:pt idx="1">
                  <c:v>4.9000000000000004</c:v>
                </c:pt>
                <c:pt idx="2">
                  <c:v>6.8</c:v>
                </c:pt>
                <c:pt idx="3">
                  <c:v>2.9</c:v>
                </c:pt>
                <c:pt idx="4">
                  <c:v>5.9</c:v>
                </c:pt>
                <c:pt idx="5">
                  <c:v>2.9</c:v>
                </c:pt>
                <c:pt idx="6">
                  <c:v>3</c:v>
                </c:pt>
                <c:pt idx="7">
                  <c:v>4.7</c:v>
                </c:pt>
              </c:numCache>
            </c:numRef>
          </c:val>
          <c:extLst>
            <c:ext xmlns:c16="http://schemas.microsoft.com/office/drawing/2014/chart" uri="{C3380CC4-5D6E-409C-BE32-E72D297353CC}">
              <c16:uniqueId val="{00000000-9699-4F80-A817-7C5FD0C37CE0}"/>
            </c:ext>
          </c:extLst>
        </c:ser>
        <c:ser>
          <c:idx val="1"/>
          <c:order val="1"/>
          <c:tx>
            <c:strRef>
              <c:f>Sheet3!$C$1</c:f>
              <c:strCache>
                <c:ptCount val="1"/>
                <c:pt idx="0">
                  <c:v>Percentage change in real earnings </c:v>
                </c:pt>
              </c:strCache>
            </c:strRef>
          </c:tx>
          <c:spPr>
            <a:solidFill>
              <a:schemeClr val="accent1">
                <a:lumMod val="50000"/>
              </a:schemeClr>
            </a:solidFill>
            <a:ln>
              <a:noFill/>
            </a:ln>
            <a:effectLst/>
          </c:spPr>
          <c:invertIfNegative val="0"/>
          <c:cat>
            <c:strRef>
              <c:f>Sheet3!$A$2:$A$9</c:f>
              <c:strCache>
                <c:ptCount val="8"/>
                <c:pt idx="0">
                  <c:v>All</c:v>
                </c:pt>
                <c:pt idx="1">
                  <c:v>Male</c:v>
                </c:pt>
                <c:pt idx="2">
                  <c:v>Female</c:v>
                </c:pt>
                <c:pt idx="3">
                  <c:v>Full-time</c:v>
                </c:pt>
                <c:pt idx="4">
                  <c:v>Part-time</c:v>
                </c:pt>
                <c:pt idx="5">
                  <c:v>Male Full-time</c:v>
                </c:pt>
                <c:pt idx="6">
                  <c:v>Female Full-time</c:v>
                </c:pt>
                <c:pt idx="7">
                  <c:v>Female Part-time</c:v>
                </c:pt>
              </c:strCache>
            </c:strRef>
          </c:cat>
          <c:val>
            <c:numRef>
              <c:f>Sheet3!$C$2:$C$9</c:f>
              <c:numCache>
                <c:formatCode>General</c:formatCode>
                <c:ptCount val="8"/>
                <c:pt idx="0">
                  <c:v>-3.0999999999999996</c:v>
                </c:pt>
                <c:pt idx="1">
                  <c:v>-4.0999999999999996</c:v>
                </c:pt>
                <c:pt idx="2">
                  <c:v>-2.2000000000000002</c:v>
                </c:pt>
                <c:pt idx="3">
                  <c:v>-6.1</c:v>
                </c:pt>
                <c:pt idx="4">
                  <c:v>-3.0999999999999996</c:v>
                </c:pt>
                <c:pt idx="5">
                  <c:v>-6.1</c:v>
                </c:pt>
                <c:pt idx="6">
                  <c:v>-6</c:v>
                </c:pt>
                <c:pt idx="7">
                  <c:v>-4.3</c:v>
                </c:pt>
              </c:numCache>
            </c:numRef>
          </c:val>
          <c:extLst>
            <c:ext xmlns:c16="http://schemas.microsoft.com/office/drawing/2014/chart" uri="{C3380CC4-5D6E-409C-BE32-E72D297353CC}">
              <c16:uniqueId val="{00000001-9699-4F80-A817-7C5FD0C37CE0}"/>
            </c:ext>
          </c:extLst>
        </c:ser>
        <c:dLbls>
          <c:showLegendKey val="0"/>
          <c:showVal val="0"/>
          <c:showCatName val="0"/>
          <c:showSerName val="0"/>
          <c:showPercent val="0"/>
          <c:showBubbleSize val="0"/>
        </c:dLbls>
        <c:gapWidth val="219"/>
        <c:overlap val="-27"/>
        <c:axId val="1121356176"/>
        <c:axId val="1121350768"/>
      </c:barChart>
      <c:catAx>
        <c:axId val="112135617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121350768"/>
        <c:crosses val="autoZero"/>
        <c:auto val="1"/>
        <c:lblAlgn val="ctr"/>
        <c:lblOffset val="100"/>
        <c:noMultiLvlLbl val="0"/>
      </c:catAx>
      <c:valAx>
        <c:axId val="1121350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r>
                  <a:rPr lang="en-GB" dirty="0"/>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121356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Sheet3!$D$15</c:f>
              <c:strCache>
                <c:ptCount val="1"/>
                <c:pt idx="0">
                  <c:v>Percentage change in nominal earnings</c:v>
                </c:pt>
              </c:strCache>
            </c:strRef>
          </c:tx>
          <c:spPr>
            <a:solidFill>
              <a:srgbClr val="98C12C"/>
            </a:solidFill>
            <a:ln>
              <a:noFill/>
            </a:ln>
            <a:effectLst/>
          </c:spPr>
          <c:invertIfNegative val="0"/>
          <c:cat>
            <c:strRef>
              <c:f>Sheet3!$A$16:$A$23</c:f>
              <c:strCache>
                <c:ptCount val="8"/>
                <c:pt idx="0">
                  <c:v>All</c:v>
                </c:pt>
                <c:pt idx="1">
                  <c:v>Male</c:v>
                </c:pt>
                <c:pt idx="2">
                  <c:v>Female</c:v>
                </c:pt>
                <c:pt idx="3">
                  <c:v>Full-time</c:v>
                </c:pt>
                <c:pt idx="4">
                  <c:v>Part-time</c:v>
                </c:pt>
                <c:pt idx="5">
                  <c:v>Male Full-time</c:v>
                </c:pt>
                <c:pt idx="6">
                  <c:v>Female Full-time</c:v>
                </c:pt>
                <c:pt idx="7">
                  <c:v>Female Part-time</c:v>
                </c:pt>
              </c:strCache>
            </c:strRef>
          </c:cat>
          <c:val>
            <c:numRef>
              <c:f>Sheet3!$D$16:$D$23</c:f>
              <c:numCache>
                <c:formatCode>General</c:formatCode>
                <c:ptCount val="8"/>
                <c:pt idx="0">
                  <c:v>16.145590293980391</c:v>
                </c:pt>
                <c:pt idx="1">
                  <c:v>11.846619576185688</c:v>
                </c:pt>
                <c:pt idx="2">
                  <c:v>20.767743717205178</c:v>
                </c:pt>
                <c:pt idx="3">
                  <c:v>10.682881197380723</c:v>
                </c:pt>
                <c:pt idx="4">
                  <c:v>11.607601438109924</c:v>
                </c:pt>
                <c:pt idx="5">
                  <c:v>9.3493712411153496</c:v>
                </c:pt>
                <c:pt idx="6">
                  <c:v>13.102498524493413</c:v>
                </c:pt>
                <c:pt idx="7">
                  <c:v>13.2591093117409</c:v>
                </c:pt>
              </c:numCache>
            </c:numRef>
          </c:val>
          <c:extLst>
            <c:ext xmlns:c16="http://schemas.microsoft.com/office/drawing/2014/chart" uri="{C3380CC4-5D6E-409C-BE32-E72D297353CC}">
              <c16:uniqueId val="{00000000-980D-460C-BEBC-2578B90444BF}"/>
            </c:ext>
          </c:extLst>
        </c:ser>
        <c:ser>
          <c:idx val="1"/>
          <c:order val="1"/>
          <c:tx>
            <c:strRef>
              <c:f>Sheet3!$E$15</c:f>
              <c:strCache>
                <c:ptCount val="1"/>
                <c:pt idx="0">
                  <c:v>Percentage change in real earnings</c:v>
                </c:pt>
              </c:strCache>
            </c:strRef>
          </c:tx>
          <c:spPr>
            <a:solidFill>
              <a:srgbClr val="002060"/>
            </a:solidFill>
            <a:ln>
              <a:noFill/>
            </a:ln>
            <a:effectLst/>
          </c:spPr>
          <c:invertIfNegative val="0"/>
          <c:cat>
            <c:strRef>
              <c:f>Sheet3!$A$16:$A$23</c:f>
              <c:strCache>
                <c:ptCount val="8"/>
                <c:pt idx="0">
                  <c:v>All</c:v>
                </c:pt>
                <c:pt idx="1">
                  <c:v>Male</c:v>
                </c:pt>
                <c:pt idx="2">
                  <c:v>Female</c:v>
                </c:pt>
                <c:pt idx="3">
                  <c:v>Full-time</c:v>
                </c:pt>
                <c:pt idx="4">
                  <c:v>Part-time</c:v>
                </c:pt>
                <c:pt idx="5">
                  <c:v>Male Full-time</c:v>
                </c:pt>
                <c:pt idx="6">
                  <c:v>Female Full-time</c:v>
                </c:pt>
                <c:pt idx="7">
                  <c:v>Female Part-time</c:v>
                </c:pt>
              </c:strCache>
            </c:strRef>
          </c:cat>
          <c:val>
            <c:numRef>
              <c:f>Sheet3!$E$16:$E$23</c:f>
              <c:numCache>
                <c:formatCode>General</c:formatCode>
                <c:ptCount val="8"/>
                <c:pt idx="0">
                  <c:v>2.7455902939803902</c:v>
                </c:pt>
                <c:pt idx="1">
                  <c:v>-1.5533804238143123</c:v>
                </c:pt>
                <c:pt idx="2">
                  <c:v>7.3677437172051778</c:v>
                </c:pt>
                <c:pt idx="3">
                  <c:v>-2.717118802619277</c:v>
                </c:pt>
                <c:pt idx="4">
                  <c:v>-1.7923985618900762</c:v>
                </c:pt>
                <c:pt idx="5">
                  <c:v>-4.0506287588846508</c:v>
                </c:pt>
                <c:pt idx="6">
                  <c:v>-0.29750147550658745</c:v>
                </c:pt>
                <c:pt idx="7">
                  <c:v>-0.14089068825910012</c:v>
                </c:pt>
              </c:numCache>
            </c:numRef>
          </c:val>
          <c:extLst>
            <c:ext xmlns:c16="http://schemas.microsoft.com/office/drawing/2014/chart" uri="{C3380CC4-5D6E-409C-BE32-E72D297353CC}">
              <c16:uniqueId val="{00000001-980D-460C-BEBC-2578B90444BF}"/>
            </c:ext>
          </c:extLst>
        </c:ser>
        <c:dLbls>
          <c:showLegendKey val="0"/>
          <c:showVal val="0"/>
          <c:showCatName val="0"/>
          <c:showSerName val="0"/>
          <c:showPercent val="0"/>
          <c:showBubbleSize val="0"/>
        </c:dLbls>
        <c:gapWidth val="219"/>
        <c:overlap val="-27"/>
        <c:axId val="1121331216"/>
        <c:axId val="1121338704"/>
      </c:barChart>
      <c:catAx>
        <c:axId val="112133121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121338704"/>
        <c:crosses val="autoZero"/>
        <c:auto val="1"/>
        <c:lblAlgn val="ctr"/>
        <c:lblOffset val="100"/>
        <c:noMultiLvlLbl val="0"/>
      </c:catAx>
      <c:valAx>
        <c:axId val="1121338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r>
                  <a:rPr lang="en-GB" dirty="0"/>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121331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5"/>
          <c:order val="4"/>
          <c:tx>
            <c:strRef>
              <c:f>Weekly!$F$5</c:f>
              <c:strCache>
                <c:ptCount val="1"/>
                <c:pt idx="0">
                  <c:v>Percentage change in nominal earnings</c:v>
                </c:pt>
              </c:strCache>
            </c:strRef>
          </c:tx>
          <c:spPr>
            <a:solidFill>
              <a:schemeClr val="accent6"/>
            </a:solidFill>
            <a:ln>
              <a:noFill/>
            </a:ln>
            <a:effectLst/>
          </c:spPr>
          <c:invertIfNegative val="0"/>
          <c:cat>
            <c:numRef>
              <c:f>Weekly!$A$11:$A$31</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cat>
          <c:val>
            <c:numRef>
              <c:f>Weekly!$F$11:$F$31</c:f>
              <c:numCache>
                <c:formatCode>0.0</c:formatCode>
                <c:ptCount val="21"/>
                <c:pt idx="0">
                  <c:v>3.4795763993948561</c:v>
                </c:pt>
                <c:pt idx="1">
                  <c:v>2.9239766081871341</c:v>
                </c:pt>
                <c:pt idx="2">
                  <c:v>5.8522727272727337</c:v>
                </c:pt>
                <c:pt idx="3">
                  <c:v>3.3816425120772853</c:v>
                </c:pt>
                <c:pt idx="4">
                  <c:v>4.4911734164070642</c:v>
                </c:pt>
                <c:pt idx="5">
                  <c:v>-0.54658385093167428</c:v>
                </c:pt>
                <c:pt idx="6">
                  <c:v>4.3467399450412136</c:v>
                </c:pt>
                <c:pt idx="7">
                  <c:v>4.6444816854201658</c:v>
                </c:pt>
                <c:pt idx="8">
                  <c:v>4.5756119881031482E-2</c:v>
                </c:pt>
                <c:pt idx="9">
                  <c:v>1.6922021495540767</c:v>
                </c:pt>
                <c:pt idx="10">
                  <c:v>2.9008320215875951</c:v>
                </c:pt>
                <c:pt idx="11">
                  <c:v>1.3111888111888113</c:v>
                </c:pt>
                <c:pt idx="12">
                  <c:v>-0.77653149266609633</c:v>
                </c:pt>
                <c:pt idx="13">
                  <c:v>5.369565217391302</c:v>
                </c:pt>
                <c:pt idx="14">
                  <c:v>1.8361873323705455</c:v>
                </c:pt>
                <c:pt idx="15">
                  <c:v>1.2965964343598007</c:v>
                </c:pt>
                <c:pt idx="16">
                  <c:v>3.5599999999999907</c:v>
                </c:pt>
                <c:pt idx="17">
                  <c:v>3.2251834685206733</c:v>
                </c:pt>
                <c:pt idx="18">
                  <c:v>-1.0851262862488222</c:v>
                </c:pt>
                <c:pt idx="19">
                  <c:v>8.738414980139952</c:v>
                </c:pt>
                <c:pt idx="20">
                  <c:v>2.9048530179161673</c:v>
                </c:pt>
              </c:numCache>
            </c:numRef>
          </c:val>
          <c:extLst>
            <c:ext xmlns:c16="http://schemas.microsoft.com/office/drawing/2014/chart" uri="{C3380CC4-5D6E-409C-BE32-E72D297353CC}">
              <c16:uniqueId val="{00000000-37B3-47AD-AEB6-F999C2A6F1AB}"/>
            </c:ext>
          </c:extLst>
        </c:ser>
        <c:ser>
          <c:idx val="6"/>
          <c:order val="5"/>
          <c:tx>
            <c:strRef>
              <c:f>Weekly!$G$5</c:f>
              <c:strCache>
                <c:ptCount val="1"/>
                <c:pt idx="0">
                  <c:v>Percentage change in real earnings</c:v>
                </c:pt>
              </c:strCache>
            </c:strRef>
          </c:tx>
          <c:spPr>
            <a:solidFill>
              <a:schemeClr val="accent1">
                <a:lumMod val="60000"/>
              </a:schemeClr>
            </a:solidFill>
            <a:ln>
              <a:noFill/>
            </a:ln>
            <a:effectLst/>
          </c:spPr>
          <c:invertIfNegative val="0"/>
          <c:cat>
            <c:numRef>
              <c:f>Weekly!$A$11:$A$31</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cat>
          <c:val>
            <c:numRef>
              <c:f>Weekly!$G$11:$G$31</c:f>
              <c:numCache>
                <c:formatCode>0.0</c:formatCode>
                <c:ptCount val="21"/>
                <c:pt idx="0">
                  <c:v>2.0795763993948562</c:v>
                </c:pt>
                <c:pt idx="1">
                  <c:v>1.5239766081871342</c:v>
                </c:pt>
                <c:pt idx="2">
                  <c:v>4.7522727272727341</c:v>
                </c:pt>
                <c:pt idx="3">
                  <c:v>1.4816425120772854</c:v>
                </c:pt>
                <c:pt idx="4">
                  <c:v>2.4911734164070642</c:v>
                </c:pt>
                <c:pt idx="5">
                  <c:v>-3.3465838509316743</c:v>
                </c:pt>
                <c:pt idx="6">
                  <c:v>1.3467399450412136</c:v>
                </c:pt>
                <c:pt idx="7">
                  <c:v>2.344481685420166</c:v>
                </c:pt>
                <c:pt idx="8">
                  <c:v>-3.6542438801189685</c:v>
                </c:pt>
                <c:pt idx="9">
                  <c:v>-2.8077978504459233</c:v>
                </c:pt>
                <c:pt idx="10">
                  <c:v>-9.9167978412404878E-2</c:v>
                </c:pt>
                <c:pt idx="11">
                  <c:v>-1.0888111888111887</c:v>
                </c:pt>
                <c:pt idx="12">
                  <c:v>-2.5765314926660965</c:v>
                </c:pt>
                <c:pt idx="13">
                  <c:v>5.4695652173913016</c:v>
                </c:pt>
                <c:pt idx="14">
                  <c:v>1.5361873323705455</c:v>
                </c:pt>
                <c:pt idx="15">
                  <c:v>-1.4034035656401995</c:v>
                </c:pt>
                <c:pt idx="16">
                  <c:v>1.1599999999999908</c:v>
                </c:pt>
                <c:pt idx="17">
                  <c:v>1.1251834685206732</c:v>
                </c:pt>
                <c:pt idx="18">
                  <c:v>-1.8851262862488223</c:v>
                </c:pt>
                <c:pt idx="19">
                  <c:v>7.238414980139952</c:v>
                </c:pt>
                <c:pt idx="20">
                  <c:v>-6.0951469820838327</c:v>
                </c:pt>
              </c:numCache>
            </c:numRef>
          </c:val>
          <c:extLst>
            <c:ext xmlns:c16="http://schemas.microsoft.com/office/drawing/2014/chart" uri="{C3380CC4-5D6E-409C-BE32-E72D297353CC}">
              <c16:uniqueId val="{00000001-37B3-47AD-AEB6-F999C2A6F1AB}"/>
            </c:ext>
          </c:extLst>
        </c:ser>
        <c:dLbls>
          <c:showLegendKey val="0"/>
          <c:showVal val="0"/>
          <c:showCatName val="0"/>
          <c:showSerName val="0"/>
          <c:showPercent val="0"/>
          <c:showBubbleSize val="0"/>
        </c:dLbls>
        <c:gapWidth val="150"/>
        <c:axId val="1685104639"/>
        <c:axId val="1685115039"/>
        <c:extLst>
          <c:ext xmlns:c15="http://schemas.microsoft.com/office/drawing/2012/chart" uri="{02D57815-91ED-43cb-92C2-25804820EDAC}">
            <c15:filteredBarSeries>
              <c15:ser>
                <c:idx val="1"/>
                <c:order val="0"/>
                <c:spPr>
                  <a:solidFill>
                    <a:schemeClr val="accent2"/>
                  </a:solidFill>
                  <a:ln>
                    <a:noFill/>
                  </a:ln>
                  <a:effectLst/>
                </c:spPr>
                <c:invertIfNegative val="0"/>
                <c:cat>
                  <c:numRef>
                    <c:extLst>
                      <c:ext uri="{02D57815-91ED-43cb-92C2-25804820EDAC}">
                        <c15:formulaRef>
                          <c15:sqref>Weekly!$A$11:$A$31</c15:sqref>
                        </c15:formulaRef>
                      </c:ext>
                    </c:extLst>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cat>
                <c:val>
                  <c:numRef>
                    <c:extLst>
                      <c:ext uri="{02D57815-91ED-43cb-92C2-25804820EDAC}">
                        <c15:formulaRef>
                          <c15:sqref>Weekly!$B$11:$B$31</c15:sqref>
                        </c15:formulaRef>
                      </c:ext>
                    </c:extLst>
                    <c:numCache>
                      <c:formatCode>0.0</c:formatCode>
                      <c:ptCount val="21"/>
                      <c:pt idx="0">
                        <c:v>342</c:v>
                      </c:pt>
                      <c:pt idx="1">
                        <c:v>352</c:v>
                      </c:pt>
                      <c:pt idx="2">
                        <c:v>372.6</c:v>
                      </c:pt>
                      <c:pt idx="3">
                        <c:v>385.2</c:v>
                      </c:pt>
                      <c:pt idx="4">
                        <c:v>402.5</c:v>
                      </c:pt>
                      <c:pt idx="5">
                        <c:v>400.3</c:v>
                      </c:pt>
                      <c:pt idx="6">
                        <c:v>417.7</c:v>
                      </c:pt>
                      <c:pt idx="7">
                        <c:v>437.1</c:v>
                      </c:pt>
                      <c:pt idx="8">
                        <c:v>437.3</c:v>
                      </c:pt>
                      <c:pt idx="9">
                        <c:v>444.7</c:v>
                      </c:pt>
                      <c:pt idx="10">
                        <c:v>457.6</c:v>
                      </c:pt>
                      <c:pt idx="11">
                        <c:v>463.6</c:v>
                      </c:pt>
                      <c:pt idx="12">
                        <c:v>460</c:v>
                      </c:pt>
                      <c:pt idx="13">
                        <c:v>484.7</c:v>
                      </c:pt>
                      <c:pt idx="14">
                        <c:v>493.6</c:v>
                      </c:pt>
                      <c:pt idx="15">
                        <c:v>500</c:v>
                      </c:pt>
                      <c:pt idx="16">
                        <c:v>517.79999999999995</c:v>
                      </c:pt>
                      <c:pt idx="17">
                        <c:v>534.5</c:v>
                      </c:pt>
                      <c:pt idx="18">
                        <c:v>528.70000000000005</c:v>
                      </c:pt>
                      <c:pt idx="19">
                        <c:v>574.9</c:v>
                      </c:pt>
                      <c:pt idx="20">
                        <c:v>591.6</c:v>
                      </c:pt>
                    </c:numCache>
                  </c:numRef>
                </c:val>
                <c:extLst>
                  <c:ext xmlns:c16="http://schemas.microsoft.com/office/drawing/2014/chart" uri="{C3380CC4-5D6E-409C-BE32-E72D297353CC}">
                    <c16:uniqueId val="{00000002-37B3-47AD-AEB6-F999C2A6F1AB}"/>
                  </c:ext>
                </c:extLst>
              </c15:ser>
            </c15:filteredBarSeries>
            <c15:filteredBarSeries>
              <c15:ser>
                <c:idx val="2"/>
                <c:order val="1"/>
                <c:spPr>
                  <a:solidFill>
                    <a:schemeClr val="accent3"/>
                  </a:solidFill>
                  <a:ln>
                    <a:noFill/>
                  </a:ln>
                  <a:effectLst/>
                </c:spPr>
                <c:invertIfNegative val="0"/>
                <c:cat>
                  <c:numRef>
                    <c:extLst xmlns:c15="http://schemas.microsoft.com/office/drawing/2012/chart">
                      <c:ext xmlns:c15="http://schemas.microsoft.com/office/drawing/2012/chart" uri="{02D57815-91ED-43cb-92C2-25804820EDAC}">
                        <c15:formulaRef>
                          <c15:sqref>Weekly!$A$11:$A$31</c15:sqref>
                        </c15:formulaRef>
                      </c:ext>
                    </c:extLst>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cat>
                <c:val>
                  <c:numRef>
                    <c:extLst xmlns:c15="http://schemas.microsoft.com/office/drawing/2012/chart">
                      <c:ext xmlns:c15="http://schemas.microsoft.com/office/drawing/2012/chart" uri="{02D57815-91ED-43cb-92C2-25804820EDAC}">
                        <c15:formulaRef>
                          <c15:sqref>Weekly!$C$11:$C$31</c15:sqref>
                        </c15:formulaRef>
                      </c:ext>
                    </c:extLst>
                    <c:numCache>
                      <c:formatCode>0.0</c:formatCode>
                      <c:ptCount val="21"/>
                      <c:pt idx="0">
                        <c:v>109.4</c:v>
                      </c:pt>
                      <c:pt idx="1">
                        <c:v>119.4</c:v>
                      </c:pt>
                      <c:pt idx="2">
                        <c:v>126.5</c:v>
                      </c:pt>
                      <c:pt idx="3">
                        <c:v>134.6</c:v>
                      </c:pt>
                      <c:pt idx="4">
                        <c:v>130.80000000000001</c:v>
                      </c:pt>
                      <c:pt idx="5">
                        <c:v>140.80000000000001</c:v>
                      </c:pt>
                      <c:pt idx="6">
                        <c:v>150</c:v>
                      </c:pt>
                      <c:pt idx="7">
                        <c:v>159.1</c:v>
                      </c:pt>
                      <c:pt idx="8">
                        <c:v>149.1</c:v>
                      </c:pt>
                      <c:pt idx="9">
                        <c:v>150.5</c:v>
                      </c:pt>
                      <c:pt idx="10">
                        <c:v>148.30000000000001</c:v>
                      </c:pt>
                      <c:pt idx="11">
                        <c:v>155.19999999999999</c:v>
                      </c:pt>
                      <c:pt idx="12">
                        <c:v>154.19999999999999</c:v>
                      </c:pt>
                      <c:pt idx="13">
                        <c:v>162.5</c:v>
                      </c:pt>
                      <c:pt idx="14">
                        <c:v>171</c:v>
                      </c:pt>
                      <c:pt idx="15">
                        <c:v>175.5</c:v>
                      </c:pt>
                      <c:pt idx="16">
                        <c:v>186.3</c:v>
                      </c:pt>
                      <c:pt idx="17">
                        <c:v>194.7</c:v>
                      </c:pt>
                      <c:pt idx="18">
                        <c:v>197.8</c:v>
                      </c:pt>
                      <c:pt idx="19">
                        <c:v>205.3</c:v>
                      </c:pt>
                      <c:pt idx="20">
                        <c:v>217.3</c:v>
                      </c:pt>
                    </c:numCache>
                  </c:numRef>
                </c:val>
                <c:extLst xmlns:c15="http://schemas.microsoft.com/office/drawing/2012/chart">
                  <c:ext xmlns:c16="http://schemas.microsoft.com/office/drawing/2014/chart" uri="{C3380CC4-5D6E-409C-BE32-E72D297353CC}">
                    <c16:uniqueId val="{00000003-37B3-47AD-AEB6-F999C2A6F1AB}"/>
                  </c:ext>
                </c:extLst>
              </c15:ser>
            </c15:filteredBarSeries>
            <c15:filteredBarSeries>
              <c15:ser>
                <c:idx val="3"/>
                <c:order val="2"/>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Weekly!$A$11:$A$31</c15:sqref>
                        </c15:formulaRef>
                      </c:ext>
                    </c:extLst>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cat>
                <c:val>
                  <c:numRef>
                    <c:extLst xmlns:c15="http://schemas.microsoft.com/office/drawing/2012/chart">
                      <c:ext xmlns:c15="http://schemas.microsoft.com/office/drawing/2012/chart" uri="{02D57815-91ED-43cb-92C2-25804820EDAC}">
                        <c15:formulaRef>
                          <c15:sqref>Weekly!$D$11:$D$31</c15:sqref>
                        </c15:formulaRef>
                      </c:ext>
                    </c:extLst>
                    <c:numCache>
                      <c:formatCode>0.0</c:formatCode>
                      <c:ptCount val="21"/>
                      <c:pt idx="0">
                        <c:v>284.3</c:v>
                      </c:pt>
                      <c:pt idx="1">
                        <c:v>290</c:v>
                      </c:pt>
                      <c:pt idx="2">
                        <c:v>305.39999999999998</c:v>
                      </c:pt>
                      <c:pt idx="3">
                        <c:v>318.7</c:v>
                      </c:pt>
                      <c:pt idx="4">
                        <c:v>322.7</c:v>
                      </c:pt>
                      <c:pt idx="5">
                        <c:v>329.9</c:v>
                      </c:pt>
                      <c:pt idx="6">
                        <c:v>345</c:v>
                      </c:pt>
                      <c:pt idx="7">
                        <c:v>354.6</c:v>
                      </c:pt>
                      <c:pt idx="8">
                        <c:v>354.7</c:v>
                      </c:pt>
                      <c:pt idx="9">
                        <c:v>354.5</c:v>
                      </c:pt>
                      <c:pt idx="10">
                        <c:v>360.8</c:v>
                      </c:pt>
                      <c:pt idx="11">
                        <c:v>365.5</c:v>
                      </c:pt>
                      <c:pt idx="12">
                        <c:v>363.1</c:v>
                      </c:pt>
                      <c:pt idx="13">
                        <c:v>381.9</c:v>
                      </c:pt>
                      <c:pt idx="14">
                        <c:v>393.1</c:v>
                      </c:pt>
                      <c:pt idx="15">
                        <c:v>407.4</c:v>
                      </c:pt>
                      <c:pt idx="16">
                        <c:v>420.2</c:v>
                      </c:pt>
                      <c:pt idx="17">
                        <c:v>428.6</c:v>
                      </c:pt>
                      <c:pt idx="18">
                        <c:v>432</c:v>
                      </c:pt>
                      <c:pt idx="19">
                        <c:v>470</c:v>
                      </c:pt>
                      <c:pt idx="20">
                        <c:v>497.8</c:v>
                      </c:pt>
                    </c:numCache>
                  </c:numRef>
                </c:val>
                <c:extLst xmlns:c15="http://schemas.microsoft.com/office/drawing/2012/chart">
                  <c:ext xmlns:c16="http://schemas.microsoft.com/office/drawing/2014/chart" uri="{C3380CC4-5D6E-409C-BE32-E72D297353CC}">
                    <c16:uniqueId val="{00000004-37B3-47AD-AEB6-F999C2A6F1AB}"/>
                  </c:ext>
                </c:extLst>
              </c15:ser>
            </c15:filteredBarSeries>
            <c15:filteredBarSeries>
              <c15:ser>
                <c:idx val="4"/>
                <c:order val="3"/>
                <c:tx>
                  <c:strRef>
                    <c:extLst xmlns:c15="http://schemas.microsoft.com/office/drawing/2012/chart">
                      <c:ext xmlns:c15="http://schemas.microsoft.com/office/drawing/2012/chart" uri="{02D57815-91ED-43cb-92C2-25804820EDAC}">
                        <c15:formulaRef>
                          <c15:sqref>Weekly!$E$5</c15:sqref>
                        </c15:formulaRef>
                      </c:ext>
                    </c:extLst>
                    <c:strCache>
                      <c:ptCount val="1"/>
                      <c:pt idx="0">
                        <c:v>CPI Inflation 12 month change</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Weekly!$A$11:$A$31</c15:sqref>
                        </c15:formulaRef>
                      </c:ext>
                    </c:extLst>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cat>
                <c:val>
                  <c:numRef>
                    <c:extLst xmlns:c15="http://schemas.microsoft.com/office/drawing/2012/chart">
                      <c:ext xmlns:c15="http://schemas.microsoft.com/office/drawing/2012/chart" uri="{02D57815-91ED-43cb-92C2-25804820EDAC}">
                        <c15:formulaRef>
                          <c15:sqref>Weekly!$E$11:$E$31</c15:sqref>
                        </c15:formulaRef>
                      </c:ext>
                    </c:extLst>
                    <c:numCache>
                      <c:formatCode>General</c:formatCode>
                      <c:ptCount val="21"/>
                      <c:pt idx="0">
                        <c:v>1.4</c:v>
                      </c:pt>
                      <c:pt idx="1">
                        <c:v>1.4</c:v>
                      </c:pt>
                      <c:pt idx="2">
                        <c:v>1.1000000000000001</c:v>
                      </c:pt>
                      <c:pt idx="3">
                        <c:v>1.9</c:v>
                      </c:pt>
                      <c:pt idx="4" formatCode="0.0">
                        <c:v>2</c:v>
                      </c:pt>
                      <c:pt idx="5">
                        <c:v>2.8</c:v>
                      </c:pt>
                      <c:pt idx="6" formatCode="0.0">
                        <c:v>3</c:v>
                      </c:pt>
                      <c:pt idx="7">
                        <c:v>2.2999999999999998</c:v>
                      </c:pt>
                      <c:pt idx="8">
                        <c:v>3.7</c:v>
                      </c:pt>
                      <c:pt idx="9" formatCode="0.0">
                        <c:v>4.5</c:v>
                      </c:pt>
                      <c:pt idx="10" formatCode="0.0">
                        <c:v>3</c:v>
                      </c:pt>
                      <c:pt idx="11" formatCode="0.0">
                        <c:v>2.4</c:v>
                      </c:pt>
                      <c:pt idx="12" formatCode="0.0">
                        <c:v>1.8</c:v>
                      </c:pt>
                      <c:pt idx="13" formatCode="0.0">
                        <c:v>-0.1</c:v>
                      </c:pt>
                      <c:pt idx="14" formatCode="0.0">
                        <c:v>0.3</c:v>
                      </c:pt>
                      <c:pt idx="15" formatCode="0.0">
                        <c:v>2.7</c:v>
                      </c:pt>
                      <c:pt idx="16" formatCode="0.0">
                        <c:v>2.4</c:v>
                      </c:pt>
                      <c:pt idx="17" formatCode="0.0">
                        <c:v>2.1</c:v>
                      </c:pt>
                      <c:pt idx="18" formatCode="0.0">
                        <c:v>0.8</c:v>
                      </c:pt>
                      <c:pt idx="19" formatCode="0.0">
                        <c:v>1.5</c:v>
                      </c:pt>
                      <c:pt idx="20" formatCode="0.0">
                        <c:v>9</c:v>
                      </c:pt>
                    </c:numCache>
                  </c:numRef>
                </c:val>
                <c:extLst xmlns:c15="http://schemas.microsoft.com/office/drawing/2012/chart">
                  <c:ext xmlns:c16="http://schemas.microsoft.com/office/drawing/2014/chart" uri="{C3380CC4-5D6E-409C-BE32-E72D297353CC}">
                    <c16:uniqueId val="{00000005-37B3-47AD-AEB6-F999C2A6F1AB}"/>
                  </c:ext>
                </c:extLst>
              </c15:ser>
            </c15:filteredBarSeries>
          </c:ext>
        </c:extLst>
      </c:barChart>
      <c:catAx>
        <c:axId val="1685104639"/>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685115039"/>
        <c:crosses val="autoZero"/>
        <c:auto val="1"/>
        <c:lblAlgn val="ctr"/>
        <c:lblOffset val="100"/>
        <c:noMultiLvlLbl val="0"/>
      </c:catAx>
      <c:valAx>
        <c:axId val="16851150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685104639"/>
        <c:crosses val="autoZero"/>
        <c:crossBetween val="between"/>
      </c:valAx>
      <c:spPr>
        <a:noFill/>
        <a:ln>
          <a:noFill/>
        </a:ln>
        <a:effectLst/>
      </c:spPr>
    </c:plotArea>
    <c:legend>
      <c:legendPos val="b"/>
      <c:layout>
        <c:manualLayout>
          <c:xMode val="edge"/>
          <c:yMode val="edge"/>
          <c:x val="1.708423675301457E-2"/>
          <c:y val="0.92530918076233104"/>
          <c:w val="0.93991946466597331"/>
          <c:h val="7.4286943348233478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All public sector</c:v>
          </c:tx>
          <c:spPr>
            <a:ln w="28575" cap="rnd">
              <a:solidFill>
                <a:schemeClr val="accent5">
                  <a:lumMod val="40000"/>
                  <a:lumOff val="60000"/>
                </a:schemeClr>
              </a:solidFill>
              <a:round/>
            </a:ln>
            <a:effectLst/>
          </c:spPr>
          <c:marker>
            <c:symbol val="none"/>
          </c:marker>
          <c:cat>
            <c:strRef>
              <c:f>Sheet2!$A$6:$A$26</c:f>
              <c:strCach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 r</c:v>
                </c:pt>
                <c:pt idx="20">
                  <c:v>2022 p</c:v>
                </c:pt>
              </c:strCache>
            </c:strRef>
          </c:cat>
          <c:val>
            <c:numRef>
              <c:f>Sheet2!$B$6:$B$26</c:f>
              <c:numCache>
                <c:formatCode>General</c:formatCode>
                <c:ptCount val="21"/>
                <c:pt idx="0">
                  <c:v>3.953504167953072</c:v>
                </c:pt>
                <c:pt idx="1">
                  <c:v>-2.9707419997655604</c:v>
                </c:pt>
                <c:pt idx="2">
                  <c:v>10.570834821960224</c:v>
                </c:pt>
                <c:pt idx="3">
                  <c:v>2.2377839394262558</c:v>
                </c:pt>
                <c:pt idx="4">
                  <c:v>-1.5289298515104965</c:v>
                </c:pt>
                <c:pt idx="5">
                  <c:v>-2.932504331872388</c:v>
                </c:pt>
                <c:pt idx="6">
                  <c:v>2.1030822616860583</c:v>
                </c:pt>
                <c:pt idx="7">
                  <c:v>1.9775296174014372</c:v>
                </c:pt>
                <c:pt idx="8">
                  <c:v>-2.4568096102807653</c:v>
                </c:pt>
                <c:pt idx="9">
                  <c:v>-2.9869389256806476</c:v>
                </c:pt>
                <c:pt idx="10">
                  <c:v>1.4805871426629817</c:v>
                </c:pt>
                <c:pt idx="11">
                  <c:v>-4.2992281675483479</c:v>
                </c:pt>
                <c:pt idx="12">
                  <c:v>2.7482673267326732</c:v>
                </c:pt>
                <c:pt idx="13">
                  <c:v>3.3469454191857269</c:v>
                </c:pt>
                <c:pt idx="14">
                  <c:v>4.1306129970107701</c:v>
                </c:pt>
                <c:pt idx="15">
                  <c:v>-0.25715013919931007</c:v>
                </c:pt>
                <c:pt idx="16">
                  <c:v>-0.30247263262650215</c:v>
                </c:pt>
                <c:pt idx="17">
                  <c:v>-5.4065906875609215</c:v>
                </c:pt>
                <c:pt idx="18">
                  <c:v>3.5734491315136481</c:v>
                </c:pt>
                <c:pt idx="19">
                  <c:v>4.8707280832095092</c:v>
                </c:pt>
                <c:pt idx="20">
                  <c:v>-7.3167452418369123</c:v>
                </c:pt>
              </c:numCache>
            </c:numRef>
          </c:val>
          <c:smooth val="0"/>
          <c:extLst>
            <c:ext xmlns:c16="http://schemas.microsoft.com/office/drawing/2014/chart" uri="{C3380CC4-5D6E-409C-BE32-E72D297353CC}">
              <c16:uniqueId val="{00000000-4357-4AB0-A421-D180E2CDB6D5}"/>
            </c:ext>
          </c:extLst>
        </c:ser>
        <c:ser>
          <c:idx val="1"/>
          <c:order val="1"/>
          <c:tx>
            <c:v>Full-time public sector</c:v>
          </c:tx>
          <c:spPr>
            <a:ln w="28575" cap="rnd">
              <a:solidFill>
                <a:srgbClr val="98C12C"/>
              </a:solidFill>
              <a:round/>
            </a:ln>
            <a:effectLst/>
          </c:spPr>
          <c:marker>
            <c:symbol val="none"/>
          </c:marker>
          <c:cat>
            <c:strRef>
              <c:f>Sheet2!$A$6:$A$26</c:f>
              <c:strCach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 r</c:v>
                </c:pt>
                <c:pt idx="20">
                  <c:v>2022 p</c:v>
                </c:pt>
              </c:strCache>
            </c:strRef>
          </c:cat>
          <c:val>
            <c:numRef>
              <c:f>Sheet2!$C$6:$C$26</c:f>
              <c:numCache>
                <c:formatCode>General</c:formatCode>
                <c:ptCount val="21"/>
                <c:pt idx="0">
                  <c:v>5.683058978459222</c:v>
                </c:pt>
                <c:pt idx="1">
                  <c:v>-0.14824314827828511</c:v>
                </c:pt>
                <c:pt idx="2">
                  <c:v>4.2225176766581356</c:v>
                </c:pt>
                <c:pt idx="3">
                  <c:v>-0.59851729818780885</c:v>
                </c:pt>
                <c:pt idx="4">
                  <c:v>-0.28020816392909409</c:v>
                </c:pt>
                <c:pt idx="5">
                  <c:v>-2.0445741236660138</c:v>
                </c:pt>
                <c:pt idx="6">
                  <c:v>-1.3616312281815297</c:v>
                </c:pt>
                <c:pt idx="7">
                  <c:v>4.0073260216228874</c:v>
                </c:pt>
                <c:pt idx="8">
                  <c:v>-3.2300510335205788</c:v>
                </c:pt>
                <c:pt idx="9">
                  <c:v>-1.1453498995066691</c:v>
                </c:pt>
                <c:pt idx="10">
                  <c:v>1.2994024679135876</c:v>
                </c:pt>
                <c:pt idx="11">
                  <c:v>-5.3153530628156886</c:v>
                </c:pt>
                <c:pt idx="12">
                  <c:v>1.2098816299451796</c:v>
                </c:pt>
                <c:pt idx="13">
                  <c:v>4.8930578624453407</c:v>
                </c:pt>
                <c:pt idx="14">
                  <c:v>1.8187125990619439</c:v>
                </c:pt>
                <c:pt idx="15">
                  <c:v>-2.3737408932530886</c:v>
                </c:pt>
                <c:pt idx="16">
                  <c:v>-1.5791115461118301</c:v>
                </c:pt>
                <c:pt idx="17">
                  <c:v>-2.6135752982807756</c:v>
                </c:pt>
                <c:pt idx="18">
                  <c:v>3.3329598035821082</c:v>
                </c:pt>
                <c:pt idx="19">
                  <c:v>1.0361223626141105</c:v>
                </c:pt>
                <c:pt idx="20">
                  <c:v>-7.7028684295863918</c:v>
                </c:pt>
              </c:numCache>
            </c:numRef>
          </c:val>
          <c:smooth val="0"/>
          <c:extLst>
            <c:ext xmlns:c16="http://schemas.microsoft.com/office/drawing/2014/chart" uri="{C3380CC4-5D6E-409C-BE32-E72D297353CC}">
              <c16:uniqueId val="{00000001-4357-4AB0-A421-D180E2CDB6D5}"/>
            </c:ext>
          </c:extLst>
        </c:ser>
        <c:ser>
          <c:idx val="2"/>
          <c:order val="2"/>
          <c:tx>
            <c:v>Part-time public sector</c:v>
          </c:tx>
          <c:spPr>
            <a:ln w="28575" cap="rnd">
              <a:solidFill>
                <a:schemeClr val="accent3"/>
              </a:solidFill>
              <a:round/>
            </a:ln>
            <a:effectLst/>
          </c:spPr>
          <c:marker>
            <c:symbol val="none"/>
          </c:marker>
          <c:cat>
            <c:strRef>
              <c:f>Sheet2!$A$6:$A$26</c:f>
              <c:strCach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 r</c:v>
                </c:pt>
                <c:pt idx="20">
                  <c:v>2022 p</c:v>
                </c:pt>
              </c:strCache>
            </c:strRef>
          </c:cat>
          <c:val>
            <c:numRef>
              <c:f>Sheet2!$D$6:$D$26</c:f>
              <c:numCache>
                <c:formatCode>General</c:formatCode>
                <c:ptCount val="21"/>
                <c:pt idx="0">
                  <c:v>4.1449330783938816</c:v>
                </c:pt>
                <c:pt idx="1">
                  <c:v>5.4991545893719813</c:v>
                </c:pt>
                <c:pt idx="2">
                  <c:v>3.1931789295297279</c:v>
                </c:pt>
                <c:pt idx="3">
                  <c:v>14.281448882870682</c:v>
                </c:pt>
                <c:pt idx="4">
                  <c:v>-5.4965034965034967</c:v>
                </c:pt>
                <c:pt idx="5">
                  <c:v>9.5550724637681164</c:v>
                </c:pt>
                <c:pt idx="6">
                  <c:v>6.9215306890250456</c:v>
                </c:pt>
                <c:pt idx="7">
                  <c:v>-0.90160375513397195</c:v>
                </c:pt>
                <c:pt idx="8">
                  <c:v>-5.1755521265310058</c:v>
                </c:pt>
                <c:pt idx="9">
                  <c:v>-6.4381362568519975</c:v>
                </c:pt>
                <c:pt idx="10">
                  <c:v>0.80315432222000371</c:v>
                </c:pt>
                <c:pt idx="11">
                  <c:v>-1.5249158572939705</c:v>
                </c:pt>
                <c:pt idx="12">
                  <c:v>9.5918017159199227</c:v>
                </c:pt>
                <c:pt idx="13">
                  <c:v>-2.7498074454428751</c:v>
                </c:pt>
                <c:pt idx="14">
                  <c:v>-1.6565891472868217</c:v>
                </c:pt>
                <c:pt idx="15">
                  <c:v>9.3735845686729782</c:v>
                </c:pt>
                <c:pt idx="16">
                  <c:v>-2.1768924302788846</c:v>
                </c:pt>
                <c:pt idx="17">
                  <c:v>3.2585625695659091</c:v>
                </c:pt>
                <c:pt idx="18">
                  <c:v>6.1197102324177486</c:v>
                </c:pt>
                <c:pt idx="19">
                  <c:v>1.5347942691791938</c:v>
                </c:pt>
                <c:pt idx="20">
                  <c:v>-12.048153983149531</c:v>
                </c:pt>
              </c:numCache>
            </c:numRef>
          </c:val>
          <c:smooth val="0"/>
          <c:extLst>
            <c:ext xmlns:c16="http://schemas.microsoft.com/office/drawing/2014/chart" uri="{C3380CC4-5D6E-409C-BE32-E72D297353CC}">
              <c16:uniqueId val="{00000002-4357-4AB0-A421-D180E2CDB6D5}"/>
            </c:ext>
          </c:extLst>
        </c:ser>
        <c:dLbls>
          <c:showLegendKey val="0"/>
          <c:showVal val="0"/>
          <c:showCatName val="0"/>
          <c:showSerName val="0"/>
          <c:showPercent val="0"/>
          <c:showBubbleSize val="0"/>
        </c:dLbls>
        <c:smooth val="0"/>
        <c:axId val="1872874527"/>
        <c:axId val="1872874943"/>
      </c:lineChart>
      <c:catAx>
        <c:axId val="187287452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872874943"/>
        <c:crosses val="autoZero"/>
        <c:auto val="1"/>
        <c:lblAlgn val="ctr"/>
        <c:lblOffset val="100"/>
        <c:noMultiLvlLbl val="0"/>
      </c:catAx>
      <c:valAx>
        <c:axId val="18728749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y/y change in real earnings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872874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Sheet3!$B$1</c:f>
              <c:strCache>
                <c:ptCount val="1"/>
                <c:pt idx="0">
                  <c:v>All private sector</c:v>
                </c:pt>
              </c:strCache>
            </c:strRef>
          </c:tx>
          <c:spPr>
            <a:ln w="28575" cap="rnd">
              <a:solidFill>
                <a:schemeClr val="accent1"/>
              </a:solidFill>
              <a:round/>
            </a:ln>
            <a:effectLst/>
          </c:spPr>
          <c:marker>
            <c:symbol val="none"/>
          </c:marker>
          <c:cat>
            <c:strRef>
              <c:f>Sheet3!$A$2:$A$22</c:f>
              <c:strCach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 r</c:v>
                </c:pt>
                <c:pt idx="20">
                  <c:v>2022 p</c:v>
                </c:pt>
              </c:strCache>
            </c:strRef>
          </c:cat>
          <c:val>
            <c:numRef>
              <c:f>Sheet3!$B$2:$B$22</c:f>
              <c:numCache>
                <c:formatCode>General</c:formatCode>
                <c:ptCount val="21"/>
                <c:pt idx="0">
                  <c:v>5.6885122410546138</c:v>
                </c:pt>
                <c:pt idx="1">
                  <c:v>-0.99200900393922331</c:v>
                </c:pt>
                <c:pt idx="2">
                  <c:v>3.3696651254028303</c:v>
                </c:pt>
                <c:pt idx="3">
                  <c:v>2.0364270386266097</c:v>
                </c:pt>
                <c:pt idx="4">
                  <c:v>-3.8775404864829985</c:v>
                </c:pt>
                <c:pt idx="5">
                  <c:v>1.4609153077327726</c:v>
                </c:pt>
                <c:pt idx="6">
                  <c:v>3.413975782038345</c:v>
                </c:pt>
                <c:pt idx="7">
                  <c:v>-3.7935103419664551</c:v>
                </c:pt>
                <c:pt idx="8">
                  <c:v>-7.0872811503519646</c:v>
                </c:pt>
                <c:pt idx="9">
                  <c:v>-4.026715655747914</c:v>
                </c:pt>
                <c:pt idx="10">
                  <c:v>-3.5578281889178132</c:v>
                </c:pt>
                <c:pt idx="11">
                  <c:v>-3.7774619795562203</c:v>
                </c:pt>
                <c:pt idx="12">
                  <c:v>3.4139290905643689</c:v>
                </c:pt>
                <c:pt idx="13">
                  <c:v>7.0497837578087452</c:v>
                </c:pt>
                <c:pt idx="14">
                  <c:v>4.4009267059814663</c:v>
                </c:pt>
                <c:pt idx="15">
                  <c:v>-0.77960519257590399</c:v>
                </c:pt>
                <c:pt idx="16">
                  <c:v>1.2210526315789472</c:v>
                </c:pt>
                <c:pt idx="17">
                  <c:v>3.5379520520113776</c:v>
                </c:pt>
                <c:pt idx="18">
                  <c:v>0.9213193576305414</c:v>
                </c:pt>
                <c:pt idx="19">
                  <c:v>1.5251465305350731</c:v>
                </c:pt>
                <c:pt idx="20">
                  <c:v>1.0827674802715848E-2</c:v>
                </c:pt>
              </c:numCache>
            </c:numRef>
          </c:val>
          <c:smooth val="0"/>
          <c:extLst>
            <c:ext xmlns:c16="http://schemas.microsoft.com/office/drawing/2014/chart" uri="{C3380CC4-5D6E-409C-BE32-E72D297353CC}">
              <c16:uniqueId val="{00000000-CCF4-4C53-AE96-22B3464D5DF4}"/>
            </c:ext>
          </c:extLst>
        </c:ser>
        <c:ser>
          <c:idx val="1"/>
          <c:order val="1"/>
          <c:tx>
            <c:strRef>
              <c:f>Sheet3!$C$1</c:f>
              <c:strCache>
                <c:ptCount val="1"/>
                <c:pt idx="0">
                  <c:v>Full-time private sector</c:v>
                </c:pt>
              </c:strCache>
            </c:strRef>
          </c:tx>
          <c:spPr>
            <a:ln w="28575" cap="rnd">
              <a:solidFill>
                <a:schemeClr val="accent5">
                  <a:lumMod val="40000"/>
                  <a:lumOff val="60000"/>
                </a:schemeClr>
              </a:solidFill>
              <a:round/>
            </a:ln>
            <a:effectLst/>
          </c:spPr>
          <c:marker>
            <c:symbol val="none"/>
          </c:marker>
          <c:cat>
            <c:strRef>
              <c:f>Sheet3!$A$2:$A$22</c:f>
              <c:strCach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 r</c:v>
                </c:pt>
                <c:pt idx="20">
                  <c:v>2022 p</c:v>
                </c:pt>
              </c:strCache>
            </c:strRef>
          </c:cat>
          <c:val>
            <c:numRef>
              <c:f>Sheet3!$C$2:$C$22</c:f>
              <c:numCache>
                <c:formatCode>General</c:formatCode>
                <c:ptCount val="21"/>
                <c:pt idx="0">
                  <c:v>2.9478260869565216</c:v>
                </c:pt>
                <c:pt idx="1">
                  <c:v>1.3144607843137255</c:v>
                </c:pt>
                <c:pt idx="2">
                  <c:v>2.9028634492632581</c:v>
                </c:pt>
                <c:pt idx="3">
                  <c:v>0.57218079614546324</c:v>
                </c:pt>
                <c:pt idx="4">
                  <c:v>2.5228099636160088</c:v>
                </c:pt>
                <c:pt idx="5">
                  <c:v>-1.3969046216462271</c:v>
                </c:pt>
                <c:pt idx="6">
                  <c:v>2.4977554792711905</c:v>
                </c:pt>
                <c:pt idx="7">
                  <c:v>-1.4439727673207847</c:v>
                </c:pt>
                <c:pt idx="8">
                  <c:v>-6.7327095845535316</c:v>
                </c:pt>
                <c:pt idx="9">
                  <c:v>-1.8945536445536444</c:v>
                </c:pt>
                <c:pt idx="10">
                  <c:v>-0.41581441756048898</c:v>
                </c:pt>
                <c:pt idx="11">
                  <c:v>-2.3465058600398772</c:v>
                </c:pt>
                <c:pt idx="12">
                  <c:v>1.8550986682220281</c:v>
                </c:pt>
                <c:pt idx="13">
                  <c:v>5.1314170496108034</c:v>
                </c:pt>
                <c:pt idx="14">
                  <c:v>2.0840350015625702</c:v>
                </c:pt>
                <c:pt idx="15">
                  <c:v>-2.9354685387869011</c:v>
                </c:pt>
                <c:pt idx="16">
                  <c:v>2.4996896717513883</c:v>
                </c:pt>
                <c:pt idx="17">
                  <c:v>4.2541666666666664</c:v>
                </c:pt>
                <c:pt idx="18">
                  <c:v>0.44975514201762978</c:v>
                </c:pt>
                <c:pt idx="19">
                  <c:v>-2.7730227518959913</c:v>
                </c:pt>
                <c:pt idx="20">
                  <c:v>-1.7101704879482655</c:v>
                </c:pt>
              </c:numCache>
            </c:numRef>
          </c:val>
          <c:smooth val="0"/>
          <c:extLst>
            <c:ext xmlns:c16="http://schemas.microsoft.com/office/drawing/2014/chart" uri="{C3380CC4-5D6E-409C-BE32-E72D297353CC}">
              <c16:uniqueId val="{00000001-CCF4-4C53-AE96-22B3464D5DF4}"/>
            </c:ext>
          </c:extLst>
        </c:ser>
        <c:ser>
          <c:idx val="2"/>
          <c:order val="2"/>
          <c:tx>
            <c:strRef>
              <c:f>Sheet3!$D$1</c:f>
              <c:strCache>
                <c:ptCount val="1"/>
                <c:pt idx="0">
                  <c:v>Part-time private sector</c:v>
                </c:pt>
              </c:strCache>
            </c:strRef>
          </c:tx>
          <c:spPr>
            <a:ln w="28575" cap="rnd">
              <a:solidFill>
                <a:srgbClr val="98C12C"/>
              </a:solidFill>
              <a:round/>
            </a:ln>
            <a:effectLst/>
          </c:spPr>
          <c:marker>
            <c:symbol val="none"/>
          </c:marker>
          <c:cat>
            <c:strRef>
              <c:f>Sheet3!$A$2:$A$22</c:f>
              <c:strCach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 r</c:v>
                </c:pt>
                <c:pt idx="20">
                  <c:v>2022 p</c:v>
                </c:pt>
              </c:strCache>
            </c:strRef>
          </c:cat>
          <c:val>
            <c:numRef>
              <c:f>Sheet3!$D$2:$D$22</c:f>
              <c:numCache>
                <c:formatCode>General</c:formatCode>
                <c:ptCount val="21"/>
                <c:pt idx="0">
                  <c:v>2.4112858464384828</c:v>
                </c:pt>
                <c:pt idx="1">
                  <c:v>-2.0772411334877918</c:v>
                </c:pt>
                <c:pt idx="2">
                  <c:v>9.6303068365332845</c:v>
                </c:pt>
                <c:pt idx="3">
                  <c:v>7.7742829363150214</c:v>
                </c:pt>
                <c:pt idx="4">
                  <c:v>-5.8268321513002359</c:v>
                </c:pt>
                <c:pt idx="5">
                  <c:v>3.1148870794284838</c:v>
                </c:pt>
                <c:pt idx="6">
                  <c:v>-2.6373658253553813</c:v>
                </c:pt>
                <c:pt idx="7">
                  <c:v>3.7557884087295852</c:v>
                </c:pt>
                <c:pt idx="8">
                  <c:v>-15.392559280457888</c:v>
                </c:pt>
                <c:pt idx="9">
                  <c:v>-1.0277777777777777</c:v>
                </c:pt>
                <c:pt idx="10">
                  <c:v>1.3997017151379572</c:v>
                </c:pt>
                <c:pt idx="11">
                  <c:v>3.1714285714285713</c:v>
                </c:pt>
                <c:pt idx="12">
                  <c:v>3.8292286874154264</c:v>
                </c:pt>
                <c:pt idx="13">
                  <c:v>2.3290545734050734</c:v>
                </c:pt>
                <c:pt idx="14">
                  <c:v>2.3441102756892231</c:v>
                </c:pt>
                <c:pt idx="15">
                  <c:v>3.0135880844829694</c:v>
                </c:pt>
                <c:pt idx="16">
                  <c:v>0.32548793163182843</c:v>
                </c:pt>
                <c:pt idx="17">
                  <c:v>6.0281618887015185</c:v>
                </c:pt>
                <c:pt idx="18">
                  <c:v>-0.55046787273861519</c:v>
                </c:pt>
                <c:pt idx="19">
                  <c:v>-5.9907695498859157</c:v>
                </c:pt>
                <c:pt idx="20">
                  <c:v>6.8540558149636226</c:v>
                </c:pt>
              </c:numCache>
            </c:numRef>
          </c:val>
          <c:smooth val="0"/>
          <c:extLst>
            <c:ext xmlns:c16="http://schemas.microsoft.com/office/drawing/2014/chart" uri="{C3380CC4-5D6E-409C-BE32-E72D297353CC}">
              <c16:uniqueId val="{00000002-CCF4-4C53-AE96-22B3464D5DF4}"/>
            </c:ext>
          </c:extLst>
        </c:ser>
        <c:dLbls>
          <c:showLegendKey val="0"/>
          <c:showVal val="0"/>
          <c:showCatName val="0"/>
          <c:showSerName val="0"/>
          <c:showPercent val="0"/>
          <c:showBubbleSize val="0"/>
        </c:dLbls>
        <c:smooth val="0"/>
        <c:axId val="2012130591"/>
        <c:axId val="2012143071"/>
      </c:lineChart>
      <c:catAx>
        <c:axId val="2012130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2012143071"/>
        <c:crosses val="autoZero"/>
        <c:auto val="1"/>
        <c:lblAlgn val="ctr"/>
        <c:lblOffset val="100"/>
        <c:noMultiLvlLbl val="0"/>
      </c:catAx>
      <c:valAx>
        <c:axId val="20121430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r>
                  <a:rPr lang="en-GB"/>
                  <a:t>y/y change in real earnings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2012130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0.16083</cdr:x>
      <cdr:y>0.19103</cdr:y>
    </cdr:from>
    <cdr:to>
      <cdr:x>0.56503</cdr:x>
      <cdr:y>0.38057</cdr:y>
    </cdr:to>
    <cdr:sp macro="" textlink="">
      <cdr:nvSpPr>
        <cdr:cNvPr id="3" name="TextBox 2">
          <a:extLst xmlns:a="http://schemas.openxmlformats.org/drawingml/2006/main">
            <a:ext uri="{FF2B5EF4-FFF2-40B4-BE49-F238E27FC236}">
              <a16:creationId xmlns:a16="http://schemas.microsoft.com/office/drawing/2014/main" id="{7B3F7A6B-EEAD-800C-AD1D-05CACE6FE35B}"/>
            </a:ext>
          </a:extLst>
        </cdr:cNvPr>
        <cdr:cNvSpPr txBox="1"/>
      </cdr:nvSpPr>
      <cdr:spPr>
        <a:xfrm xmlns:a="http://schemas.openxmlformats.org/drawingml/2006/main">
          <a:off x="921794" y="734375"/>
          <a:ext cx="2316706" cy="7286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b="1">
              <a:solidFill>
                <a:schemeClr val="accent1">
                  <a:lumMod val="50000"/>
                </a:schemeClr>
              </a:solidFill>
              <a:effectLst/>
              <a:latin typeface="Open sans light" panose="020B0306030504020204" pitchFamily="34" charset="0"/>
              <a:ea typeface="Open sans light" panose="020B0306030504020204" pitchFamily="34" charset="0"/>
              <a:cs typeface="Open sans light" panose="020B0306030504020204" pitchFamily="34" charset="0"/>
            </a:rPr>
            <a:t>£9.50 National Living Wage</a:t>
          </a:r>
        </a:p>
        <a:p xmlns:a="http://schemas.openxmlformats.org/drawingml/2006/main">
          <a:r>
            <a:rPr lang="en-GB" sz="1100" b="1">
              <a:solidFill>
                <a:schemeClr val="accent1">
                  <a:lumMod val="50000"/>
                </a:schemeClr>
              </a:solidFill>
              <a:effectLst/>
              <a:latin typeface="Open sans light" panose="020B0306030504020204" pitchFamily="34" charset="0"/>
              <a:ea typeface="Open sans light" panose="020B0306030504020204" pitchFamily="34" charset="0"/>
              <a:cs typeface="Open sans light" panose="020B0306030504020204" pitchFamily="34" charset="0"/>
            </a:rPr>
            <a:t>£9.90 Real Living Wage</a:t>
          </a:r>
        </a:p>
        <a:p xmlns:a="http://schemas.openxmlformats.org/drawingml/2006/main">
          <a:r>
            <a:rPr lang="en-GB" sz="1100" b="1">
              <a:solidFill>
                <a:schemeClr val="accent1">
                  <a:lumMod val="50000"/>
                </a:schemeClr>
              </a:solidFill>
              <a:effectLst/>
              <a:latin typeface="Open sans light" panose="020B0306030504020204" pitchFamily="34" charset="0"/>
              <a:ea typeface="Open sans light" panose="020B0306030504020204" pitchFamily="34" charset="0"/>
              <a:cs typeface="Open sans light" panose="020B0306030504020204" pitchFamily="34" charset="0"/>
            </a:rPr>
            <a:t>£9.85 Two-thirds UK median</a:t>
          </a:r>
        </a:p>
        <a:p xmlns:a="http://schemas.openxmlformats.org/drawingml/2006/main">
          <a:endParaRPr lang="en-GB" sz="1100"/>
        </a:p>
      </cdr:txBody>
    </cdr:sp>
  </cdr:relSizeAnchor>
</c:userShapes>
</file>

<file path=ppt/drawings/drawing2.xml><?xml version="1.0" encoding="utf-8"?>
<c:userShapes xmlns:c="http://schemas.openxmlformats.org/drawingml/2006/chart">
  <cdr:relSizeAnchor xmlns:cdr="http://schemas.openxmlformats.org/drawingml/2006/chartDrawing">
    <cdr:from>
      <cdr:x>0.07061</cdr:x>
      <cdr:y>0.47495</cdr:y>
    </cdr:from>
    <cdr:to>
      <cdr:x>0.97681</cdr:x>
      <cdr:y>0.47495</cdr:y>
    </cdr:to>
    <cdr:cxnSp macro="">
      <cdr:nvCxnSpPr>
        <cdr:cNvPr id="3" name="Straight Connector 2">
          <a:extLst xmlns:a="http://schemas.openxmlformats.org/drawingml/2006/main">
            <a:ext uri="{FF2B5EF4-FFF2-40B4-BE49-F238E27FC236}">
              <a16:creationId xmlns:a16="http://schemas.microsoft.com/office/drawing/2014/main" id="{1A6F8672-1111-0FCB-C9A1-5C14472BF914}"/>
            </a:ext>
          </a:extLst>
        </cdr:cNvPr>
        <cdr:cNvCxnSpPr/>
      </cdr:nvCxnSpPr>
      <cdr:spPr>
        <a:xfrm xmlns:a="http://schemas.openxmlformats.org/drawingml/2006/main">
          <a:off x="742539" y="2066672"/>
          <a:ext cx="9529221" cy="0"/>
        </a:xfrm>
        <a:prstGeom xmlns:a="http://schemas.openxmlformats.org/drawingml/2006/main" prst="line">
          <a:avLst/>
        </a:prstGeom>
        <a:ln xmlns:a="http://schemas.openxmlformats.org/drawingml/2006/main">
          <a:solidFill>
            <a:srgbClr val="FF0000"/>
          </a:solidFill>
        </a:ln>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0.06268</cdr:x>
      <cdr:y>0.5</cdr:y>
    </cdr:from>
    <cdr:to>
      <cdr:x>0.98116</cdr:x>
      <cdr:y>0.5</cdr:y>
    </cdr:to>
    <cdr:cxnSp macro="">
      <cdr:nvCxnSpPr>
        <cdr:cNvPr id="3" name="Straight Connector 2">
          <a:extLst xmlns:a="http://schemas.openxmlformats.org/drawingml/2006/main">
            <a:ext uri="{FF2B5EF4-FFF2-40B4-BE49-F238E27FC236}">
              <a16:creationId xmlns:a16="http://schemas.microsoft.com/office/drawing/2014/main" id="{0315B412-7E70-8156-D4A5-DD3EE7A173BF}"/>
            </a:ext>
          </a:extLst>
        </cdr:cNvPr>
        <cdr:cNvCxnSpPr/>
      </cdr:nvCxnSpPr>
      <cdr:spPr>
        <a:xfrm xmlns:a="http://schemas.openxmlformats.org/drawingml/2006/main">
          <a:off x="659130" y="2175669"/>
          <a:ext cx="9658350" cy="0"/>
        </a:xfrm>
        <a:prstGeom xmlns:a="http://schemas.openxmlformats.org/drawingml/2006/main" prst="line">
          <a:avLst/>
        </a:prstGeom>
        <a:ln xmlns:a="http://schemas.openxmlformats.org/drawingml/2006/main">
          <a:solidFill>
            <a:srgbClr val="FF0000"/>
          </a:solidFill>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2F7F99-30DE-4135-B03D-E96307A9F6C8}" type="datetimeFigureOut">
              <a:rPr lang="en-GB" smtClean="0"/>
              <a:t>30/01/2023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E5C490-331B-4596-B6C6-593CD44F967B}" type="slidenum">
              <a:rPr lang="en-GB" smtClean="0"/>
              <a:t>‹#›</a:t>
            </a:fld>
            <a:endParaRPr lang="en-GB"/>
          </a:p>
        </p:txBody>
      </p:sp>
    </p:spTree>
    <p:extLst>
      <p:ext uri="{BB962C8B-B14F-4D97-AF65-F5344CB8AC3E}">
        <p14:creationId xmlns:p14="http://schemas.microsoft.com/office/powerpoint/2010/main" val="2912861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blog.ons.gov.uk/2021/05/19/beware-base-effect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pPr/>
              <a:t>1</a:t>
            </a:fld>
            <a:endParaRPr lang="en-GB"/>
          </a:p>
        </p:txBody>
      </p:sp>
    </p:spTree>
    <p:extLst>
      <p:ext uri="{BB962C8B-B14F-4D97-AF65-F5344CB8AC3E}">
        <p14:creationId xmlns:p14="http://schemas.microsoft.com/office/powerpoint/2010/main" val="722762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23132"/>
                </a:solidFill>
                <a:effectLst/>
                <a:latin typeface="Open Sans" panose="020B0606030504020204" pitchFamily="34" charset="0"/>
              </a:rPr>
              <a:t>but is partially affected by employees on furlough in April 2021, which will lead to </a:t>
            </a:r>
            <a:r>
              <a:rPr lang="en-GB" b="0" i="0" u="sng" dirty="0">
                <a:solidFill>
                  <a:srgbClr val="206095"/>
                </a:solidFill>
                <a:effectLst/>
                <a:latin typeface="Open Sans" panose="020B0606030504020204" pitchFamily="34" charset="0"/>
                <a:hlinkClick r:id="rId3"/>
              </a:rPr>
              <a:t>base effects</a:t>
            </a:r>
            <a:r>
              <a:rPr lang="en-GB" b="0" i="0" dirty="0">
                <a:solidFill>
                  <a:srgbClr val="323132"/>
                </a:solidFill>
                <a:effectLst/>
                <a:latin typeface="Open Sans" panose="020B0606030504020204" pitchFamily="34" charset="0"/>
              </a:rPr>
              <a:t>.</a:t>
            </a:r>
            <a:endParaRPr lang="en-GB" dirty="0"/>
          </a:p>
        </p:txBody>
      </p:sp>
      <p:sp>
        <p:nvSpPr>
          <p:cNvPr id="4" name="Slide Number Placeholder 3"/>
          <p:cNvSpPr>
            <a:spLocks noGrp="1"/>
          </p:cNvSpPr>
          <p:nvPr>
            <p:ph type="sldNum" sz="quarter" idx="5"/>
          </p:nvPr>
        </p:nvSpPr>
        <p:spPr/>
        <p:txBody>
          <a:bodyPr/>
          <a:lstStyle/>
          <a:p>
            <a:fld id="{A0E5C490-331B-4596-B6C6-593CD44F967B}" type="slidenum">
              <a:rPr lang="en-GB" smtClean="0"/>
              <a:t>10</a:t>
            </a:fld>
            <a:endParaRPr lang="en-GB"/>
          </a:p>
        </p:txBody>
      </p:sp>
    </p:spTree>
    <p:extLst>
      <p:ext uri="{BB962C8B-B14F-4D97-AF65-F5344CB8AC3E}">
        <p14:creationId xmlns:p14="http://schemas.microsoft.com/office/powerpoint/2010/main" val="1584896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solidFill>
                  <a:srgbClr val="002469"/>
                </a:solidFill>
                <a:effectLst/>
                <a:latin typeface="Cambria" panose="02040503050406030204" pitchFamily="18" charset="0"/>
                <a:ea typeface="Times New Roman" panose="02020603050405020304" pitchFamily="18" charset="0"/>
                <a:cs typeface="Calibri" panose="020F0502020204030204" pitchFamily="34" charset="0"/>
              </a:rPr>
              <a:t>The 7.1% y/y real terms fall in full-time public sector median earnings took the April 2022 annual wage to £34,361. </a:t>
            </a:r>
            <a:r>
              <a:rPr lang="en-GB" sz="1800" b="1" i="1" dirty="0">
                <a:solidFill>
                  <a:srgbClr val="002469"/>
                </a:solidFill>
                <a:effectLst/>
                <a:latin typeface="Cambria" panose="02040503050406030204" pitchFamily="18" charset="0"/>
                <a:ea typeface="Times New Roman" panose="02020603050405020304" pitchFamily="18" charset="0"/>
                <a:cs typeface="Calibri" panose="020F0502020204030204" pitchFamily="34" charset="0"/>
              </a:rPr>
              <a:t>That represents the lowest full-time public sector median wage since 2000</a:t>
            </a:r>
            <a:endParaRPr lang="en-GB" dirty="0"/>
          </a:p>
        </p:txBody>
      </p:sp>
      <p:sp>
        <p:nvSpPr>
          <p:cNvPr id="4" name="Slide Number Placeholder 3"/>
          <p:cNvSpPr>
            <a:spLocks noGrp="1"/>
          </p:cNvSpPr>
          <p:nvPr>
            <p:ph type="sldNum" sz="quarter" idx="5"/>
          </p:nvPr>
        </p:nvSpPr>
        <p:spPr/>
        <p:txBody>
          <a:bodyPr/>
          <a:lstStyle/>
          <a:p>
            <a:fld id="{A0E5C490-331B-4596-B6C6-593CD44F967B}" type="slidenum">
              <a:rPr lang="en-GB" smtClean="0"/>
              <a:t>16</a:t>
            </a:fld>
            <a:endParaRPr lang="en-GB"/>
          </a:p>
        </p:txBody>
      </p:sp>
    </p:spTree>
    <p:extLst>
      <p:ext uri="{BB962C8B-B14F-4D97-AF65-F5344CB8AC3E}">
        <p14:creationId xmlns:p14="http://schemas.microsoft.com/office/powerpoint/2010/main" val="2204857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53D40"/>
                </a:solidFill>
                <a:effectLst/>
                <a:latin typeface="Times New Roman" panose="02020603050405020304" pitchFamily="18" charset="0"/>
              </a:rPr>
              <a:t>In recent weeks, there has also been speculation that the government might change the working-age benefit uprating index from CPI to average earnings, presumably for April 2023 only. </a:t>
            </a:r>
          </a:p>
          <a:p>
            <a:r>
              <a:rPr lang="en-GB" b="0" i="0" dirty="0">
                <a:solidFill>
                  <a:srgbClr val="253D40"/>
                </a:solidFill>
                <a:effectLst/>
                <a:latin typeface="Times New Roman" panose="02020603050405020304" pitchFamily="18" charset="0"/>
              </a:rPr>
              <a:t>In periods where the rate of inflation is increasing rapidly, this lagged measure of inflation leaves the UK’s 6 million working age households that receive benefits (other than child benefit) temporarily short-changed, as happened already in April 2022. Some of the shortfall in the real value of benefits this year was made up for with a number of one-off grants, the last of which will be paid in March. The uprating that will take place in April 2023 will not undo this shortfall, leaving benefits 6% below their pre-pandemic levels</a:t>
            </a:r>
            <a:endParaRPr lang="en-GB" dirty="0"/>
          </a:p>
        </p:txBody>
      </p:sp>
      <p:sp>
        <p:nvSpPr>
          <p:cNvPr id="4" name="Slide Number Placeholder 3"/>
          <p:cNvSpPr>
            <a:spLocks noGrp="1"/>
          </p:cNvSpPr>
          <p:nvPr>
            <p:ph type="sldNum" sz="quarter" idx="5"/>
          </p:nvPr>
        </p:nvSpPr>
        <p:spPr/>
        <p:txBody>
          <a:bodyPr/>
          <a:lstStyle/>
          <a:p>
            <a:fld id="{A0E5C490-331B-4596-B6C6-593CD44F967B}" type="slidenum">
              <a:rPr lang="en-GB" smtClean="0"/>
              <a:t>20</a:t>
            </a:fld>
            <a:endParaRPr lang="en-GB"/>
          </a:p>
        </p:txBody>
      </p:sp>
    </p:spTree>
    <p:extLst>
      <p:ext uri="{BB962C8B-B14F-4D97-AF65-F5344CB8AC3E}">
        <p14:creationId xmlns:p14="http://schemas.microsoft.com/office/powerpoint/2010/main" val="4069986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expansion of universal basic services is affordable, albeit with a significant caveat. In both jurisdictions the implied increase in public spending would require tax reform and an overhaul of social security. T NLR 3 November 2020 Page 2 of 15 There would need to be an open discussion about the trade-offs in terms of the need for either higher taxes, higher social insurance contributions, or less resources for other areas of government spending. Even so, we can confidently say that an expansion in provision is at least theoretically affordable because public spending levels in both the UK and the Republic of Ireland are substantially lower per person than the level of spending in other high-income European countries</a:t>
            </a:r>
          </a:p>
        </p:txBody>
      </p:sp>
      <p:sp>
        <p:nvSpPr>
          <p:cNvPr id="4" name="Slide Number Placeholder 3"/>
          <p:cNvSpPr>
            <a:spLocks noGrp="1"/>
          </p:cNvSpPr>
          <p:nvPr>
            <p:ph type="sldNum" sz="quarter" idx="5"/>
          </p:nvPr>
        </p:nvSpPr>
        <p:spPr/>
        <p:txBody>
          <a:bodyPr/>
          <a:lstStyle/>
          <a:p>
            <a:fld id="{A0E5C490-331B-4596-B6C6-593CD44F967B}" type="slidenum">
              <a:rPr lang="en-GB" smtClean="0"/>
              <a:t>22</a:t>
            </a:fld>
            <a:endParaRPr lang="en-GB"/>
          </a:p>
        </p:txBody>
      </p:sp>
    </p:spTree>
    <p:extLst>
      <p:ext uri="{BB962C8B-B14F-4D97-AF65-F5344CB8AC3E}">
        <p14:creationId xmlns:p14="http://schemas.microsoft.com/office/powerpoint/2010/main" val="1280944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pPr/>
              <a:t>23</a:t>
            </a:fld>
            <a:endParaRPr lang="en-GB"/>
          </a:p>
        </p:txBody>
      </p:sp>
    </p:spTree>
    <p:extLst>
      <p:ext uri="{BB962C8B-B14F-4D97-AF65-F5344CB8AC3E}">
        <p14:creationId xmlns:p14="http://schemas.microsoft.com/office/powerpoint/2010/main" val="1536932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BE54-A15E-8177-9F67-6FAF0C75F7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966A502-53D6-488A-9BA9-17DD08C9BF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65F80A8-77E0-75D8-D2D8-CFA60F00C7BF}"/>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5" name="Footer Placeholder 4">
            <a:extLst>
              <a:ext uri="{FF2B5EF4-FFF2-40B4-BE49-F238E27FC236}">
                <a16:creationId xmlns:a16="http://schemas.microsoft.com/office/drawing/2014/main" id="{A624ADE0-9AA7-1FD0-1DCA-0E338BE178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6A17DB-0FD2-9A11-21A2-58C24C600216}"/>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114453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0CD5A-9541-CACE-C7E8-838BDD1E1A3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B2D28C-9316-0743-73DD-068746E11D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9EE803-9DF3-C5B1-1C09-A28351B224E7}"/>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5" name="Footer Placeholder 4">
            <a:extLst>
              <a:ext uri="{FF2B5EF4-FFF2-40B4-BE49-F238E27FC236}">
                <a16:creationId xmlns:a16="http://schemas.microsoft.com/office/drawing/2014/main" id="{CBCF1C1E-4351-54D9-6760-7ADE09447C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642671-4D00-004A-1F36-9D734914FC1C}"/>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282946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FD78B3-5745-1EFB-E03F-9B04F9D8D2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398744-BBDF-48EE-21A4-5CDA96FE4F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670418-A4B7-3205-5142-C8183CC36922}"/>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5" name="Footer Placeholder 4">
            <a:extLst>
              <a:ext uri="{FF2B5EF4-FFF2-40B4-BE49-F238E27FC236}">
                <a16:creationId xmlns:a16="http://schemas.microsoft.com/office/drawing/2014/main" id="{EFF1A26C-1B3E-E7B6-7C16-F8F43673D0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01B2FB-273E-040D-AC4A-9E8350068B0C}"/>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72514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A3019-C412-3BB0-4633-67FE27783E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391391-BEDC-87A7-975D-14F269AF74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EDA856-63E5-F5F4-9D49-77B7763D4F90}"/>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5" name="Footer Placeholder 4">
            <a:extLst>
              <a:ext uri="{FF2B5EF4-FFF2-40B4-BE49-F238E27FC236}">
                <a16:creationId xmlns:a16="http://schemas.microsoft.com/office/drawing/2014/main" id="{C386B281-EBCD-C00C-59B3-6B0ED905B2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E6C8C3-7661-975B-0AD4-26BF72B214E3}"/>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2536843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F690A-B8D4-AAEC-F5FF-5F055788AC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899A5CB-B29E-A13C-5D81-3F3046DCC6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B0D38E-246F-340B-C074-9439945E8370}"/>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5" name="Footer Placeholder 4">
            <a:extLst>
              <a:ext uri="{FF2B5EF4-FFF2-40B4-BE49-F238E27FC236}">
                <a16:creationId xmlns:a16="http://schemas.microsoft.com/office/drawing/2014/main" id="{A5B444B8-0862-D4E1-263D-CCAB39F927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8BD58E-0093-4DE3-E0DA-9ED24A61A8F3}"/>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159005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C0BFA-BD7A-0EAE-6124-3C7B60B3F4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21EF8E-455E-EA73-B691-C84209B1C9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272C245-0227-DB6C-3A95-6C3C01FBA3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53DABB6-405C-5094-52D4-87D60EB105A3}"/>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6" name="Footer Placeholder 5">
            <a:extLst>
              <a:ext uri="{FF2B5EF4-FFF2-40B4-BE49-F238E27FC236}">
                <a16:creationId xmlns:a16="http://schemas.microsoft.com/office/drawing/2014/main" id="{839C9C9F-A050-86B0-4D8A-BD48827582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4EFF39-8130-AD81-74CC-B483E1BE10B3}"/>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370070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4923-08EB-07C5-FFE5-A3FE0962C9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5B8554-FCDE-0B96-860C-35085D1FAA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CE6888-E88A-1342-21FD-C3895A3AD0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5C3A8D0-9216-AEF0-404A-D8E63C84AB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A7069D-19BD-89CE-CD6F-5E1CD15B22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1A4EC0-6A85-672E-08E1-1FBC4E0BB861}"/>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8" name="Footer Placeholder 7">
            <a:extLst>
              <a:ext uri="{FF2B5EF4-FFF2-40B4-BE49-F238E27FC236}">
                <a16:creationId xmlns:a16="http://schemas.microsoft.com/office/drawing/2014/main" id="{23BE6D56-15F8-147E-3480-070B623AEB2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FBECB53-55C9-160D-E829-43A76324A679}"/>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08977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72371-A3DA-59C5-F03C-5B9067505A8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292554F-63D4-410E-F45A-5C426E517A98}"/>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4" name="Footer Placeholder 3">
            <a:extLst>
              <a:ext uri="{FF2B5EF4-FFF2-40B4-BE49-F238E27FC236}">
                <a16:creationId xmlns:a16="http://schemas.microsoft.com/office/drawing/2014/main" id="{45F55653-422E-D5DD-1C37-F252BD9193E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DA5C0F-7644-9E17-F1F8-9CEE893893BE}"/>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346105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1B746-671C-88EA-94AA-D79F8E69CA4C}"/>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3" name="Footer Placeholder 2">
            <a:extLst>
              <a:ext uri="{FF2B5EF4-FFF2-40B4-BE49-F238E27FC236}">
                <a16:creationId xmlns:a16="http://schemas.microsoft.com/office/drawing/2014/main" id="{62A5DD29-1FA8-DF3E-C6FE-D6306BE4FA8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DF412B2-6C44-215E-E386-4C76D4032EC9}"/>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959566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0B937-27AA-CE8C-55D6-18829A145F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068B665-7779-AC18-73B8-0272485DC4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E9A7AC-D14A-7292-99AA-19D5902E7F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167243-7F7B-C344-8B41-92420FB720D8}"/>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6" name="Footer Placeholder 5">
            <a:extLst>
              <a:ext uri="{FF2B5EF4-FFF2-40B4-BE49-F238E27FC236}">
                <a16:creationId xmlns:a16="http://schemas.microsoft.com/office/drawing/2014/main" id="{DE3BF3B0-6040-1E71-C623-99DD7860A2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F24886-8DCC-7C4B-2A64-F136019088AE}"/>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4160513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61698-F350-E07D-460A-B3C88F62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FB7D0AA-B00C-461E-0CF1-5647A36D0D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AF0DD0E-F49C-EFB7-D365-F8411761AB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6E1008-FCFB-1869-099C-C832980BF0A5}"/>
              </a:ext>
            </a:extLst>
          </p:cNvPr>
          <p:cNvSpPr>
            <a:spLocks noGrp="1"/>
          </p:cNvSpPr>
          <p:nvPr>
            <p:ph type="dt" sz="half" idx="10"/>
          </p:nvPr>
        </p:nvSpPr>
        <p:spPr/>
        <p:txBody>
          <a:bodyPr/>
          <a:lstStyle/>
          <a:p>
            <a:fld id="{18347EC2-429F-4761-82D2-EA7CDA16DCCE}" type="datetimeFigureOut">
              <a:rPr lang="en-GB" smtClean="0"/>
              <a:t>30/01/2023</a:t>
            </a:fld>
            <a:endParaRPr lang="en-GB"/>
          </a:p>
        </p:txBody>
      </p:sp>
      <p:sp>
        <p:nvSpPr>
          <p:cNvPr id="6" name="Footer Placeholder 5">
            <a:extLst>
              <a:ext uri="{FF2B5EF4-FFF2-40B4-BE49-F238E27FC236}">
                <a16:creationId xmlns:a16="http://schemas.microsoft.com/office/drawing/2014/main" id="{5F1B7092-3D28-3C5B-44F4-4DB72775BB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2248E8-76EA-A297-F6E3-34B6E0BDD305}"/>
              </a:ext>
            </a:extLst>
          </p:cNvPr>
          <p:cNvSpPr>
            <a:spLocks noGrp="1"/>
          </p:cNvSpPr>
          <p:nvPr>
            <p:ph type="sldNum" sz="quarter" idx="12"/>
          </p:nvPr>
        </p:nvSpPr>
        <p:spPr/>
        <p:txBody>
          <a:bodyPr/>
          <a:lstStyle/>
          <a:p>
            <a:fld id="{164A6A37-2010-49F9-B688-24338AFEFCC0}" type="slidenum">
              <a:rPr lang="en-GB" smtClean="0"/>
              <a:t>‹#›</a:t>
            </a:fld>
            <a:endParaRPr lang="en-GB"/>
          </a:p>
        </p:txBody>
      </p:sp>
    </p:spTree>
    <p:extLst>
      <p:ext uri="{BB962C8B-B14F-4D97-AF65-F5344CB8AC3E}">
        <p14:creationId xmlns:p14="http://schemas.microsoft.com/office/powerpoint/2010/main" val="160730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C3D4F3-9606-E0CA-93F8-DC23AF3A4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93DAF9-7F70-7E6B-1ED6-1107A03AF6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C6308F-292E-71DC-39FC-39F604719D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347EC2-429F-4761-82D2-EA7CDA16DCCE}" type="datetimeFigureOut">
              <a:rPr lang="en-GB" smtClean="0"/>
              <a:t>30/01/2023</a:t>
            </a:fld>
            <a:endParaRPr lang="en-GB"/>
          </a:p>
        </p:txBody>
      </p:sp>
      <p:sp>
        <p:nvSpPr>
          <p:cNvPr id="5" name="Footer Placeholder 4">
            <a:extLst>
              <a:ext uri="{FF2B5EF4-FFF2-40B4-BE49-F238E27FC236}">
                <a16:creationId xmlns:a16="http://schemas.microsoft.com/office/drawing/2014/main" id="{CF6C90B7-5399-8734-F461-CBDBD6CB44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8B816AA-8D62-0F29-5192-4968385DF6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A6A37-2010-49F9-B688-24338AFEFCC0}" type="slidenum">
              <a:rPr lang="en-GB" smtClean="0"/>
              <a:t>‹#›</a:t>
            </a:fld>
            <a:endParaRPr lang="en-GB"/>
          </a:p>
        </p:txBody>
      </p:sp>
    </p:spTree>
    <p:extLst>
      <p:ext uri="{BB962C8B-B14F-4D97-AF65-F5344CB8AC3E}">
        <p14:creationId xmlns:p14="http://schemas.microsoft.com/office/powerpoint/2010/main" val="4265673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nerinstitute.net/"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nerinstitute.n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646447" y="2212258"/>
            <a:ext cx="11012153" cy="2851232"/>
          </a:xfrm>
        </p:spPr>
        <p:txBody>
          <a:bodyPr>
            <a:noAutofit/>
          </a:bodyPr>
          <a:lstStyle/>
          <a:p>
            <a:pPr marL="0" indent="0" algn="ctr">
              <a:buNone/>
            </a:pPr>
            <a:r>
              <a:rPr lang="en-GB" sz="4800" b="1" dirty="0">
                <a:solidFill>
                  <a:srgbClr val="2F7C7F"/>
                </a:solidFill>
                <a:latin typeface="Roboto Slab" pitchFamily="2" charset="0"/>
                <a:ea typeface="Roboto Slab" pitchFamily="2" charset="0"/>
              </a:rPr>
              <a:t>The Cost of Living Crisis: </a:t>
            </a:r>
          </a:p>
          <a:p>
            <a:pPr marL="0" indent="0" algn="ctr">
              <a:buNone/>
            </a:pPr>
            <a:r>
              <a:rPr lang="en-GB" sz="4800" b="1" dirty="0">
                <a:solidFill>
                  <a:srgbClr val="2F7C7F"/>
                </a:solidFill>
                <a:latin typeface="Roboto Slab" pitchFamily="2" charset="0"/>
                <a:ea typeface="Roboto Slab" pitchFamily="2" charset="0"/>
              </a:rPr>
              <a:t>A generation in the making  </a:t>
            </a:r>
          </a:p>
        </p:txBody>
      </p:sp>
      <p:sp>
        <p:nvSpPr>
          <p:cNvPr id="6" name="TextBox 5">
            <a:extLst>
              <a:ext uri="{FF2B5EF4-FFF2-40B4-BE49-F238E27FC236}">
                <a16:creationId xmlns:a16="http://schemas.microsoft.com/office/drawing/2014/main" id="{672DD64E-E74B-401E-95F4-F95350DAB7B6}"/>
              </a:ext>
            </a:extLst>
          </p:cNvPr>
          <p:cNvSpPr txBox="1"/>
          <p:nvPr/>
        </p:nvSpPr>
        <p:spPr>
          <a:xfrm>
            <a:off x="646447" y="5374831"/>
            <a:ext cx="2683091" cy="646331"/>
          </a:xfrm>
          <a:prstGeom prst="rect">
            <a:avLst/>
          </a:prstGeom>
          <a:noFill/>
        </p:spPr>
        <p:txBody>
          <a:bodyPr wrap="square" rtlCol="0">
            <a:spAutoFit/>
          </a:bodyPr>
          <a:lstStyle/>
          <a:p>
            <a:r>
              <a:rPr lang="en-IE" b="1" dirty="0">
                <a:solidFill>
                  <a:srgbClr val="0B3B64"/>
                </a:solidFill>
                <a:latin typeface="Roboto Slab" pitchFamily="2" charset="0"/>
                <a:ea typeface="Roboto Slab" pitchFamily="2" charset="0"/>
                <a:cs typeface="Open Sans Light" panose="020B0306030504020204" pitchFamily="34" charset="0"/>
              </a:rPr>
              <a:t>Dr Lisa Wilson</a:t>
            </a:r>
          </a:p>
          <a:p>
            <a:r>
              <a:rPr lang="en-IE" b="1" dirty="0">
                <a:solidFill>
                  <a:srgbClr val="0B3B64"/>
                </a:solidFill>
                <a:latin typeface="Roboto Slab" pitchFamily="2" charset="0"/>
                <a:ea typeface="Roboto Slab" pitchFamily="2" charset="0"/>
                <a:cs typeface="Open Sans Light" panose="020B0306030504020204" pitchFamily="34" charset="0"/>
              </a:rPr>
              <a:t>31</a:t>
            </a:r>
            <a:r>
              <a:rPr lang="en-IE" b="1" baseline="30000" dirty="0">
                <a:solidFill>
                  <a:srgbClr val="0B3B64"/>
                </a:solidFill>
                <a:latin typeface="Roboto Slab" pitchFamily="2" charset="0"/>
                <a:ea typeface="Roboto Slab" pitchFamily="2" charset="0"/>
                <a:cs typeface="Open Sans Light" panose="020B0306030504020204" pitchFamily="34" charset="0"/>
              </a:rPr>
              <a:t>st</a:t>
            </a:r>
            <a:r>
              <a:rPr lang="en-IE" b="1" dirty="0">
                <a:solidFill>
                  <a:srgbClr val="0B3B64"/>
                </a:solidFill>
                <a:latin typeface="Roboto Slab" pitchFamily="2" charset="0"/>
                <a:ea typeface="Roboto Slab" pitchFamily="2" charset="0"/>
                <a:cs typeface="Open Sans Light" panose="020B0306030504020204" pitchFamily="34" charset="0"/>
              </a:rPr>
              <a:t> January 2023</a:t>
            </a:r>
          </a:p>
        </p:txBody>
      </p:sp>
      <p:sp>
        <p:nvSpPr>
          <p:cNvPr id="10" name="Rectangle 9">
            <a:extLst>
              <a:ext uri="{FF2B5EF4-FFF2-40B4-BE49-F238E27FC236}">
                <a16:creationId xmlns:a16="http://schemas.microsoft.com/office/drawing/2014/main" id="{84F88042-3C45-4A7E-A082-DB73669AA66B}"/>
              </a:ext>
            </a:extLst>
          </p:cNvPr>
          <p:cNvSpPr/>
          <p:nvPr/>
        </p:nvSpPr>
        <p:spPr>
          <a:xfrm>
            <a:off x="7623111" y="5374831"/>
            <a:ext cx="4568889" cy="926087"/>
          </a:xfrm>
          <a:prstGeom prst="rect">
            <a:avLst/>
          </a:prstGeom>
        </p:spPr>
        <p:txBody>
          <a:bodyPr wrap="square">
            <a:spAutoFit/>
          </a:bodyPr>
          <a:lstStyle/>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Website: </a:t>
            </a:r>
            <a:r>
              <a:rPr lang="en-IE" dirty="0">
                <a:solidFill>
                  <a:srgbClr val="0B3B64"/>
                </a:solidFill>
                <a:latin typeface="Roboto Slab" pitchFamily="2" charset="0"/>
                <a:ea typeface="Roboto Slab" pitchFamily="2" charset="0"/>
                <a:cs typeface="Open Sans Light" panose="020B0306030504020204" pitchFamily="34" charset="0"/>
                <a:hlinkClick r:id="rId4"/>
              </a:rPr>
              <a:t>www.nerinstitute.net</a:t>
            </a:r>
            <a:r>
              <a:rPr lang="en-IE" dirty="0">
                <a:solidFill>
                  <a:srgbClr val="0B3B64"/>
                </a:solidFill>
                <a:latin typeface="Roboto Slab" pitchFamily="2" charset="0"/>
                <a:ea typeface="Roboto Slab" pitchFamily="2" charset="0"/>
                <a:cs typeface="Open Sans Light" panose="020B0306030504020204" pitchFamily="34" charset="0"/>
              </a:rPr>
              <a:t> </a:t>
            </a:r>
          </a:p>
        </p:txBody>
      </p:sp>
    </p:spTree>
    <p:extLst>
      <p:ext uri="{BB962C8B-B14F-4D97-AF65-F5344CB8AC3E}">
        <p14:creationId xmlns:p14="http://schemas.microsoft.com/office/powerpoint/2010/main" val="13931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C7024-0CE1-5D94-64B3-6F21D4D19941}"/>
              </a:ext>
            </a:extLst>
          </p:cNvPr>
          <p:cNvSpPr>
            <a:spLocks noGrp="1"/>
          </p:cNvSpPr>
          <p:nvPr>
            <p:ph idx="1"/>
          </p:nvPr>
        </p:nvSpPr>
        <p:spPr>
          <a:xfrm>
            <a:off x="838200" y="2490152"/>
            <a:ext cx="10515600" cy="1670367"/>
          </a:xfrm>
        </p:spPr>
        <p:txBody>
          <a:bodyPr>
            <a:normAutofit/>
          </a:bodyPr>
          <a:lstStyle/>
          <a:p>
            <a:pPr marL="0" indent="0">
              <a:buNone/>
            </a:pPr>
            <a:r>
              <a:rPr lang="en-GB" sz="4400" b="1" dirty="0">
                <a:solidFill>
                  <a:srgbClr val="98C12C"/>
                </a:solidFill>
                <a:latin typeface="Roboto Slab"/>
              </a:rPr>
              <a:t>This years data is comparing earnings change against a furlough year….</a:t>
            </a:r>
          </a:p>
        </p:txBody>
      </p:sp>
    </p:spTree>
    <p:extLst>
      <p:ext uri="{BB962C8B-B14F-4D97-AF65-F5344CB8AC3E}">
        <p14:creationId xmlns:p14="http://schemas.microsoft.com/office/powerpoint/2010/main" val="3714210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0ABFA8-68F0-AB65-5C57-ED5E80D84B7D}"/>
              </a:ext>
            </a:extLst>
          </p:cNvPr>
          <p:cNvSpPr>
            <a:spLocks noGrp="1"/>
          </p:cNvSpPr>
          <p:nvPr>
            <p:ph idx="1"/>
          </p:nvPr>
        </p:nvSpPr>
        <p:spPr/>
        <p:txBody>
          <a:bodyPr>
            <a:normAutofit/>
          </a:bodyPr>
          <a:lstStyle/>
          <a:p>
            <a:r>
              <a:rPr lang="en-GB" sz="2500" dirty="0">
                <a:solidFill>
                  <a:srgbClr val="1B1B1B"/>
                </a:solidFill>
                <a:effectLst/>
                <a:latin typeface="Open Sans Light" panose="020B0306030504020204" pitchFamily="34" charset="0"/>
                <a:ea typeface="Calibri" panose="020F0502020204030204" pitchFamily="34" charset="0"/>
                <a:cs typeface="Times New Roman" panose="02020603050405020304" pitchFamily="18" charset="0"/>
              </a:rPr>
              <a:t>There weren’t any furloughed workers in April 2022, there were in April 2021.</a:t>
            </a:r>
          </a:p>
          <a:p>
            <a:r>
              <a:rPr lang="en-GB" sz="2500" dirty="0">
                <a:solidFill>
                  <a:srgbClr val="1B1B1B"/>
                </a:solidFill>
                <a:latin typeface="Open Sans Light" panose="020B0306030504020204" pitchFamily="34" charset="0"/>
                <a:ea typeface="Calibri" panose="020F0502020204030204" pitchFamily="34" charset="0"/>
                <a:cs typeface="Times New Roman" panose="02020603050405020304" pitchFamily="18" charset="0"/>
              </a:rPr>
              <a:t>This</a:t>
            </a:r>
            <a:r>
              <a:rPr lang="en-GB" sz="2500" dirty="0">
                <a:solidFill>
                  <a:srgbClr val="1B1B1B"/>
                </a:solidFill>
                <a:effectLst/>
                <a:latin typeface="Open Sans Light" panose="020B0306030504020204" pitchFamily="34" charset="0"/>
                <a:ea typeface="Calibri" panose="020F0502020204030204" pitchFamily="34" charset="0"/>
                <a:cs typeface="Times New Roman" panose="02020603050405020304" pitchFamily="18" charset="0"/>
              </a:rPr>
              <a:t> means that we are comparing pay in a non-furlough year to a furlough year, which will be having a positive effect on measured pay growth as workers returned to work. </a:t>
            </a:r>
          </a:p>
          <a:p>
            <a:r>
              <a:rPr lang="en-GB" sz="2500" dirty="0">
                <a:solidFill>
                  <a:srgbClr val="1B1B1B"/>
                </a:solidFill>
                <a:effectLst/>
                <a:latin typeface="Open Sans Light" panose="020B0306030504020204" pitchFamily="34" charset="0"/>
                <a:ea typeface="Calibri" panose="020F0502020204030204" pitchFamily="34" charset="0"/>
                <a:cs typeface="Times New Roman" panose="02020603050405020304" pitchFamily="18" charset="0"/>
              </a:rPr>
              <a:t>Means that the actual squeeze on real pay underway in April is likely to be worse than what the data show. </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7134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23287-BE4D-743F-9B9E-DCE74CC212D7}"/>
              </a:ext>
            </a:extLst>
          </p:cNvPr>
          <p:cNvSpPr>
            <a:spLocks noGrp="1"/>
          </p:cNvSpPr>
          <p:nvPr>
            <p:ph type="title"/>
          </p:nvPr>
        </p:nvSpPr>
        <p:spPr/>
        <p:txBody>
          <a:bodyPr/>
          <a:lstStyle/>
          <a:p>
            <a:r>
              <a:rPr lang="en-GB" b="1" dirty="0">
                <a:solidFill>
                  <a:srgbClr val="98C12C"/>
                </a:solidFill>
                <a:latin typeface="Roboto Slab" pitchFamily="2" charset="0"/>
                <a:ea typeface="Roboto Slab" pitchFamily="2" charset="0"/>
              </a:rPr>
              <a:t>Nominal and Real Wages, 2019-2022</a:t>
            </a:r>
            <a:endParaRPr lang="en-GB" dirty="0"/>
          </a:p>
        </p:txBody>
      </p:sp>
      <p:graphicFrame>
        <p:nvGraphicFramePr>
          <p:cNvPr id="4" name="Content Placeholder 3">
            <a:extLst>
              <a:ext uri="{FF2B5EF4-FFF2-40B4-BE49-F238E27FC236}">
                <a16:creationId xmlns:a16="http://schemas.microsoft.com/office/drawing/2014/main" id="{E9DF1FA0-5E7F-25EB-B93D-04372D3D0FEC}"/>
              </a:ext>
            </a:extLst>
          </p:cNvPr>
          <p:cNvGraphicFramePr>
            <a:graphicFrameLocks noGrp="1"/>
          </p:cNvGraphicFramePr>
          <p:nvPr>
            <p:ph idx="1"/>
            <p:extLst>
              <p:ext uri="{D42A27DB-BD31-4B8C-83A1-F6EECF244321}">
                <p14:modId xmlns:p14="http://schemas.microsoft.com/office/powerpoint/2010/main" val="1580292473"/>
              </p:ext>
            </p:extLst>
          </p:nvPr>
        </p:nvGraphicFramePr>
        <p:xfrm>
          <a:off x="838200" y="1825625"/>
          <a:ext cx="10515600" cy="404939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B08DDD3-9F93-7AAA-A18C-84B527CA1B89}"/>
              </a:ext>
            </a:extLst>
          </p:cNvPr>
          <p:cNvSpPr txBox="1"/>
          <p:nvPr/>
        </p:nvSpPr>
        <p:spPr>
          <a:xfrm>
            <a:off x="1032385" y="6029321"/>
            <a:ext cx="9221429" cy="369332"/>
          </a:xfrm>
          <a:prstGeom prst="rect">
            <a:avLst/>
          </a:prstGeom>
          <a:noFill/>
        </p:spPr>
        <p:txBody>
          <a:bodyPr wrap="square">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Source: NISRA (2022) ASHE, Gross weekly earnings NI, 2022. ONS, CPI inflation. </a:t>
            </a:r>
          </a:p>
        </p:txBody>
      </p:sp>
    </p:spTree>
    <p:extLst>
      <p:ext uri="{BB962C8B-B14F-4D97-AF65-F5344CB8AC3E}">
        <p14:creationId xmlns:p14="http://schemas.microsoft.com/office/powerpoint/2010/main" val="823580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CDD431-7A38-3B5F-D688-07434FB4C22B}"/>
              </a:ext>
            </a:extLst>
          </p:cNvPr>
          <p:cNvSpPr>
            <a:spLocks noGrp="1"/>
          </p:cNvSpPr>
          <p:nvPr>
            <p:ph idx="1"/>
          </p:nvPr>
        </p:nvSpPr>
        <p:spPr>
          <a:xfrm>
            <a:off x="838200" y="1810067"/>
            <a:ext cx="10515600" cy="1089025"/>
          </a:xfrm>
        </p:spPr>
        <p:txBody>
          <a:bodyPr>
            <a:noAutofit/>
          </a:bodyPr>
          <a:lstStyle/>
          <a:p>
            <a:pPr marL="0" indent="0">
              <a:buNone/>
            </a:pPr>
            <a:r>
              <a:rPr lang="en-GB" sz="4400" b="1" dirty="0">
                <a:solidFill>
                  <a:srgbClr val="98C12C"/>
                </a:solidFill>
                <a:latin typeface="Roboto Slab"/>
              </a:rPr>
              <a:t>2021 was a good year for pay, 2022 was not &amp; in </a:t>
            </a:r>
            <a:r>
              <a:rPr lang="en-GB" sz="4400" b="1" dirty="0">
                <a:solidFill>
                  <a:srgbClr val="002060"/>
                </a:solidFill>
                <a:latin typeface="Roboto Slab"/>
              </a:rPr>
              <a:t>5 of the last 10 years </a:t>
            </a:r>
            <a:r>
              <a:rPr lang="en-GB" sz="4400" b="1" dirty="0">
                <a:solidFill>
                  <a:srgbClr val="98C12C"/>
                </a:solidFill>
                <a:latin typeface="Roboto Slab"/>
              </a:rPr>
              <a:t>workers earnings have not kept apace with the cost of living…. </a:t>
            </a:r>
          </a:p>
        </p:txBody>
      </p:sp>
    </p:spTree>
    <p:extLst>
      <p:ext uri="{BB962C8B-B14F-4D97-AF65-F5344CB8AC3E}">
        <p14:creationId xmlns:p14="http://schemas.microsoft.com/office/powerpoint/2010/main" val="2323313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A0B78-556D-0938-35C5-6D7CB2CF0775}"/>
              </a:ext>
            </a:extLst>
          </p:cNvPr>
          <p:cNvSpPr>
            <a:spLocks noGrp="1"/>
          </p:cNvSpPr>
          <p:nvPr>
            <p:ph type="title"/>
          </p:nvPr>
        </p:nvSpPr>
        <p:spPr/>
        <p:txBody>
          <a:bodyPr/>
          <a:lstStyle/>
          <a:p>
            <a:r>
              <a:rPr lang="en-GB" b="1" dirty="0">
                <a:solidFill>
                  <a:srgbClr val="98C12C"/>
                </a:solidFill>
                <a:latin typeface="Roboto Slab"/>
              </a:rPr>
              <a:t>Nominal &amp; Real Wage Changes</a:t>
            </a:r>
          </a:p>
        </p:txBody>
      </p:sp>
      <p:graphicFrame>
        <p:nvGraphicFramePr>
          <p:cNvPr id="4" name="Content Placeholder 3">
            <a:extLst>
              <a:ext uri="{FF2B5EF4-FFF2-40B4-BE49-F238E27FC236}">
                <a16:creationId xmlns:a16="http://schemas.microsoft.com/office/drawing/2014/main" id="{46B45527-411E-D2D5-9ABC-BF9819B6C0BB}"/>
              </a:ext>
            </a:extLst>
          </p:cNvPr>
          <p:cNvGraphicFramePr>
            <a:graphicFrameLocks noGrp="1"/>
          </p:cNvGraphicFramePr>
          <p:nvPr>
            <p:ph idx="1"/>
          </p:nvPr>
        </p:nvGraphicFramePr>
        <p:xfrm>
          <a:off x="838200" y="1825625"/>
          <a:ext cx="10515600" cy="391223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44AE60AF-0489-3F55-24AC-CA0B0EA5066A}"/>
              </a:ext>
            </a:extLst>
          </p:cNvPr>
          <p:cNvSpPr txBox="1"/>
          <p:nvPr/>
        </p:nvSpPr>
        <p:spPr>
          <a:xfrm>
            <a:off x="1032385" y="6029321"/>
            <a:ext cx="9221429" cy="369332"/>
          </a:xfrm>
          <a:prstGeom prst="rect">
            <a:avLst/>
          </a:prstGeom>
          <a:noFill/>
        </p:spPr>
        <p:txBody>
          <a:bodyPr wrap="square">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Source: NISRA (2022) ASHE, Gross weekly earnings NI, 2022. ONS, CPI inflation. </a:t>
            </a:r>
          </a:p>
        </p:txBody>
      </p:sp>
    </p:spTree>
    <p:extLst>
      <p:ext uri="{BB962C8B-B14F-4D97-AF65-F5344CB8AC3E}">
        <p14:creationId xmlns:p14="http://schemas.microsoft.com/office/powerpoint/2010/main" val="789275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DCB374-8B58-7D74-3AEC-FB163A7A70BE}"/>
              </a:ext>
            </a:extLst>
          </p:cNvPr>
          <p:cNvSpPr>
            <a:spLocks noGrp="1"/>
          </p:cNvSpPr>
          <p:nvPr>
            <p:ph idx="1"/>
          </p:nvPr>
        </p:nvSpPr>
        <p:spPr>
          <a:xfrm>
            <a:off x="1581150" y="1779905"/>
            <a:ext cx="8785860" cy="2974975"/>
          </a:xfrm>
        </p:spPr>
        <p:txBody>
          <a:bodyPr>
            <a:noAutofit/>
          </a:bodyPr>
          <a:lstStyle/>
          <a:p>
            <a:pPr marL="0" indent="0">
              <a:buNone/>
            </a:pPr>
            <a:r>
              <a:rPr lang="en-GB" sz="4400" b="1" dirty="0">
                <a:solidFill>
                  <a:srgbClr val="98C12C"/>
                </a:solidFill>
                <a:latin typeface="Roboto Slab"/>
              </a:rPr>
              <a:t>Public sector employees working full-time have seen no progression in their earnings in 20 years….</a:t>
            </a:r>
          </a:p>
        </p:txBody>
      </p:sp>
    </p:spTree>
    <p:extLst>
      <p:ext uri="{BB962C8B-B14F-4D97-AF65-F5344CB8AC3E}">
        <p14:creationId xmlns:p14="http://schemas.microsoft.com/office/powerpoint/2010/main" val="3022227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22A0B10-A458-8D29-80EC-C49110A1E36E}"/>
              </a:ext>
            </a:extLst>
          </p:cNvPr>
          <p:cNvGraphicFramePr>
            <a:graphicFrameLocks noGrp="1"/>
          </p:cNvGraphicFramePr>
          <p:nvPr>
            <p:ph idx="1"/>
            <p:extLst>
              <p:ext uri="{D42A27DB-BD31-4B8C-83A1-F6EECF244321}">
                <p14:modId xmlns:p14="http://schemas.microsoft.com/office/powerpoint/2010/main" val="3265513370"/>
              </p:ext>
            </p:extLst>
          </p:nvPr>
        </p:nvGraphicFramePr>
        <p:xfrm>
          <a:off x="838200" y="1253331"/>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0420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98C130-17EF-106E-DB58-077470352F40}"/>
              </a:ext>
            </a:extLst>
          </p:cNvPr>
          <p:cNvSpPr>
            <a:spLocks noGrp="1"/>
          </p:cNvSpPr>
          <p:nvPr>
            <p:ph idx="1"/>
          </p:nvPr>
        </p:nvSpPr>
        <p:spPr>
          <a:xfrm>
            <a:off x="838200" y="1825625"/>
            <a:ext cx="10515600" cy="2517775"/>
          </a:xfrm>
        </p:spPr>
        <p:txBody>
          <a:bodyPr>
            <a:normAutofit/>
          </a:bodyPr>
          <a:lstStyle/>
          <a:p>
            <a:pPr marL="0" indent="0">
              <a:buNone/>
            </a:pPr>
            <a:r>
              <a:rPr lang="en-GB" sz="4400" b="1" dirty="0">
                <a:solidFill>
                  <a:srgbClr val="98C12C"/>
                </a:solidFill>
                <a:latin typeface="Roboto Slab"/>
              </a:rPr>
              <a:t>Private sector earnings have never recovered from the financial crisis…</a:t>
            </a:r>
          </a:p>
        </p:txBody>
      </p:sp>
    </p:spTree>
    <p:extLst>
      <p:ext uri="{BB962C8B-B14F-4D97-AF65-F5344CB8AC3E}">
        <p14:creationId xmlns:p14="http://schemas.microsoft.com/office/powerpoint/2010/main" val="2826053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B3B5671-7E97-66DF-34E0-4061AABD945D}"/>
              </a:ext>
            </a:extLst>
          </p:cNvPr>
          <p:cNvGraphicFramePr>
            <a:graphicFrameLocks noGrp="1"/>
          </p:cNvGraphicFramePr>
          <p:nvPr>
            <p:ph idx="1"/>
            <p:extLst>
              <p:ext uri="{D42A27DB-BD31-4B8C-83A1-F6EECF244321}">
                <p14:modId xmlns:p14="http://schemas.microsoft.com/office/powerpoint/2010/main" val="815679666"/>
              </p:ext>
            </p:extLst>
          </p:nvPr>
        </p:nvGraphicFramePr>
        <p:xfrm>
          <a:off x="838200" y="845820"/>
          <a:ext cx="10515600" cy="53311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9941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30E6E7-F69E-EAFF-AF71-A1DD99805323}"/>
              </a:ext>
            </a:extLst>
          </p:cNvPr>
          <p:cNvSpPr>
            <a:spLocks noGrp="1"/>
          </p:cNvSpPr>
          <p:nvPr>
            <p:ph idx="1"/>
          </p:nvPr>
        </p:nvSpPr>
        <p:spPr>
          <a:xfrm>
            <a:off x="838200" y="1825625"/>
            <a:ext cx="10515600" cy="2963545"/>
          </a:xfrm>
        </p:spPr>
        <p:txBody>
          <a:bodyPr>
            <a:normAutofit/>
          </a:bodyPr>
          <a:lstStyle/>
          <a:p>
            <a:pPr marL="0" indent="0">
              <a:buNone/>
            </a:pPr>
            <a:r>
              <a:rPr lang="en-GB" sz="4400" b="1" dirty="0">
                <a:solidFill>
                  <a:srgbClr val="98C12C"/>
                </a:solidFill>
                <a:latin typeface="Roboto Slab"/>
              </a:rPr>
              <a:t>Another key component of income derives from the social security system….. </a:t>
            </a:r>
          </a:p>
        </p:txBody>
      </p:sp>
    </p:spTree>
    <p:extLst>
      <p:ext uri="{BB962C8B-B14F-4D97-AF65-F5344CB8AC3E}">
        <p14:creationId xmlns:p14="http://schemas.microsoft.com/office/powerpoint/2010/main" val="4009293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FCE1F-3942-420F-9A88-2B1CCE4480C0}"/>
              </a:ext>
            </a:extLst>
          </p:cNvPr>
          <p:cNvSpPr>
            <a:spLocks noGrp="1"/>
          </p:cNvSpPr>
          <p:nvPr>
            <p:ph type="title"/>
          </p:nvPr>
        </p:nvSpPr>
        <p:spPr>
          <a:xfrm>
            <a:off x="838200" y="948055"/>
            <a:ext cx="10515600" cy="1325563"/>
          </a:xfrm>
        </p:spPr>
        <p:txBody>
          <a:bodyPr>
            <a:normAutofit/>
          </a:bodyPr>
          <a:lstStyle/>
          <a:p>
            <a:r>
              <a:rPr lang="en-GB" sz="4000" b="1" dirty="0">
                <a:solidFill>
                  <a:srgbClr val="98C12C"/>
                </a:solidFill>
                <a:latin typeface="Roboto Slab" pitchFamily="2" charset="0"/>
              </a:rPr>
              <a:t>Overview</a:t>
            </a:r>
            <a:endParaRPr lang="en-GB" sz="4000" dirty="0">
              <a:solidFill>
                <a:srgbClr val="98C12C"/>
              </a:solidFill>
            </a:endParaRPr>
          </a:p>
        </p:txBody>
      </p:sp>
      <p:sp>
        <p:nvSpPr>
          <p:cNvPr id="3" name="Content Placeholder 2">
            <a:extLst>
              <a:ext uri="{FF2B5EF4-FFF2-40B4-BE49-F238E27FC236}">
                <a16:creationId xmlns:a16="http://schemas.microsoft.com/office/drawing/2014/main" id="{8F888F03-39E2-4D6F-BF3A-5F3374E0819D}"/>
              </a:ext>
            </a:extLst>
          </p:cNvPr>
          <p:cNvSpPr>
            <a:spLocks noGrp="1"/>
          </p:cNvSpPr>
          <p:nvPr>
            <p:ph idx="1"/>
          </p:nvPr>
        </p:nvSpPr>
        <p:spPr>
          <a:xfrm>
            <a:off x="838199" y="2640330"/>
            <a:ext cx="9938657" cy="2482176"/>
          </a:xfrm>
        </p:spPr>
        <p:txBody>
          <a:bodyPr>
            <a:normAutofit/>
          </a:bodyPr>
          <a:lstStyle/>
          <a:p>
            <a:r>
              <a:rPr lang="en-GB" sz="2400" dirty="0">
                <a:latin typeface="Open Sans Light"/>
              </a:rPr>
              <a:t>The current cost of living crisis &amp; inflation</a:t>
            </a:r>
          </a:p>
          <a:p>
            <a:r>
              <a:rPr lang="en-GB" sz="2400" dirty="0">
                <a:latin typeface="Open Sans Light"/>
              </a:rPr>
              <a:t>Living standards</a:t>
            </a:r>
          </a:p>
          <a:p>
            <a:pPr lvl="1"/>
            <a:r>
              <a:rPr lang="en-GB" sz="2000" dirty="0">
                <a:latin typeface="Open Sans Light"/>
              </a:rPr>
              <a:t>Earnings </a:t>
            </a:r>
          </a:p>
          <a:p>
            <a:pPr lvl="1"/>
            <a:r>
              <a:rPr lang="en-GB" sz="2000" dirty="0">
                <a:latin typeface="Open Sans Light"/>
              </a:rPr>
              <a:t>Benefits </a:t>
            </a:r>
          </a:p>
          <a:p>
            <a:pPr lvl="1"/>
            <a:r>
              <a:rPr lang="en-GB" sz="2000" dirty="0">
                <a:latin typeface="Open Sans Light"/>
              </a:rPr>
              <a:t>Social wage</a:t>
            </a:r>
          </a:p>
        </p:txBody>
      </p:sp>
    </p:spTree>
    <p:extLst>
      <p:ext uri="{BB962C8B-B14F-4D97-AF65-F5344CB8AC3E}">
        <p14:creationId xmlns:p14="http://schemas.microsoft.com/office/powerpoint/2010/main" val="224429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0ABCE-00BB-646B-D5A0-7A0314DA12C8}"/>
              </a:ext>
            </a:extLst>
          </p:cNvPr>
          <p:cNvSpPr>
            <a:spLocks noGrp="1"/>
          </p:cNvSpPr>
          <p:nvPr>
            <p:ph type="title"/>
          </p:nvPr>
        </p:nvSpPr>
        <p:spPr/>
        <p:txBody>
          <a:bodyPr/>
          <a:lstStyle/>
          <a:p>
            <a:r>
              <a:rPr lang="en-GB" b="1" dirty="0">
                <a:solidFill>
                  <a:srgbClr val="98C12C"/>
                </a:solidFill>
                <a:latin typeface="Roboto Slab"/>
              </a:rPr>
              <a:t>Benefits</a:t>
            </a:r>
          </a:p>
        </p:txBody>
      </p:sp>
      <p:sp>
        <p:nvSpPr>
          <p:cNvPr id="3" name="Content Placeholder 2">
            <a:extLst>
              <a:ext uri="{FF2B5EF4-FFF2-40B4-BE49-F238E27FC236}">
                <a16:creationId xmlns:a16="http://schemas.microsoft.com/office/drawing/2014/main" id="{E73646D3-8ED0-C3FD-C463-B6F45F948220}"/>
              </a:ext>
            </a:extLst>
          </p:cNvPr>
          <p:cNvSpPr>
            <a:spLocks noGrp="1"/>
          </p:cNvSpPr>
          <p:nvPr>
            <p:ph idx="1"/>
          </p:nvPr>
        </p:nvSpPr>
        <p:spPr/>
        <p:txBody>
          <a:bodyPr>
            <a:normAutofit/>
          </a:bodyPr>
          <a:lstStyle/>
          <a:p>
            <a:r>
              <a:rPr lang="en-GB" b="0" i="0" dirty="0">
                <a:effectLst/>
                <a:latin typeface="Open Sans Light" panose="020B0306030504020204" pitchFamily="34" charset="0"/>
                <a:ea typeface="Open Sans Light" panose="020B0306030504020204" pitchFamily="34" charset="0"/>
                <a:cs typeface="Open Sans Light" panose="020B0306030504020204" pitchFamily="34" charset="0"/>
              </a:rPr>
              <a:t>About 40% of those </a:t>
            </a:r>
            <a:r>
              <a:rPr lang="en-GB" dirty="0">
                <a:latin typeface="Open Sans Light" panose="020B0306030504020204" pitchFamily="34" charset="0"/>
                <a:ea typeface="Open Sans Light" panose="020B0306030504020204" pitchFamily="34" charset="0"/>
                <a:cs typeface="Open Sans Light" panose="020B0306030504020204" pitchFamily="34" charset="0"/>
              </a:rPr>
              <a:t>who receive universal credit are in work. </a:t>
            </a:r>
            <a:endParaRPr lang="en-GB" b="0" i="0" dirty="0">
              <a:effectLst/>
              <a:latin typeface="Open Sans Light" panose="020B0306030504020204" pitchFamily="34" charset="0"/>
              <a:ea typeface="Open Sans Light" panose="020B0306030504020204" pitchFamily="34" charset="0"/>
              <a:cs typeface="Open Sans Light" panose="020B0306030504020204" pitchFamily="34" charset="0"/>
            </a:endParaRPr>
          </a:p>
          <a:p>
            <a:r>
              <a:rPr lang="en-GB" b="0" i="0" dirty="0">
                <a:effectLst/>
                <a:latin typeface="Open Sans Light" panose="020B0306030504020204" pitchFamily="34" charset="0"/>
                <a:ea typeface="Open Sans Light" panose="020B0306030504020204" pitchFamily="34" charset="0"/>
                <a:cs typeface="Open Sans Light" panose="020B0306030504020204" pitchFamily="34" charset="0"/>
              </a:rPr>
              <a:t>Working age benefits frozen from 2016 for 4 years.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Continuation of erosion of welfare system: 2 child limit, child benefit.  </a:t>
            </a:r>
            <a:endParaRPr lang="en-GB" b="0" i="0" dirty="0">
              <a:effectLst/>
              <a:latin typeface="Open Sans Light" panose="020B0306030504020204" pitchFamily="34" charset="0"/>
              <a:ea typeface="Open Sans Light" panose="020B0306030504020204" pitchFamily="34" charset="0"/>
              <a:cs typeface="Open Sans Light" panose="020B0306030504020204" pitchFamily="34" charset="0"/>
            </a:endParaRPr>
          </a:p>
          <a:p>
            <a:r>
              <a:rPr lang="en-GB" b="0" i="0" dirty="0">
                <a:effectLst/>
                <a:latin typeface="Open Sans Light" panose="020B0306030504020204" pitchFamily="34" charset="0"/>
                <a:ea typeface="Open Sans Light" panose="020B0306030504020204" pitchFamily="34" charset="0"/>
                <a:cs typeface="Open Sans Light" panose="020B0306030504020204" pitchFamily="34" charset="0"/>
              </a:rPr>
              <a:t>Working age benefits are generally uprated every April in line with the previous September’s CPI inflation figure. </a:t>
            </a:r>
          </a:p>
          <a:p>
            <a:r>
              <a:rPr lang="en-GB" b="0" i="0" dirty="0">
                <a:effectLst/>
                <a:latin typeface="Open Sans Light" panose="020B0306030504020204" pitchFamily="34" charset="0"/>
                <a:ea typeface="Open Sans Light" panose="020B0306030504020204" pitchFamily="34" charset="0"/>
                <a:cs typeface="Open Sans Light" panose="020B0306030504020204" pitchFamily="34" charset="0"/>
              </a:rPr>
              <a:t>Working-age benefits will increase by 10.1% in April 2023.</a:t>
            </a:r>
          </a:p>
          <a:p>
            <a:r>
              <a:rPr lang="en-GB" b="0" i="0" dirty="0">
                <a:effectLst/>
                <a:latin typeface="Open Sans Light" panose="020B0306030504020204" pitchFamily="34" charset="0"/>
                <a:ea typeface="Open Sans Light" panose="020B0306030504020204" pitchFamily="34" charset="0"/>
                <a:cs typeface="Open Sans Light" panose="020B0306030504020204" pitchFamily="34" charset="0"/>
              </a:rPr>
              <a:t>Even with this, we will have locked in a permanent real terms decline in working-age benefits. </a:t>
            </a:r>
          </a:p>
          <a:p>
            <a:pPr marL="0" indent="0">
              <a:buNone/>
            </a:pPr>
            <a:endParaRPr lang="en-GB" dirty="0"/>
          </a:p>
        </p:txBody>
      </p:sp>
    </p:spTree>
    <p:extLst>
      <p:ext uri="{BB962C8B-B14F-4D97-AF65-F5344CB8AC3E}">
        <p14:creationId xmlns:p14="http://schemas.microsoft.com/office/powerpoint/2010/main" val="3028048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F456F1-AA68-3D21-EAAA-A9B502D913A0}"/>
              </a:ext>
            </a:extLst>
          </p:cNvPr>
          <p:cNvSpPr>
            <a:spLocks noGrp="1"/>
          </p:cNvSpPr>
          <p:nvPr>
            <p:ph idx="1"/>
          </p:nvPr>
        </p:nvSpPr>
        <p:spPr>
          <a:xfrm>
            <a:off x="1480185" y="1634490"/>
            <a:ext cx="9231630" cy="3040380"/>
          </a:xfrm>
        </p:spPr>
        <p:txBody>
          <a:bodyPr>
            <a:noAutofit/>
          </a:bodyPr>
          <a:lstStyle/>
          <a:p>
            <a:pPr marL="0" indent="0">
              <a:buNone/>
            </a:pPr>
            <a:r>
              <a:rPr lang="en-GB" sz="4400" b="1" dirty="0">
                <a:solidFill>
                  <a:srgbClr val="98C12C"/>
                </a:solidFill>
                <a:latin typeface="Roboto Slab"/>
              </a:rPr>
              <a:t>Our living standards are not just determined by the income that we have, but by the resources that we have…. </a:t>
            </a:r>
          </a:p>
        </p:txBody>
      </p:sp>
    </p:spTree>
    <p:extLst>
      <p:ext uri="{BB962C8B-B14F-4D97-AF65-F5344CB8AC3E}">
        <p14:creationId xmlns:p14="http://schemas.microsoft.com/office/powerpoint/2010/main" val="1753140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0A6F9-B182-9B37-CA07-52D1C74CE092}"/>
              </a:ext>
            </a:extLst>
          </p:cNvPr>
          <p:cNvSpPr>
            <a:spLocks noGrp="1"/>
          </p:cNvSpPr>
          <p:nvPr>
            <p:ph type="title"/>
          </p:nvPr>
        </p:nvSpPr>
        <p:spPr/>
        <p:txBody>
          <a:bodyPr/>
          <a:lstStyle/>
          <a:p>
            <a:r>
              <a:rPr lang="en-GB" b="1" dirty="0">
                <a:solidFill>
                  <a:srgbClr val="98C12C"/>
                </a:solidFill>
                <a:latin typeface="Roboto Slab"/>
              </a:rPr>
              <a:t>Social wage</a:t>
            </a:r>
          </a:p>
        </p:txBody>
      </p:sp>
      <p:sp>
        <p:nvSpPr>
          <p:cNvPr id="3" name="Content Placeholder 2">
            <a:extLst>
              <a:ext uri="{FF2B5EF4-FFF2-40B4-BE49-F238E27FC236}">
                <a16:creationId xmlns:a16="http://schemas.microsoft.com/office/drawing/2014/main" id="{BB7D6591-F5C1-DFB3-C7C4-80C9454E5175}"/>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Patching up other issues which could be handled via the provision of services through the labour market &amp; social security system.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Examples of social wage include: childcare, transport, adult care, housing.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We seem to almost attempt the opposite, patch up the lack </a:t>
            </a:r>
            <a:r>
              <a:rPr lang="en-GB">
                <a:latin typeface="Open Sans Light" panose="020B0306030504020204" pitchFamily="34" charset="0"/>
                <a:ea typeface="Open Sans Light" panose="020B0306030504020204" pitchFamily="34" charset="0"/>
                <a:cs typeface="Open Sans Light" panose="020B0306030504020204" pitchFamily="34" charset="0"/>
              </a:rPr>
              <a:t>of services. </a:t>
            </a: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998407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646447" y="2212258"/>
            <a:ext cx="11012153" cy="2851232"/>
          </a:xfrm>
        </p:spPr>
        <p:txBody>
          <a:bodyPr>
            <a:noAutofit/>
          </a:bodyPr>
          <a:lstStyle/>
          <a:p>
            <a:pPr marL="0" indent="0" algn="ctr">
              <a:buNone/>
            </a:pPr>
            <a:r>
              <a:rPr lang="en-GB" sz="4800" b="1" dirty="0">
                <a:solidFill>
                  <a:srgbClr val="2F7C7F"/>
                </a:solidFill>
                <a:latin typeface="Roboto Slab" pitchFamily="2" charset="0"/>
                <a:ea typeface="Roboto Slab" pitchFamily="2" charset="0"/>
              </a:rPr>
              <a:t>The Cost of Living Crisis: </a:t>
            </a:r>
          </a:p>
          <a:p>
            <a:pPr marL="0" indent="0" algn="ctr">
              <a:buNone/>
            </a:pPr>
            <a:r>
              <a:rPr lang="en-GB" sz="4800" b="1" dirty="0">
                <a:solidFill>
                  <a:srgbClr val="2F7C7F"/>
                </a:solidFill>
                <a:latin typeface="Roboto Slab" pitchFamily="2" charset="0"/>
                <a:ea typeface="Roboto Slab" pitchFamily="2" charset="0"/>
              </a:rPr>
              <a:t>A generation in the making  </a:t>
            </a:r>
          </a:p>
        </p:txBody>
      </p:sp>
      <p:sp>
        <p:nvSpPr>
          <p:cNvPr id="6" name="TextBox 5">
            <a:extLst>
              <a:ext uri="{FF2B5EF4-FFF2-40B4-BE49-F238E27FC236}">
                <a16:creationId xmlns:a16="http://schemas.microsoft.com/office/drawing/2014/main" id="{672DD64E-E74B-401E-95F4-F95350DAB7B6}"/>
              </a:ext>
            </a:extLst>
          </p:cNvPr>
          <p:cNvSpPr txBox="1"/>
          <p:nvPr/>
        </p:nvSpPr>
        <p:spPr>
          <a:xfrm>
            <a:off x="646447" y="5374831"/>
            <a:ext cx="2683091" cy="646331"/>
          </a:xfrm>
          <a:prstGeom prst="rect">
            <a:avLst/>
          </a:prstGeom>
          <a:noFill/>
        </p:spPr>
        <p:txBody>
          <a:bodyPr wrap="square" rtlCol="0">
            <a:spAutoFit/>
          </a:bodyPr>
          <a:lstStyle/>
          <a:p>
            <a:r>
              <a:rPr lang="en-IE" b="1" dirty="0">
                <a:solidFill>
                  <a:srgbClr val="0B3B64"/>
                </a:solidFill>
                <a:latin typeface="Roboto Slab" pitchFamily="2" charset="0"/>
                <a:ea typeface="Roboto Slab" pitchFamily="2" charset="0"/>
                <a:cs typeface="Open Sans Light" panose="020B0306030504020204" pitchFamily="34" charset="0"/>
              </a:rPr>
              <a:t>Dr Lisa Wilson</a:t>
            </a:r>
          </a:p>
          <a:p>
            <a:r>
              <a:rPr lang="en-IE" b="1" dirty="0">
                <a:solidFill>
                  <a:srgbClr val="0B3B64"/>
                </a:solidFill>
                <a:latin typeface="Roboto Slab" pitchFamily="2" charset="0"/>
                <a:ea typeface="Roboto Slab" pitchFamily="2" charset="0"/>
                <a:cs typeface="Open Sans Light" panose="020B0306030504020204" pitchFamily="34" charset="0"/>
              </a:rPr>
              <a:t>31</a:t>
            </a:r>
            <a:r>
              <a:rPr lang="en-IE" b="1" baseline="30000" dirty="0">
                <a:solidFill>
                  <a:srgbClr val="0B3B64"/>
                </a:solidFill>
                <a:latin typeface="Roboto Slab" pitchFamily="2" charset="0"/>
                <a:ea typeface="Roboto Slab" pitchFamily="2" charset="0"/>
                <a:cs typeface="Open Sans Light" panose="020B0306030504020204" pitchFamily="34" charset="0"/>
              </a:rPr>
              <a:t>st</a:t>
            </a:r>
            <a:r>
              <a:rPr lang="en-IE" b="1" dirty="0">
                <a:solidFill>
                  <a:srgbClr val="0B3B64"/>
                </a:solidFill>
                <a:latin typeface="Roboto Slab" pitchFamily="2" charset="0"/>
                <a:ea typeface="Roboto Slab" pitchFamily="2" charset="0"/>
                <a:cs typeface="Open Sans Light" panose="020B0306030504020204" pitchFamily="34" charset="0"/>
              </a:rPr>
              <a:t> January 2023</a:t>
            </a:r>
          </a:p>
        </p:txBody>
      </p:sp>
      <p:sp>
        <p:nvSpPr>
          <p:cNvPr id="10" name="Rectangle 9">
            <a:extLst>
              <a:ext uri="{FF2B5EF4-FFF2-40B4-BE49-F238E27FC236}">
                <a16:creationId xmlns:a16="http://schemas.microsoft.com/office/drawing/2014/main" id="{84F88042-3C45-4A7E-A082-DB73669AA66B}"/>
              </a:ext>
            </a:extLst>
          </p:cNvPr>
          <p:cNvSpPr/>
          <p:nvPr/>
        </p:nvSpPr>
        <p:spPr>
          <a:xfrm>
            <a:off x="7623111" y="5374831"/>
            <a:ext cx="4568889" cy="926087"/>
          </a:xfrm>
          <a:prstGeom prst="rect">
            <a:avLst/>
          </a:prstGeom>
        </p:spPr>
        <p:txBody>
          <a:bodyPr wrap="square">
            <a:spAutoFit/>
          </a:bodyPr>
          <a:lstStyle/>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Website: </a:t>
            </a:r>
            <a:r>
              <a:rPr lang="en-IE" dirty="0">
                <a:solidFill>
                  <a:srgbClr val="0B3B64"/>
                </a:solidFill>
                <a:latin typeface="Roboto Slab" pitchFamily="2" charset="0"/>
                <a:ea typeface="Roboto Slab" pitchFamily="2" charset="0"/>
                <a:cs typeface="Open Sans Light" panose="020B0306030504020204" pitchFamily="34" charset="0"/>
                <a:hlinkClick r:id="rId4"/>
              </a:rPr>
              <a:t>www.nerinstitute.net</a:t>
            </a:r>
            <a:r>
              <a:rPr lang="en-IE" dirty="0">
                <a:solidFill>
                  <a:srgbClr val="0B3B64"/>
                </a:solidFill>
                <a:latin typeface="Roboto Slab" pitchFamily="2" charset="0"/>
                <a:ea typeface="Roboto Slab" pitchFamily="2" charset="0"/>
                <a:cs typeface="Open Sans Light" panose="020B0306030504020204" pitchFamily="34" charset="0"/>
              </a:rPr>
              <a:t> </a:t>
            </a:r>
          </a:p>
        </p:txBody>
      </p:sp>
    </p:spTree>
    <p:extLst>
      <p:ext uri="{BB962C8B-B14F-4D97-AF65-F5344CB8AC3E}">
        <p14:creationId xmlns:p14="http://schemas.microsoft.com/office/powerpoint/2010/main" val="4248000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FCE1F-3942-420F-9A88-2B1CCE4480C0}"/>
              </a:ext>
            </a:extLst>
          </p:cNvPr>
          <p:cNvSpPr>
            <a:spLocks noGrp="1"/>
          </p:cNvSpPr>
          <p:nvPr>
            <p:ph type="title"/>
          </p:nvPr>
        </p:nvSpPr>
        <p:spPr/>
        <p:txBody>
          <a:bodyPr>
            <a:normAutofit/>
          </a:bodyPr>
          <a:lstStyle/>
          <a:p>
            <a:r>
              <a:rPr lang="en-GB" sz="4000" b="1" dirty="0">
                <a:solidFill>
                  <a:srgbClr val="98C12C"/>
                </a:solidFill>
                <a:latin typeface="Roboto Slab" pitchFamily="2" charset="0"/>
              </a:rPr>
              <a:t>The current crisis</a:t>
            </a:r>
            <a:endParaRPr lang="en-GB" sz="4000" dirty="0">
              <a:solidFill>
                <a:srgbClr val="98C12C"/>
              </a:solidFill>
            </a:endParaRPr>
          </a:p>
        </p:txBody>
      </p:sp>
      <p:sp>
        <p:nvSpPr>
          <p:cNvPr id="3" name="Content Placeholder 2">
            <a:extLst>
              <a:ext uri="{FF2B5EF4-FFF2-40B4-BE49-F238E27FC236}">
                <a16:creationId xmlns:a16="http://schemas.microsoft.com/office/drawing/2014/main" id="{8F888F03-39E2-4D6F-BF3A-5F3374E0819D}"/>
              </a:ext>
            </a:extLst>
          </p:cNvPr>
          <p:cNvSpPr>
            <a:spLocks noGrp="1"/>
          </p:cNvSpPr>
          <p:nvPr>
            <p:ph idx="1"/>
          </p:nvPr>
        </p:nvSpPr>
        <p:spPr>
          <a:xfrm>
            <a:off x="838199" y="1825626"/>
            <a:ext cx="9938657" cy="4270374"/>
          </a:xfrm>
        </p:spPr>
        <p:txBody>
          <a:bodyPr>
            <a:normAutofit/>
          </a:bodyPr>
          <a:lstStyle/>
          <a:p>
            <a:r>
              <a:rPr lang="en-GB" sz="2400" dirty="0">
                <a:latin typeface="Open Sans Light"/>
              </a:rPr>
              <a:t>Inflation</a:t>
            </a:r>
          </a:p>
          <a:p>
            <a:pPr marL="0" indent="0">
              <a:buNone/>
            </a:pPr>
            <a:endParaRPr lang="en-GB" sz="2400" dirty="0">
              <a:latin typeface="Open Sans Light"/>
            </a:endParaRPr>
          </a:p>
          <a:p>
            <a:pPr lvl="1"/>
            <a:r>
              <a:rPr lang="en-GB" sz="1800" dirty="0">
                <a:latin typeface="Open Sans Light"/>
              </a:rPr>
              <a:t>The current crisis is being referred to as the cost-of-living crisis. Very suddenly the cost of energy, something that very few households or businesses can live without, went through the roof.</a:t>
            </a:r>
          </a:p>
          <a:p>
            <a:pPr lvl="1"/>
            <a:r>
              <a:rPr lang="en-GB" sz="1800" dirty="0">
                <a:latin typeface="Open Sans Light"/>
              </a:rPr>
              <a:t>Inflation had been building for months preceding Ukraine crisis, but this was expected given the speed at which economic activity returned post-pandemic.</a:t>
            </a:r>
          </a:p>
          <a:p>
            <a:pPr lvl="1"/>
            <a:r>
              <a:rPr lang="en-GB" sz="1800" dirty="0">
                <a:latin typeface="Open Sans Light"/>
              </a:rPr>
              <a:t>Energy costs since March have changed game completely. No short-term policy measures could have avoided. </a:t>
            </a:r>
          </a:p>
        </p:txBody>
      </p:sp>
    </p:spTree>
    <p:extLst>
      <p:ext uri="{BB962C8B-B14F-4D97-AF65-F5344CB8AC3E}">
        <p14:creationId xmlns:p14="http://schemas.microsoft.com/office/powerpoint/2010/main" val="1977310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13438-627A-06B3-763F-25CC36A3E0B6}"/>
              </a:ext>
            </a:extLst>
          </p:cNvPr>
          <p:cNvSpPr>
            <a:spLocks noGrp="1"/>
          </p:cNvSpPr>
          <p:nvPr>
            <p:ph type="title"/>
          </p:nvPr>
        </p:nvSpPr>
        <p:spPr>
          <a:xfrm>
            <a:off x="838200" y="924962"/>
            <a:ext cx="10515600" cy="1325563"/>
          </a:xfrm>
        </p:spPr>
        <p:txBody>
          <a:bodyPr/>
          <a:lstStyle/>
          <a:p>
            <a:r>
              <a:rPr lang="en-GB" b="1" dirty="0">
                <a:solidFill>
                  <a:srgbClr val="98C12C"/>
                </a:solidFill>
                <a:latin typeface="Roboto Slab" pitchFamily="2" charset="0"/>
                <a:ea typeface="Roboto Slab" pitchFamily="2" charset="0"/>
              </a:rPr>
              <a:t>Inflation for households</a:t>
            </a:r>
            <a:endParaRPr lang="en-IE" b="1" dirty="0">
              <a:solidFill>
                <a:srgbClr val="98C12C"/>
              </a:solidFill>
              <a:latin typeface="Roboto Slab" pitchFamily="2" charset="0"/>
              <a:ea typeface="Roboto Slab" pitchFamily="2" charset="0"/>
            </a:endParaRPr>
          </a:p>
        </p:txBody>
      </p:sp>
      <p:sp>
        <p:nvSpPr>
          <p:cNvPr id="4" name="Content Placeholder 3">
            <a:extLst>
              <a:ext uri="{FF2B5EF4-FFF2-40B4-BE49-F238E27FC236}">
                <a16:creationId xmlns:a16="http://schemas.microsoft.com/office/drawing/2014/main" id="{8B4878B9-B105-D8B3-EE9E-5DF0CBD2CB01}"/>
              </a:ext>
            </a:extLst>
          </p:cNvPr>
          <p:cNvSpPr>
            <a:spLocks noGrp="1"/>
          </p:cNvSpPr>
          <p:nvPr>
            <p:ph idx="1"/>
          </p:nvPr>
        </p:nvSpPr>
        <p:spPr>
          <a:xfrm>
            <a:off x="838200" y="2323321"/>
            <a:ext cx="9350829" cy="3853641"/>
          </a:xfrm>
        </p:spPr>
        <p:txBody>
          <a:bodyPr>
            <a:normAutofit lnSpcReduction="10000"/>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The rate of inflation that people actually experience varies based on individual circumstances.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It matters what your income is. Price increases take a bigger share of lower incomes.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It matters how much you spend and what you buy. People who spend great proportion of income on food and energy take a bigger hit.</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Inflation, by necessity an average. Averages can conceal very different experiences at top and bottom. </a:t>
            </a:r>
          </a:p>
        </p:txBody>
      </p:sp>
    </p:spTree>
    <p:extLst>
      <p:ext uri="{BB962C8B-B14F-4D97-AF65-F5344CB8AC3E}">
        <p14:creationId xmlns:p14="http://schemas.microsoft.com/office/powerpoint/2010/main" val="2120553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97F9C1E-E911-4305-1B70-36E6847DAA75}"/>
              </a:ext>
            </a:extLst>
          </p:cNvPr>
          <p:cNvSpPr>
            <a:spLocks noGrp="1"/>
          </p:cNvSpPr>
          <p:nvPr>
            <p:ph idx="1"/>
          </p:nvPr>
        </p:nvSpPr>
        <p:spPr>
          <a:xfrm>
            <a:off x="838200" y="2303145"/>
            <a:ext cx="10515600" cy="1914525"/>
          </a:xfrm>
        </p:spPr>
        <p:txBody>
          <a:bodyPr>
            <a:normAutofit fontScale="92500"/>
          </a:bodyPr>
          <a:lstStyle/>
          <a:p>
            <a:pPr marL="0" indent="0">
              <a:buNone/>
            </a:pPr>
            <a:r>
              <a:rPr lang="en-GB" sz="4400" b="1" dirty="0">
                <a:solidFill>
                  <a:srgbClr val="98C12C"/>
                </a:solidFill>
                <a:latin typeface="Roboto Slab"/>
              </a:rPr>
              <a:t>The income which most people have to meet their cost of living derives from that which they earn from work…</a:t>
            </a:r>
          </a:p>
        </p:txBody>
      </p:sp>
    </p:spTree>
    <p:extLst>
      <p:ext uri="{BB962C8B-B14F-4D97-AF65-F5344CB8AC3E}">
        <p14:creationId xmlns:p14="http://schemas.microsoft.com/office/powerpoint/2010/main" val="2327385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E2944-14E4-5B28-A3A3-AECE77E4A393}"/>
              </a:ext>
            </a:extLst>
          </p:cNvPr>
          <p:cNvSpPr>
            <a:spLocks noGrp="1"/>
          </p:cNvSpPr>
          <p:nvPr>
            <p:ph type="title"/>
          </p:nvPr>
        </p:nvSpPr>
        <p:spPr>
          <a:xfrm>
            <a:off x="1337187" y="376063"/>
            <a:ext cx="10515600" cy="1325563"/>
          </a:xfrm>
        </p:spPr>
        <p:txBody>
          <a:bodyPr/>
          <a:lstStyle/>
          <a:p>
            <a:r>
              <a:rPr lang="en-GB" b="1" dirty="0">
                <a:solidFill>
                  <a:srgbClr val="98C12C"/>
                </a:solidFill>
                <a:latin typeface="Roboto Slab"/>
              </a:rPr>
              <a:t>So, How much do we earn? </a:t>
            </a:r>
          </a:p>
        </p:txBody>
      </p:sp>
      <p:sp>
        <p:nvSpPr>
          <p:cNvPr id="5" name="TextBox 4">
            <a:extLst>
              <a:ext uri="{FF2B5EF4-FFF2-40B4-BE49-F238E27FC236}">
                <a16:creationId xmlns:a16="http://schemas.microsoft.com/office/drawing/2014/main" id="{DED9D94C-BEBD-3F22-9615-F7F6EA6E6724}"/>
              </a:ext>
            </a:extLst>
          </p:cNvPr>
          <p:cNvSpPr txBox="1"/>
          <p:nvPr/>
        </p:nvSpPr>
        <p:spPr>
          <a:xfrm>
            <a:off x="1337187" y="6164826"/>
            <a:ext cx="9743768" cy="369332"/>
          </a:xfrm>
          <a:prstGeom prst="rect">
            <a:avLst/>
          </a:prstGeom>
          <a:noFill/>
        </p:spPr>
        <p:txBody>
          <a:bodyPr wrap="square" rtlCol="0">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Source: NISRA (2022) ASHE, Hourly pay excluding overtime </a:t>
            </a:r>
          </a:p>
        </p:txBody>
      </p:sp>
      <p:graphicFrame>
        <p:nvGraphicFramePr>
          <p:cNvPr id="7" name="Table 6">
            <a:extLst>
              <a:ext uri="{FF2B5EF4-FFF2-40B4-BE49-F238E27FC236}">
                <a16:creationId xmlns:a16="http://schemas.microsoft.com/office/drawing/2014/main" id="{C8B9951D-F1D6-5DF4-8284-941B3C2F7477}"/>
              </a:ext>
            </a:extLst>
          </p:cNvPr>
          <p:cNvGraphicFramePr>
            <a:graphicFrameLocks noGrp="1"/>
          </p:cNvGraphicFramePr>
          <p:nvPr>
            <p:extLst>
              <p:ext uri="{D42A27DB-BD31-4B8C-83A1-F6EECF244321}">
                <p14:modId xmlns:p14="http://schemas.microsoft.com/office/powerpoint/2010/main" val="1443716448"/>
              </p:ext>
            </p:extLst>
          </p:nvPr>
        </p:nvGraphicFramePr>
        <p:xfrm>
          <a:off x="1337187" y="1912736"/>
          <a:ext cx="8760542" cy="3829870"/>
        </p:xfrm>
        <a:graphic>
          <a:graphicData uri="http://schemas.openxmlformats.org/drawingml/2006/table">
            <a:tbl>
              <a:tblPr firstRow="1" firstCol="1" bandRow="1"/>
              <a:tblGrid>
                <a:gridCol w="2189650">
                  <a:extLst>
                    <a:ext uri="{9D8B030D-6E8A-4147-A177-3AD203B41FA5}">
                      <a16:colId xmlns:a16="http://schemas.microsoft.com/office/drawing/2014/main" val="520462686"/>
                    </a:ext>
                  </a:extLst>
                </a:gridCol>
                <a:gridCol w="2189650">
                  <a:extLst>
                    <a:ext uri="{9D8B030D-6E8A-4147-A177-3AD203B41FA5}">
                      <a16:colId xmlns:a16="http://schemas.microsoft.com/office/drawing/2014/main" val="2801133356"/>
                    </a:ext>
                  </a:extLst>
                </a:gridCol>
                <a:gridCol w="2190621">
                  <a:extLst>
                    <a:ext uri="{9D8B030D-6E8A-4147-A177-3AD203B41FA5}">
                      <a16:colId xmlns:a16="http://schemas.microsoft.com/office/drawing/2014/main" val="994515694"/>
                    </a:ext>
                  </a:extLst>
                </a:gridCol>
                <a:gridCol w="2190621">
                  <a:extLst>
                    <a:ext uri="{9D8B030D-6E8A-4147-A177-3AD203B41FA5}">
                      <a16:colId xmlns:a16="http://schemas.microsoft.com/office/drawing/2014/main" val="709623749"/>
                    </a:ext>
                  </a:extLst>
                </a:gridCol>
              </a:tblGrid>
              <a:tr h="610871">
                <a:tc>
                  <a:txBody>
                    <a:bodyPr/>
                    <a:lstStyle/>
                    <a:p>
                      <a:pPr>
                        <a:lnSpc>
                          <a:spcPct val="107000"/>
                        </a:lnSpc>
                      </a:pP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Hourly pay excluding overtime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Weekly pay</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Annual pay</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0048278"/>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All</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13.39</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497.8</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25,293</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78663276"/>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Male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13.99</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554.2</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28,648</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2825219035"/>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Female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12.82</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437.3</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22,095</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4100641137"/>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Full-time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14.79</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591.6</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30,000</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3881110123"/>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Part-time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10.68</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217.3</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11,958</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1151691584"/>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Male Full-time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14.5</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600</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31,253</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1534079154"/>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Male Part-time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10.66</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199.4</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11,320</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532248482"/>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Female Full-time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a:noFill/>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15.17</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574.9</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28,052</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3965128808"/>
                  </a:ext>
                </a:extLst>
              </a:tr>
              <a:tr h="318600">
                <a:tc>
                  <a:txBody>
                    <a:bodyPr/>
                    <a:lstStyle/>
                    <a:p>
                      <a:pP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Female Part-time</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10.68</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223.8</a:t>
                      </a:r>
                      <a:endParaRPr lang="en-GB" sz="20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12,000</a:t>
                      </a:r>
                      <a:endParaRPr lang="en-GB" sz="2000"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450684"/>
                  </a:ext>
                </a:extLst>
              </a:tr>
            </a:tbl>
          </a:graphicData>
        </a:graphic>
      </p:graphicFrame>
    </p:spTree>
    <p:extLst>
      <p:ext uri="{BB962C8B-B14F-4D97-AF65-F5344CB8AC3E}">
        <p14:creationId xmlns:p14="http://schemas.microsoft.com/office/powerpoint/2010/main" val="980369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1AA6-3023-0063-BD34-89109BE93E99}"/>
              </a:ext>
            </a:extLst>
          </p:cNvPr>
          <p:cNvSpPr>
            <a:spLocks noGrp="1"/>
          </p:cNvSpPr>
          <p:nvPr>
            <p:ph type="title"/>
          </p:nvPr>
        </p:nvSpPr>
        <p:spPr>
          <a:xfrm>
            <a:off x="373627" y="459347"/>
            <a:ext cx="11363632" cy="1325563"/>
          </a:xfrm>
        </p:spPr>
        <p:txBody>
          <a:bodyPr/>
          <a:lstStyle/>
          <a:p>
            <a:r>
              <a:rPr lang="en-GB" b="1" dirty="0">
                <a:solidFill>
                  <a:srgbClr val="98C12C"/>
                </a:solidFill>
                <a:latin typeface="Roboto Slab"/>
              </a:rPr>
              <a:t>Distribution of earnings in Northern Ireland, 2022</a:t>
            </a:r>
          </a:p>
        </p:txBody>
      </p:sp>
      <p:sp>
        <p:nvSpPr>
          <p:cNvPr id="6" name="TextBox 5">
            <a:extLst>
              <a:ext uri="{FF2B5EF4-FFF2-40B4-BE49-F238E27FC236}">
                <a16:creationId xmlns:a16="http://schemas.microsoft.com/office/drawing/2014/main" id="{B65F5B31-5EAA-117C-C1A3-55D7CE952B86}"/>
              </a:ext>
            </a:extLst>
          </p:cNvPr>
          <p:cNvSpPr txBox="1"/>
          <p:nvPr/>
        </p:nvSpPr>
        <p:spPr>
          <a:xfrm>
            <a:off x="1032385" y="6029321"/>
            <a:ext cx="9221429" cy="369332"/>
          </a:xfrm>
          <a:prstGeom prst="rect">
            <a:avLst/>
          </a:prstGeom>
          <a:noFill/>
        </p:spPr>
        <p:txBody>
          <a:bodyPr wrap="square">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Source: NISRA (2022) ASHE, Hourly Median earnings excluding overtime NI, 2022</a:t>
            </a:r>
          </a:p>
        </p:txBody>
      </p:sp>
      <p:graphicFrame>
        <p:nvGraphicFramePr>
          <p:cNvPr id="9" name="Chart 8">
            <a:extLst>
              <a:ext uri="{FF2B5EF4-FFF2-40B4-BE49-F238E27FC236}">
                <a16:creationId xmlns:a16="http://schemas.microsoft.com/office/drawing/2014/main" id="{C05B1417-8B2C-F010-BCDA-EC4E28C99A68}"/>
              </a:ext>
            </a:extLst>
          </p:cNvPr>
          <p:cNvGraphicFramePr/>
          <p:nvPr>
            <p:extLst>
              <p:ext uri="{D42A27DB-BD31-4B8C-83A1-F6EECF244321}">
                <p14:modId xmlns:p14="http://schemas.microsoft.com/office/powerpoint/2010/main" val="2459580300"/>
              </p:ext>
            </p:extLst>
          </p:nvPr>
        </p:nvGraphicFramePr>
        <p:xfrm>
          <a:off x="1661652" y="1870648"/>
          <a:ext cx="8352155" cy="38442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071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D6BD4D-6B45-7AC3-94DC-3F2E6DB23215}"/>
              </a:ext>
            </a:extLst>
          </p:cNvPr>
          <p:cNvSpPr>
            <a:spLocks noGrp="1"/>
          </p:cNvSpPr>
          <p:nvPr>
            <p:ph idx="1"/>
          </p:nvPr>
        </p:nvSpPr>
        <p:spPr>
          <a:xfrm>
            <a:off x="838200" y="2431415"/>
            <a:ext cx="10515600" cy="1489075"/>
          </a:xfrm>
        </p:spPr>
        <p:txBody>
          <a:bodyPr>
            <a:normAutofit/>
          </a:bodyPr>
          <a:lstStyle/>
          <a:p>
            <a:pPr marL="0" indent="0">
              <a:buNone/>
            </a:pPr>
            <a:r>
              <a:rPr lang="en-GB" sz="4400" b="1" dirty="0">
                <a:solidFill>
                  <a:srgbClr val="98C12C"/>
                </a:solidFill>
                <a:latin typeface="Roboto Slab"/>
              </a:rPr>
              <a:t>This past year has seen one of the sharpest decline in real earnings….. </a:t>
            </a:r>
          </a:p>
        </p:txBody>
      </p:sp>
    </p:spTree>
    <p:extLst>
      <p:ext uri="{BB962C8B-B14F-4D97-AF65-F5344CB8AC3E}">
        <p14:creationId xmlns:p14="http://schemas.microsoft.com/office/powerpoint/2010/main" val="207994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C87D-4A2D-2C6D-AD54-6061DD087228}"/>
              </a:ext>
            </a:extLst>
          </p:cNvPr>
          <p:cNvSpPr>
            <a:spLocks noGrp="1"/>
          </p:cNvSpPr>
          <p:nvPr>
            <p:ph type="title"/>
          </p:nvPr>
        </p:nvSpPr>
        <p:spPr/>
        <p:txBody>
          <a:bodyPr/>
          <a:lstStyle/>
          <a:p>
            <a:r>
              <a:rPr lang="en-GB" b="1" dirty="0">
                <a:solidFill>
                  <a:srgbClr val="98C12C"/>
                </a:solidFill>
                <a:latin typeface="Roboto Slab" pitchFamily="2" charset="0"/>
                <a:ea typeface="Roboto Slab" pitchFamily="2" charset="0"/>
              </a:rPr>
              <a:t>Nominal and Real Wages, 2021-2022</a:t>
            </a:r>
            <a:endParaRPr lang="en-GB" dirty="0"/>
          </a:p>
        </p:txBody>
      </p:sp>
      <p:graphicFrame>
        <p:nvGraphicFramePr>
          <p:cNvPr id="4" name="Content Placeholder 3">
            <a:extLst>
              <a:ext uri="{FF2B5EF4-FFF2-40B4-BE49-F238E27FC236}">
                <a16:creationId xmlns:a16="http://schemas.microsoft.com/office/drawing/2014/main" id="{E2498091-48E0-76BC-F249-790BCE6EB7F8}"/>
              </a:ext>
            </a:extLst>
          </p:cNvPr>
          <p:cNvGraphicFramePr>
            <a:graphicFrameLocks noGrp="1"/>
          </p:cNvGraphicFramePr>
          <p:nvPr>
            <p:ph idx="1"/>
            <p:extLst>
              <p:ext uri="{D42A27DB-BD31-4B8C-83A1-F6EECF244321}">
                <p14:modId xmlns:p14="http://schemas.microsoft.com/office/powerpoint/2010/main" val="1234997780"/>
              </p:ext>
            </p:extLst>
          </p:nvPr>
        </p:nvGraphicFramePr>
        <p:xfrm>
          <a:off x="838200" y="1825625"/>
          <a:ext cx="10515600" cy="402653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7973389-E8A8-5EC7-0714-C91150056294}"/>
              </a:ext>
            </a:extLst>
          </p:cNvPr>
          <p:cNvSpPr txBox="1"/>
          <p:nvPr/>
        </p:nvSpPr>
        <p:spPr>
          <a:xfrm>
            <a:off x="1032385" y="6029321"/>
            <a:ext cx="9221429" cy="369332"/>
          </a:xfrm>
          <a:prstGeom prst="rect">
            <a:avLst/>
          </a:prstGeom>
          <a:noFill/>
        </p:spPr>
        <p:txBody>
          <a:bodyPr wrap="square">
            <a:spAutoFit/>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Source: NISRA (2022) ASHE, Gross weekly earnings NI, 2022. ONS, CPI inflation. </a:t>
            </a:r>
          </a:p>
        </p:txBody>
      </p:sp>
    </p:spTree>
    <p:extLst>
      <p:ext uri="{BB962C8B-B14F-4D97-AF65-F5344CB8AC3E}">
        <p14:creationId xmlns:p14="http://schemas.microsoft.com/office/powerpoint/2010/main" val="40305518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1515</TotalTime>
  <Words>1100</Words>
  <Application>Microsoft Office PowerPoint</Application>
  <PresentationFormat>Widescreen</PresentationFormat>
  <Paragraphs>120</Paragraphs>
  <Slides>23</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vt:lpstr>
      <vt:lpstr>Calibri Light</vt:lpstr>
      <vt:lpstr>Cambria</vt:lpstr>
      <vt:lpstr>Open Sans</vt:lpstr>
      <vt:lpstr>Open Sans Light</vt:lpstr>
      <vt:lpstr>Open Sans Light</vt:lpstr>
      <vt:lpstr>Roboto Slab</vt:lpstr>
      <vt:lpstr>Times New Roman</vt:lpstr>
      <vt:lpstr>Office Theme</vt:lpstr>
      <vt:lpstr>PowerPoint Presentation</vt:lpstr>
      <vt:lpstr>Overview</vt:lpstr>
      <vt:lpstr>The current crisis</vt:lpstr>
      <vt:lpstr>Inflation for households</vt:lpstr>
      <vt:lpstr>PowerPoint Presentation</vt:lpstr>
      <vt:lpstr>So, How much do we earn? </vt:lpstr>
      <vt:lpstr>Distribution of earnings in Northern Ireland, 2022</vt:lpstr>
      <vt:lpstr>PowerPoint Presentation</vt:lpstr>
      <vt:lpstr>Nominal and Real Wages, 2021-2022</vt:lpstr>
      <vt:lpstr>PowerPoint Presentation</vt:lpstr>
      <vt:lpstr>PowerPoint Presentation</vt:lpstr>
      <vt:lpstr>Nominal and Real Wages, 2019-2022</vt:lpstr>
      <vt:lpstr>PowerPoint Presentation</vt:lpstr>
      <vt:lpstr>Nominal &amp; Real Wage Changes</vt:lpstr>
      <vt:lpstr>PowerPoint Presentation</vt:lpstr>
      <vt:lpstr>PowerPoint Presentation</vt:lpstr>
      <vt:lpstr>PowerPoint Presentation</vt:lpstr>
      <vt:lpstr>PowerPoint Presentation</vt:lpstr>
      <vt:lpstr>PowerPoint Presentation</vt:lpstr>
      <vt:lpstr>Benefits</vt:lpstr>
      <vt:lpstr>PowerPoint Presentation</vt:lpstr>
      <vt:lpstr>Social wage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MacFlynn</dc:creator>
  <cp:lastModifiedBy>Lisa Wilson</cp:lastModifiedBy>
  <cp:revision>20</cp:revision>
  <dcterms:created xsi:type="dcterms:W3CDTF">2022-08-18T13:57:10Z</dcterms:created>
  <dcterms:modified xsi:type="dcterms:W3CDTF">2023-01-30T15:24:34Z</dcterms:modified>
</cp:coreProperties>
</file>