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0"/>
  </p:notesMasterIdLst>
  <p:handoutMasterIdLst>
    <p:handoutMasterId r:id="rId31"/>
  </p:handoutMasterIdLst>
  <p:sldIdLst>
    <p:sldId id="256" r:id="rId2"/>
    <p:sldId id="370" r:id="rId3"/>
    <p:sldId id="444" r:id="rId4"/>
    <p:sldId id="459" r:id="rId5"/>
    <p:sldId id="435" r:id="rId6"/>
    <p:sldId id="419" r:id="rId7"/>
    <p:sldId id="420" r:id="rId8"/>
    <p:sldId id="429" r:id="rId9"/>
    <p:sldId id="359" r:id="rId10"/>
    <p:sldId id="360" r:id="rId11"/>
    <p:sldId id="447" r:id="rId12"/>
    <p:sldId id="437" r:id="rId13"/>
    <p:sldId id="438" r:id="rId14"/>
    <p:sldId id="439" r:id="rId15"/>
    <p:sldId id="442" r:id="rId16"/>
    <p:sldId id="440" r:id="rId17"/>
    <p:sldId id="443" r:id="rId18"/>
    <p:sldId id="449" r:id="rId19"/>
    <p:sldId id="448" r:id="rId20"/>
    <p:sldId id="441" r:id="rId21"/>
    <p:sldId id="450" r:id="rId22"/>
    <p:sldId id="451" r:id="rId23"/>
    <p:sldId id="455" r:id="rId24"/>
    <p:sldId id="452" r:id="rId25"/>
    <p:sldId id="453" r:id="rId26"/>
    <p:sldId id="454" r:id="rId27"/>
    <p:sldId id="456" r:id="rId28"/>
    <p:sldId id="457" r:id="rId29"/>
  </p:sldIdLst>
  <p:sldSz cx="9144000" cy="6858000" type="screen4x3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04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47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32" tIns="45715" rIns="91432" bIns="45715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32" tIns="45715" rIns="91432" bIns="45715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E0A0BCA-B0D4-4DF8-AFD0-E717514F3FC2}" type="datetimeFigureOut">
              <a:rPr lang="en-IE"/>
              <a:pPr>
                <a:defRPr/>
              </a:pPr>
              <a:t>27/01/2020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32" tIns="45715" rIns="91432" bIns="45715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32" tIns="45715" rIns="91432" bIns="4571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32EE213C-41F7-47CD-8B1F-02C4C9D0F89A}" type="slidenum">
              <a:rPr lang="en-IE" altLang="en-US"/>
              <a:pPr/>
              <a:t>‹#›</a:t>
            </a:fld>
            <a:endParaRPr lang="en-IE" altLang="en-US"/>
          </a:p>
        </p:txBody>
      </p:sp>
    </p:spTree>
    <p:extLst>
      <p:ext uri="{BB962C8B-B14F-4D97-AF65-F5344CB8AC3E}">
        <p14:creationId xmlns:p14="http://schemas.microsoft.com/office/powerpoint/2010/main" val="33963815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 smtClean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 smtClean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530F006-3681-4BF2-B88E-5EF05E4BB675}" type="datetimeFigureOut">
              <a:rPr lang="en-IE"/>
              <a:pPr>
                <a:defRPr/>
              </a:pPr>
              <a:t>27/01/2020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IE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IE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 smtClean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B2E67582-F69F-4DED-B4C7-803B3439AEF8}" type="slidenum">
              <a:rPr lang="en-IE"/>
              <a:pPr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063211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/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>
          <a:xfrm>
            <a:off x="6084888" y="6381750"/>
            <a:ext cx="208597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4EC4E-A78C-46C1-A1D8-2E503C606CDB}" type="datetimeFigureOut">
              <a:rPr lang="en-IE"/>
              <a:pPr>
                <a:defRPr/>
              </a:pPr>
              <a:t>27/01/2020</a:t>
            </a:fld>
            <a:endParaRPr lang="en-IE" dirty="0"/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1"/>
          </p:nvPr>
        </p:nvSpPr>
        <p:spPr>
          <a:xfrm>
            <a:off x="8566150" y="6381750"/>
            <a:ext cx="561975" cy="365125"/>
          </a:xfrm>
        </p:spPr>
        <p:txBody>
          <a:bodyPr/>
          <a:lstStyle>
            <a:lvl1pPr>
              <a:defRPr/>
            </a:lvl1pPr>
          </a:lstStyle>
          <a:p>
            <a:fld id="{B75A8EA6-5F7B-41A2-9F45-877EB51A6559}" type="slidenum">
              <a:rPr lang="en-IE" altLang="en-US"/>
              <a:pPr/>
              <a:t>‹#›</a:t>
            </a:fld>
            <a:endParaRPr lang="en-IE" altLang="en-US"/>
          </a:p>
        </p:txBody>
      </p:sp>
      <p:sp>
        <p:nvSpPr>
          <p:cNvPr id="6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298EC3-DD77-4510-83AB-BC219773FA44}" type="datetimeFigureOut">
              <a:rPr lang="en-IE"/>
              <a:pPr>
                <a:defRPr/>
              </a:pPr>
              <a:t>27/01/2020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2A9B1B-49D3-4155-9BC1-1C869FC641C2}" type="slidenum">
              <a:rPr lang="en-IE" altLang="en-US"/>
              <a:pPr/>
              <a:t>‹#›</a:t>
            </a:fld>
            <a:endParaRPr lang="en-IE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2A02EE-3979-468E-8220-FA125162E806}" type="datetimeFigureOut">
              <a:rPr lang="en-IE"/>
              <a:pPr>
                <a:defRPr/>
              </a:pPr>
              <a:t>27/01/2020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081402-1F23-452E-A8A2-DE2F7C6F8B7C}" type="slidenum">
              <a:rPr lang="en-IE" altLang="en-US"/>
              <a:pPr/>
              <a:t>‹#›</a:t>
            </a:fld>
            <a:endParaRPr lang="en-IE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A5380A-EA29-4D04-9815-618A8496CD08}" type="datetimeFigureOut">
              <a:rPr lang="en-IE"/>
              <a:pPr>
                <a:defRPr/>
              </a:pPr>
              <a:t>27/01/2020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28906A-859D-443C-BE04-C824FEBBFFDA}" type="slidenum">
              <a:rPr lang="en-IE" altLang="en-US"/>
              <a:pPr/>
              <a:t>‹#›</a:t>
            </a:fld>
            <a:endParaRPr lang="en-IE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495800" y="3924300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4695825" y="3924300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297363" y="3924300"/>
            <a:ext cx="84137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2E6EC8-4404-402A-870E-D9C14311ADD6}" type="datetimeFigureOut">
              <a:rPr lang="en-IE"/>
              <a:pPr>
                <a:defRPr/>
              </a:pPr>
              <a:t>27/01/2020</a:t>
            </a:fld>
            <a:endParaRPr lang="en-I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010401-3438-4C9A-B276-265B51359363}" type="slidenum">
              <a:rPr lang="en-IE" altLang="en-US"/>
              <a:pPr/>
              <a:t>‹#›</a:t>
            </a:fld>
            <a:endParaRPr lang="en-IE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D2EBD2-87F0-4551-9176-DBB9A3001D1E}" type="datetimeFigureOut">
              <a:rPr lang="en-IE"/>
              <a:pPr>
                <a:defRPr/>
              </a:pPr>
              <a:t>27/01/2020</a:t>
            </a:fld>
            <a:endParaRPr lang="en-I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E34F4012-6014-4CAA-9DF7-8BE83EEA44D1}" type="slidenum">
              <a:rPr lang="en-IE" altLang="en-US"/>
              <a:pPr/>
              <a:t>‹#›</a:t>
            </a:fld>
            <a:endParaRPr lang="en-IE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F704D-1C8E-4099-AC32-98698C59EE0C}" type="datetimeFigureOut">
              <a:rPr lang="en-IE"/>
              <a:pPr>
                <a:defRPr/>
              </a:pPr>
              <a:t>27/01/2020</a:t>
            </a:fld>
            <a:endParaRPr lang="en-I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26DAC18B-99BE-49BF-9EFC-9E43EEA71323}" type="slidenum">
              <a:rPr lang="en-IE" altLang="en-US"/>
              <a:pPr/>
              <a:t>‹#›</a:t>
            </a:fld>
            <a:endParaRPr lang="en-IE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4A2BFB-9A0B-48E3-8F7D-8096E1407D70}" type="datetimeFigureOut">
              <a:rPr lang="en-IE"/>
              <a:pPr>
                <a:defRPr/>
              </a:pPr>
              <a:t>27/01/2020</a:t>
            </a:fld>
            <a:endParaRPr lang="en-I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C22FCB-DA18-4BE5-AD75-A603273A3E92}" type="slidenum">
              <a:rPr lang="en-IE" altLang="en-US"/>
              <a:pPr/>
              <a:t>‹#›</a:t>
            </a:fld>
            <a:endParaRPr lang="en-IE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7E20BE-9720-40EC-AF8D-4F8CF92977D4}" type="datetimeFigureOut">
              <a:rPr lang="en-IE"/>
              <a:pPr>
                <a:defRPr/>
              </a:pPr>
              <a:t>27/01/2020</a:t>
            </a:fld>
            <a:endParaRPr lang="en-IE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30424A-4268-442C-A7D5-7EAF73ED0A01}" type="slidenum">
              <a:rPr lang="en-IE" altLang="en-US"/>
              <a:pPr/>
              <a:t>‹#›</a:t>
            </a:fld>
            <a:endParaRPr lang="en-IE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CC1CF3-607D-4F78-8B48-A9CD050B907C}" type="datetimeFigureOut">
              <a:rPr lang="en-IE"/>
              <a:pPr>
                <a:defRPr/>
              </a:pPr>
              <a:t>27/01/2020</a:t>
            </a:fld>
            <a:endParaRPr lang="en-I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CCCCF6-6F7F-4FD1-81E3-31BBD462F82A}" type="slidenum">
              <a:rPr lang="en-IE" altLang="en-US"/>
              <a:pPr/>
              <a:t>‹#›</a:t>
            </a:fld>
            <a:endParaRPr lang="en-IE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FE6029-4384-4758-B5A5-FBC845546D69}" type="datetimeFigureOut">
              <a:rPr lang="en-IE"/>
              <a:pPr>
                <a:defRPr/>
              </a:pPr>
              <a:t>27/01/2020</a:t>
            </a:fld>
            <a:endParaRPr lang="en-I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4C9B3B-43BF-44C9-9651-656F33EC33A5}" type="slidenum">
              <a:rPr lang="en-IE" altLang="en-US"/>
              <a:pPr/>
              <a:t>‹#›</a:t>
            </a:fld>
            <a:endParaRPr lang="en-IE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2700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+mn-cs"/>
              </a:defRPr>
            </a:lvl1pPr>
          </a:lstStyle>
          <a:p>
            <a:pPr>
              <a:defRPr/>
            </a:pPr>
            <a:fld id="{41A01CF2-2A7A-4713-B961-15AB3A90AAE1}" type="datetimeFigureOut">
              <a:rPr lang="en-IE"/>
              <a:pPr>
                <a:defRPr/>
              </a:pPr>
              <a:t>27/01/2020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8813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+mn-cs"/>
              </a:defRPr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</p:spPr>
        <p:txBody>
          <a:bodyPr vert="horz" wrap="square" lIns="27432" tIns="45720" rIns="4572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595959"/>
                </a:solidFill>
                <a:latin typeface="Century Gothic" pitchFamily="34" charset="0"/>
              </a:defRPr>
            </a:lvl1pPr>
          </a:lstStyle>
          <a:p>
            <a:fld id="{15B75A8B-39E9-449A-8AA7-D32AC7C949FA}" type="slidenum">
              <a:rPr lang="en-IE" altLang="en-US"/>
              <a:pPr/>
              <a:t>‹#›</a:t>
            </a:fld>
            <a:endParaRPr lang="en-IE" altLang="en-US"/>
          </a:p>
        </p:txBody>
      </p:sp>
      <p:sp>
        <p:nvSpPr>
          <p:cNvPr id="7" name="Oval 6"/>
          <p:cNvSpPr/>
          <p:nvPr/>
        </p:nvSpPr>
        <p:spPr>
          <a:xfrm>
            <a:off x="8458200" y="6499225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69913" y="6499225"/>
            <a:ext cx="84137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699" r:id="rId2"/>
    <p:sldLayoutId id="214748370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  <a:lvl2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anose="02040502050505030304" pitchFamily="18" charset="0"/>
        </a:defRPr>
      </a:lvl2pPr>
      <a:lvl3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anose="02040502050505030304" pitchFamily="18" charset="0"/>
        </a:defRPr>
      </a:lvl3pPr>
      <a:lvl4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anose="02040502050505030304" pitchFamily="18" charset="0"/>
        </a:defRPr>
      </a:lvl4pPr>
      <a:lvl5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anose="02040502050505030304" pitchFamily="18" charset="0"/>
        </a:defRPr>
      </a:lvl5pPr>
      <a:lvl6pPr marL="4572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anose="02040502050505030304" pitchFamily="18" charset="0"/>
        </a:defRPr>
      </a:lvl6pPr>
      <a:lvl7pPr marL="9144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anose="02040502050505030304" pitchFamily="18" charset="0"/>
        </a:defRPr>
      </a:lvl7pPr>
      <a:lvl8pPr marL="13716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anose="02040502050505030304" pitchFamily="18" charset="0"/>
        </a:defRPr>
      </a:lvl8pPr>
      <a:lvl9pPr marL="18288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anose="0204050205050503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7F7F7F"/>
          </a:solidFill>
          <a:latin typeface="+mj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Courier New" pitchFamily="49" charset="0"/>
        <a:buChar char="o"/>
        <a:defRPr sz="1600" kern="1200">
          <a:solidFill>
            <a:srgbClr val="7F7F7F"/>
          </a:solidFill>
          <a:latin typeface="+mj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rgbClr val="7F7F7F"/>
          </a:solidFill>
          <a:latin typeface="+mj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Courier New" pitchFamily="49" charset="0"/>
        <a:buChar char="o"/>
        <a:defRPr sz="1600" kern="1200">
          <a:solidFill>
            <a:srgbClr val="7F7F7F"/>
          </a:solidFill>
          <a:latin typeface="+mj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rgbClr val="7F7F7F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mailto:Tom.mcdonnell@nerinstitute.net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3" y="609600"/>
            <a:ext cx="7773987" cy="26035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IE" sz="5200" b="1" dirty="0" smtClean="0"/>
              <a:t>Universal Basic Income – Context and Debate</a:t>
            </a:r>
            <a:r>
              <a:rPr lang="en-IE" sz="4800" b="1" dirty="0" smtClean="0"/>
              <a:t/>
            </a:r>
            <a:br>
              <a:rPr lang="en-IE" sz="4800" b="1" dirty="0" smtClean="0"/>
            </a:br>
            <a:r>
              <a:rPr lang="en-IE" sz="1800" b="1" dirty="0" smtClean="0"/>
              <a:t>    </a:t>
            </a:r>
            <a:endParaRPr lang="en-IE" sz="3200" b="1" dirty="0"/>
          </a:p>
        </p:txBody>
      </p:sp>
      <p:sp>
        <p:nvSpPr>
          <p:cNvPr id="4099" name="Subtitle 2"/>
          <p:cNvSpPr>
            <a:spLocks noGrp="1"/>
          </p:cNvSpPr>
          <p:nvPr>
            <p:ph type="subTitle" idx="1"/>
          </p:nvPr>
        </p:nvSpPr>
        <p:spPr>
          <a:xfrm>
            <a:off x="827088" y="4797425"/>
            <a:ext cx="4608512" cy="1374775"/>
          </a:xfrm>
        </p:spPr>
        <p:txBody>
          <a:bodyPr>
            <a:normAutofit fontScale="92500" lnSpcReduction="10000"/>
          </a:bodyPr>
          <a:lstStyle/>
          <a:p>
            <a:pPr algn="l" eaLnBrk="1" hangingPunct="1">
              <a:buFont typeface="Arial" panose="020B0604020202020204" pitchFamily="34" charset="0"/>
              <a:buNone/>
              <a:defRPr/>
            </a:pPr>
            <a:r>
              <a:rPr lang="en-IE" altLang="en-US" sz="1600" b="1" dirty="0" err="1" smtClean="0">
                <a:solidFill>
                  <a:schemeClr val="tx1"/>
                </a:solidFill>
              </a:rPr>
              <a:t>Dr.</a:t>
            </a:r>
            <a:r>
              <a:rPr lang="en-IE" altLang="en-US" sz="1600" b="1" dirty="0" smtClean="0">
                <a:solidFill>
                  <a:schemeClr val="tx1"/>
                </a:solidFill>
              </a:rPr>
              <a:t> Tom McDonnell</a:t>
            </a:r>
          </a:p>
          <a:p>
            <a:pPr algn="l" eaLnBrk="1" hangingPunct="1">
              <a:buFont typeface="Arial" panose="020B0604020202020204" pitchFamily="34" charset="0"/>
              <a:buNone/>
              <a:defRPr/>
            </a:pPr>
            <a:r>
              <a:rPr lang="en-IE" altLang="en-US" sz="1600" b="1" dirty="0" smtClean="0">
                <a:solidFill>
                  <a:schemeClr val="tx1"/>
                </a:solidFill>
              </a:rPr>
              <a:t>Senior Economist and Co-director</a:t>
            </a:r>
          </a:p>
          <a:p>
            <a:pPr algn="l" eaLnBrk="1" hangingPunct="1">
              <a:buFont typeface="Arial" panose="020B0604020202020204" pitchFamily="34" charset="0"/>
              <a:buNone/>
              <a:defRPr/>
            </a:pPr>
            <a:r>
              <a:rPr lang="en-IE" altLang="en-US" sz="1600" b="1" dirty="0" smtClean="0">
                <a:solidFill>
                  <a:schemeClr val="tx1"/>
                </a:solidFill>
              </a:rPr>
              <a:t>NERI (</a:t>
            </a:r>
            <a:r>
              <a:rPr lang="en-IE" altLang="en-US" sz="1600" b="1" dirty="0" err="1" smtClean="0">
                <a:solidFill>
                  <a:schemeClr val="tx1"/>
                </a:solidFill>
              </a:rPr>
              <a:t>Nevin</a:t>
            </a:r>
            <a:r>
              <a:rPr lang="en-IE" altLang="en-US" sz="1600" b="1" dirty="0" smtClean="0">
                <a:solidFill>
                  <a:schemeClr val="tx1"/>
                </a:solidFill>
              </a:rPr>
              <a:t> Economic Research Institute)</a:t>
            </a:r>
          </a:p>
          <a:p>
            <a:pPr algn="l" eaLnBrk="1" hangingPunct="1">
              <a:buFont typeface="Arial" panose="020B0604020202020204" pitchFamily="34" charset="0"/>
              <a:buNone/>
              <a:defRPr/>
            </a:pPr>
            <a:r>
              <a:rPr lang="en-IE" altLang="en-US" sz="1600" b="1" dirty="0" smtClean="0">
                <a:solidFill>
                  <a:schemeClr val="tx1"/>
                </a:solidFill>
              </a:rPr>
              <a:t>Dublin &amp; Belfast</a:t>
            </a:r>
          </a:p>
          <a:p>
            <a:pPr algn="l" eaLnBrk="1" hangingPunct="1">
              <a:buFont typeface="Arial" panose="020B0604020202020204" pitchFamily="34" charset="0"/>
              <a:buNone/>
              <a:defRPr/>
            </a:pPr>
            <a:r>
              <a:rPr lang="en-IE" altLang="en-US" sz="1600" b="1" dirty="0" smtClean="0">
                <a:solidFill>
                  <a:schemeClr val="tx1"/>
                </a:solidFill>
                <a:hlinkClick r:id="rId2"/>
              </a:rPr>
              <a:t>Tom.mcdonnell@nerinstitute.net</a:t>
            </a:r>
            <a:endParaRPr lang="en-IE" altLang="en-US" sz="1600" b="1" dirty="0" smtClean="0">
              <a:solidFill>
                <a:schemeClr val="tx1"/>
              </a:solidFill>
            </a:endParaRPr>
          </a:p>
          <a:p>
            <a:pPr algn="l" eaLnBrk="1" hangingPunct="1">
              <a:buFont typeface="Arial" panose="020B0604020202020204" pitchFamily="34" charset="0"/>
              <a:buNone/>
              <a:defRPr/>
            </a:pPr>
            <a:endParaRPr lang="en-IE" altLang="en-US" sz="1600" b="1" dirty="0" smtClean="0">
              <a:solidFill>
                <a:schemeClr val="tx1"/>
              </a:solidFill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827088" y="3716338"/>
            <a:ext cx="7705725" cy="6889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endParaRPr lang="en-IE" b="1" dirty="0" smtClean="0">
              <a:solidFill>
                <a:schemeClr val="tx1"/>
              </a:solidFill>
            </a:endParaRPr>
          </a:p>
        </p:txBody>
      </p:sp>
      <p:pic>
        <p:nvPicPr>
          <p:cNvPr id="614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9613" y="4508500"/>
            <a:ext cx="2743200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IE" altLang="en-US" sz="2800" b="1" smtClean="0">
                <a:effectLst/>
              </a:rPr>
              <a:t>Total and per capita public spending </a:t>
            </a:r>
            <a:br>
              <a:rPr lang="en-IE" altLang="en-US" sz="2800" b="1" smtClean="0">
                <a:effectLst/>
              </a:rPr>
            </a:br>
            <a:r>
              <a:rPr lang="en-IE" altLang="en-US" sz="2800" b="1" smtClean="0">
                <a:effectLst/>
              </a:rPr>
              <a:t>in 2015, €bn</a:t>
            </a:r>
          </a:p>
        </p:txBody>
      </p:sp>
      <p:pic>
        <p:nvPicPr>
          <p:cNvPr id="1638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088" y="115888"/>
            <a:ext cx="1284287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07950" y="1485900"/>
          <a:ext cx="8785224" cy="4468809"/>
        </p:xfrm>
        <a:graphic>
          <a:graphicData uri="http://schemas.openxmlformats.org/drawingml/2006/table">
            <a:tbl>
              <a:tblPr firstRow="1" firstCol="1" bandRow="1"/>
              <a:tblGrid>
                <a:gridCol w="7321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21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21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21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210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210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210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210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210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210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210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32102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194296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800" dirty="0">
                          <a:solidFill>
                            <a:srgbClr val="FFFFFF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Country</a:t>
                      </a:r>
                      <a:endParaRPr lang="en-IE" sz="8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800">
                          <a:solidFill>
                            <a:srgbClr val="FFFFFF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Total</a:t>
                      </a:r>
                      <a:endParaRPr lang="en-IE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800" dirty="0">
                          <a:solidFill>
                            <a:srgbClr val="FFFFFF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A</a:t>
                      </a:r>
                      <a:endParaRPr lang="en-IE" sz="8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E" sz="800" dirty="0">
                          <a:solidFill>
                            <a:srgbClr val="FFFFFF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en-IE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800" dirty="0">
                          <a:solidFill>
                            <a:srgbClr val="FFFFFF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C</a:t>
                      </a:r>
                      <a:endParaRPr lang="en-IE" sz="8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E" sz="800" dirty="0">
                          <a:solidFill>
                            <a:srgbClr val="FFFFFF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IE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E" sz="800" dirty="0">
                          <a:solidFill>
                            <a:srgbClr val="FFFFFF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en-IE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800" dirty="0">
                          <a:solidFill>
                            <a:srgbClr val="FFFFFF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F</a:t>
                      </a:r>
                      <a:endParaRPr lang="en-IE" sz="8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E" sz="800" dirty="0">
                          <a:solidFill>
                            <a:srgbClr val="FFFFFF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</a:t>
                      </a:r>
                      <a:endParaRPr lang="en-IE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E" sz="800" dirty="0">
                          <a:solidFill>
                            <a:srgbClr val="FFFFFF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</a:t>
                      </a:r>
                      <a:endParaRPr lang="en-IE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800" dirty="0">
                          <a:solidFill>
                            <a:srgbClr val="FFFFFF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I</a:t>
                      </a:r>
                      <a:endParaRPr lang="en-IE" sz="8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800" dirty="0">
                          <a:solidFill>
                            <a:srgbClr val="FFFFFF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J</a:t>
                      </a:r>
                      <a:endParaRPr lang="en-IE" sz="8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429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Belgium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221.02</a:t>
                      </a:r>
                      <a:endParaRPr lang="en-IE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33.30</a:t>
                      </a:r>
                      <a:endParaRPr lang="en-IE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3.46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7.23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26.50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3.67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1.63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31.45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4.90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26.35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82.91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429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Denmark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149.01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20.16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3.06</a:t>
                      </a:r>
                      <a:endParaRPr lang="en-IE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2.67</a:t>
                      </a:r>
                      <a:endParaRPr lang="en-IE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9.95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1.21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0.67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23.26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4.79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19.14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64.10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429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Germany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1,333.86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180.39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30.49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47.47</a:t>
                      </a:r>
                      <a:endParaRPr lang="en-IE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95.19</a:t>
                      </a:r>
                      <a:endParaRPr lang="en-IE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18.47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11.61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217.24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30.83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127.39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574.77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429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France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1,242.79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137.22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38.32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35.61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124.48</a:t>
                      </a:r>
                      <a:endParaRPr lang="en-IE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21.93</a:t>
                      </a:r>
                      <a:endParaRPr lang="en-IE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23.34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178.24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29.00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119.17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535.48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429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Luxembourg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21.57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2.26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0.14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0.51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2.56</a:t>
                      </a:r>
                      <a:endParaRPr lang="en-IE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0.56</a:t>
                      </a:r>
                      <a:endParaRPr lang="en-IE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0.27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2.34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0.61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2.67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9.66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429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Netherlands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305.36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33.96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7.72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12.26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26.87</a:t>
                      </a:r>
                      <a:endParaRPr lang="en-IE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9.68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2.17</a:t>
                      </a:r>
                      <a:endParaRPr lang="en-IE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54.08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9.50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36.79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112.32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429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Austria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175.42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23.28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1.95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4.70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20.93</a:t>
                      </a:r>
                      <a:endParaRPr lang="en-IE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1.53</a:t>
                      </a:r>
                      <a:endParaRPr lang="en-IE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1.19</a:t>
                      </a:r>
                      <a:endParaRPr lang="en-IE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27.18</a:t>
                      </a:r>
                      <a:endParaRPr lang="en-IE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4.20</a:t>
                      </a:r>
                      <a:endParaRPr lang="en-IE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16.86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73.60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429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Finland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119.38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17.84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2.81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2.62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9.96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0.50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0.86</a:t>
                      </a:r>
                      <a:endParaRPr lang="en-IE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15.01</a:t>
                      </a:r>
                      <a:endParaRPr lang="en-IE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3.10</a:t>
                      </a:r>
                      <a:endParaRPr lang="en-IE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13.09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53.62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429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Sweden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224.45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31.60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5.07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5.83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18.76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1.30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3.33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31.06</a:t>
                      </a:r>
                      <a:endParaRPr lang="en-IE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4.89</a:t>
                      </a:r>
                      <a:endParaRPr lang="en-IE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29.17</a:t>
                      </a:r>
                      <a:endParaRPr lang="en-IE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93.43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429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UK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1,104.29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117.02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54.91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51.55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78.82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20.29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12.46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196.62</a:t>
                      </a:r>
                      <a:endParaRPr lang="en-IE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16.77</a:t>
                      </a:r>
                      <a:endParaRPr lang="en-IE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131.98</a:t>
                      </a:r>
                      <a:endParaRPr lang="en-IE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423.86</a:t>
                      </a:r>
                      <a:endParaRPr lang="en-IE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8859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800" b="1" dirty="0" smtClean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 smtClean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Ireland</a:t>
                      </a:r>
                      <a:endParaRPr lang="en-IE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75.32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10.43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0.90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2.78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8.66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1.02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1.48</a:t>
                      </a:r>
                      <a:endParaRPr lang="en-IE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14.57</a:t>
                      </a:r>
                      <a:endParaRPr lang="en-IE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1.48</a:t>
                      </a:r>
                      <a:endParaRPr lang="en-IE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9.37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24.63</a:t>
                      </a:r>
                      <a:endParaRPr lang="en-IE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8859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b="1" i="1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Per capita (€000)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800" b="1">
                          <a:solidFill>
                            <a:srgbClr val="17365D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IE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800" b="1">
                          <a:solidFill>
                            <a:srgbClr val="17365D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IE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800" b="1">
                          <a:solidFill>
                            <a:srgbClr val="17365D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IE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800" b="1" dirty="0">
                          <a:solidFill>
                            <a:srgbClr val="17365D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IE" sz="8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800" b="1">
                          <a:solidFill>
                            <a:srgbClr val="17365D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IE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800" b="1">
                          <a:solidFill>
                            <a:srgbClr val="17365D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IE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800" b="1">
                          <a:solidFill>
                            <a:srgbClr val="17365D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IE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800" b="1">
                          <a:solidFill>
                            <a:srgbClr val="17365D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IE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800" b="1" dirty="0">
                          <a:solidFill>
                            <a:srgbClr val="17365D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IE" sz="8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800" b="1" dirty="0">
                          <a:solidFill>
                            <a:srgbClr val="17365D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IE" sz="8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800" b="1" dirty="0">
                          <a:solidFill>
                            <a:srgbClr val="17365D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IE" sz="8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8859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800" b="1" dirty="0" smtClean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 smtClean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Ireland</a:t>
                      </a:r>
                      <a:endParaRPr lang="en-IE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b="1" dirty="0" smtClean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 smtClean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16,225</a:t>
                      </a:r>
                      <a:endParaRPr lang="en-IE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b="1" dirty="0" smtClean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 smtClean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2,247</a:t>
                      </a:r>
                      <a:endParaRPr lang="en-IE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193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598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1,865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219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318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3,138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319</a:t>
                      </a:r>
                      <a:endParaRPr lang="en-IE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2,019</a:t>
                      </a:r>
                      <a:endParaRPr lang="en-IE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5,306</a:t>
                      </a:r>
                      <a:endParaRPr lang="en-IE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8859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800" dirty="0" smtClean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Peers</a:t>
                      </a:r>
                      <a:endParaRPr lang="en-IE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dirty="0" smtClean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18,000</a:t>
                      </a:r>
                      <a:endParaRPr lang="en-IE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dirty="0" smtClean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2,199</a:t>
                      </a:r>
                      <a:endParaRPr lang="en-IE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539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627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1,530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290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213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2,864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398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1,926</a:t>
                      </a:r>
                      <a:endParaRPr lang="en-IE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7,415</a:t>
                      </a:r>
                      <a:endParaRPr lang="en-IE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429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Gap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1,775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-48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346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29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-335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71</a:t>
                      </a:r>
                      <a:endParaRPr lang="en-IE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-105</a:t>
                      </a:r>
                      <a:endParaRPr lang="en-IE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-274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79</a:t>
                      </a:r>
                      <a:endParaRPr lang="en-IE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-93</a:t>
                      </a:r>
                      <a:endParaRPr lang="en-IE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2,109</a:t>
                      </a:r>
                      <a:endParaRPr lang="en-IE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58288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Gap scaled </a:t>
                      </a:r>
                      <a:r>
                        <a:rPr lang="en-US" sz="800" dirty="0" smtClean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to population</a:t>
                      </a:r>
                      <a:endParaRPr lang="en-IE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B0F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8.2</a:t>
                      </a:r>
                      <a:endParaRPr lang="en-IE" sz="10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-0.2</a:t>
                      </a:r>
                      <a:endParaRPr lang="en-IE" sz="1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B0F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1.6</a:t>
                      </a:r>
                      <a:endParaRPr lang="en-IE" sz="10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B0F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</a:t>
                      </a:r>
                      <a:endParaRPr lang="en-IE" sz="10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-1.6</a:t>
                      </a:r>
                      <a:endParaRPr lang="en-IE" sz="1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B0F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0.3</a:t>
                      </a:r>
                      <a:endParaRPr lang="en-IE" sz="10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-0.5</a:t>
                      </a:r>
                      <a:endParaRPr lang="en-IE" sz="1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-1.3</a:t>
                      </a:r>
                      <a:endParaRPr lang="en-IE" sz="1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B0F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0.4</a:t>
                      </a:r>
                      <a:endParaRPr lang="en-IE" sz="10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-0.4</a:t>
                      </a:r>
                      <a:endParaRPr lang="en-IE" sz="1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B0F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9.8</a:t>
                      </a:r>
                      <a:endParaRPr lang="en-IE" sz="10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16596" name="TextBox 7"/>
          <p:cNvSpPr txBox="1">
            <a:spLocks noChangeArrowheads="1"/>
          </p:cNvSpPr>
          <p:nvPr/>
        </p:nvSpPr>
        <p:spPr bwMode="auto">
          <a:xfrm>
            <a:off x="179388" y="5949950"/>
            <a:ext cx="8785225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endParaRPr lang="en-US" altLang="en-US" sz="1000">
              <a:solidFill>
                <a:srgbClr val="FF0000"/>
              </a:solidFill>
              <a:latin typeface="Palatino Linotype" pitchFamily="18" charset="0"/>
            </a:endParaRPr>
          </a:p>
          <a:p>
            <a:pPr eaLnBrk="1" hangingPunct="1"/>
            <a:r>
              <a:rPr lang="en-US" altLang="en-US" sz="1000">
                <a:solidFill>
                  <a:srgbClr val="FF0000"/>
                </a:solidFill>
                <a:latin typeface="Palatino Linotype" pitchFamily="18" charset="0"/>
              </a:rPr>
              <a:t>A = General public services</a:t>
            </a:r>
            <a:r>
              <a:rPr lang="en-US" altLang="en-US" sz="1000">
                <a:latin typeface="Palatino Linotype" pitchFamily="18" charset="0"/>
              </a:rPr>
              <a:t>; </a:t>
            </a:r>
            <a:r>
              <a:rPr lang="en-US" altLang="en-US" sz="1000">
                <a:solidFill>
                  <a:srgbClr val="00B0F0"/>
                </a:solidFill>
                <a:latin typeface="Palatino Linotype" pitchFamily="18" charset="0"/>
              </a:rPr>
              <a:t>B = Defence; C = Public Order and Safety</a:t>
            </a:r>
            <a:r>
              <a:rPr lang="en-US" altLang="en-US" sz="1000">
                <a:latin typeface="Palatino Linotype" pitchFamily="18" charset="0"/>
              </a:rPr>
              <a:t>; </a:t>
            </a:r>
            <a:r>
              <a:rPr lang="en-US" altLang="en-US" sz="1000">
                <a:solidFill>
                  <a:srgbClr val="FF0000"/>
                </a:solidFill>
                <a:latin typeface="Palatino Linotype" pitchFamily="18" charset="0"/>
              </a:rPr>
              <a:t>D = Economic Affairs</a:t>
            </a:r>
            <a:r>
              <a:rPr lang="en-US" altLang="en-US" sz="1000">
                <a:solidFill>
                  <a:srgbClr val="00B0F0"/>
                </a:solidFill>
                <a:latin typeface="Palatino Linotype" pitchFamily="18" charset="0"/>
              </a:rPr>
              <a:t>; E = Environmental Protection</a:t>
            </a:r>
            <a:r>
              <a:rPr lang="en-US" altLang="en-US" sz="1000">
                <a:latin typeface="Palatino Linotype" pitchFamily="18" charset="0"/>
              </a:rPr>
              <a:t>; </a:t>
            </a:r>
            <a:r>
              <a:rPr lang="en-US" altLang="en-US" sz="1000">
                <a:solidFill>
                  <a:srgbClr val="FF0000"/>
                </a:solidFill>
                <a:latin typeface="Palatino Linotype" pitchFamily="18" charset="0"/>
              </a:rPr>
              <a:t>F = Housing and Community Amenities</a:t>
            </a:r>
            <a:r>
              <a:rPr lang="en-US" altLang="en-US" sz="1000">
                <a:latin typeface="Palatino Linotype" pitchFamily="18" charset="0"/>
              </a:rPr>
              <a:t>; </a:t>
            </a:r>
            <a:r>
              <a:rPr lang="en-US" altLang="en-US" sz="1000">
                <a:solidFill>
                  <a:srgbClr val="FF0000"/>
                </a:solidFill>
                <a:latin typeface="Palatino Linotype" pitchFamily="18" charset="0"/>
              </a:rPr>
              <a:t>G = Health</a:t>
            </a:r>
            <a:r>
              <a:rPr lang="en-US" altLang="en-US" sz="1000">
                <a:latin typeface="Palatino Linotype" pitchFamily="18" charset="0"/>
              </a:rPr>
              <a:t>; </a:t>
            </a:r>
            <a:r>
              <a:rPr lang="en-US" altLang="en-US" sz="1000">
                <a:solidFill>
                  <a:srgbClr val="00B0F0"/>
                </a:solidFill>
                <a:latin typeface="Palatino Linotype" pitchFamily="18" charset="0"/>
              </a:rPr>
              <a:t>H = Recreation, culture and religion</a:t>
            </a:r>
            <a:r>
              <a:rPr lang="en-US" altLang="en-US" sz="1000">
                <a:latin typeface="Palatino Linotype" pitchFamily="18" charset="0"/>
              </a:rPr>
              <a:t>; </a:t>
            </a:r>
            <a:r>
              <a:rPr lang="en-US" altLang="en-US" sz="1000">
                <a:solidFill>
                  <a:srgbClr val="FF0000"/>
                </a:solidFill>
                <a:latin typeface="Palatino Linotype" pitchFamily="18" charset="0"/>
              </a:rPr>
              <a:t>I = Education</a:t>
            </a:r>
            <a:r>
              <a:rPr lang="en-US" altLang="en-US" sz="1000">
                <a:solidFill>
                  <a:srgbClr val="00B050"/>
                </a:solidFill>
                <a:latin typeface="Palatino Linotype" pitchFamily="18" charset="0"/>
              </a:rPr>
              <a:t>; </a:t>
            </a:r>
            <a:r>
              <a:rPr lang="en-US" altLang="en-US" sz="1000">
                <a:solidFill>
                  <a:srgbClr val="00B0F0"/>
                </a:solidFill>
                <a:latin typeface="Palatino Linotype" pitchFamily="18" charset="0"/>
              </a:rPr>
              <a:t>J = Social Protection</a:t>
            </a:r>
            <a:endParaRPr lang="en-IE" altLang="en-US" sz="1000">
              <a:solidFill>
                <a:srgbClr val="00B0F0"/>
              </a:solidFill>
              <a:latin typeface="Palatino Linotype" pitchFamily="18" charset="0"/>
            </a:endParaRPr>
          </a:p>
          <a:p>
            <a:pPr eaLnBrk="1" hangingPunct="1"/>
            <a:r>
              <a:rPr lang="en-US" altLang="en-US" sz="1000">
                <a:latin typeface="Palatino Linotype" pitchFamily="18" charset="0"/>
              </a:rPr>
              <a:t>Peer country is the population weighted average.</a:t>
            </a:r>
            <a:endParaRPr lang="en-IE" altLang="en-US" sz="1000">
              <a:latin typeface="Palatino Linotype" pitchFamily="18" charset="0"/>
            </a:endParaRPr>
          </a:p>
          <a:p>
            <a:pPr eaLnBrk="1" hangingPunct="1"/>
            <a:r>
              <a:rPr lang="en-US" altLang="en-US" sz="1000">
                <a:latin typeface="Palatino Linotype" pitchFamily="18" charset="0"/>
              </a:rPr>
              <a:t>A negative gap means that the Republic of Ireland out-spends the peer country weighted average.</a:t>
            </a:r>
            <a:endParaRPr lang="en-IE" altLang="en-US" sz="1000">
              <a:latin typeface="Palatino Linotype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IE" dirty="0">
                <a:solidFill>
                  <a:srgbClr val="FF0000"/>
                </a:solidFill>
              </a:rPr>
              <a:t>B</a:t>
            </a:r>
            <a:r>
              <a:rPr lang="en-IE" dirty="0" smtClean="0"/>
              <a:t/>
            </a:r>
            <a:br>
              <a:rPr lang="en-IE" dirty="0" smtClean="0"/>
            </a:br>
            <a:r>
              <a:rPr lang="en-IE" dirty="0" smtClean="0"/>
              <a:t>Universal Basic Income</a:t>
            </a:r>
            <a:endParaRPr lang="en-IE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088" y="115888"/>
            <a:ext cx="1284287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IE" sz="3600" dirty="0" smtClean="0"/>
              <a:t>What is Universal Basic Income?</a:t>
            </a:r>
            <a:endParaRPr lang="en-IE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en-IE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A fixed cash grant provided on a weekly or monthly basis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en-IE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Given directly to all adults individually</a:t>
            </a:r>
          </a:p>
          <a:p>
            <a:pPr lvl="1" eaLnBrk="1" hangingPunct="1">
              <a:defRPr/>
            </a:pPr>
            <a:r>
              <a:rPr lang="en-IE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Could be extended to children</a:t>
            </a:r>
          </a:p>
          <a:p>
            <a:pPr lvl="1" eaLnBrk="1" hangingPunct="1">
              <a:defRPr/>
            </a:pPr>
            <a:r>
              <a:rPr lang="en-IE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Could be larger amounts for certain groups (e.g. disabled, pensioners)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en-IE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Meant to cover part or all of basic living expenses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en-IE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Comes with no conditionality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en-IE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The UBI is </a:t>
            </a:r>
            <a:r>
              <a:rPr lang="en-IE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not</a:t>
            </a:r>
            <a:r>
              <a:rPr lang="en-IE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:</a:t>
            </a:r>
          </a:p>
          <a:p>
            <a:pPr lvl="1" eaLnBrk="1" hangingPunct="1">
              <a:defRPr/>
            </a:pPr>
            <a:r>
              <a:rPr lang="en-IE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A negative income tax</a:t>
            </a:r>
          </a:p>
          <a:p>
            <a:pPr lvl="2" eaLnBrk="1" hangingPunct="1">
              <a:buFont typeface="Arial" panose="020B0604020202020204" pitchFamily="34" charset="0"/>
              <a:buChar char="•"/>
              <a:defRPr/>
            </a:pPr>
            <a:r>
              <a:rPr lang="en-IE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i.e. money credited as allowances to a taxed income, and paid as benefit when it exceeds debited tax</a:t>
            </a:r>
          </a:p>
          <a:p>
            <a:pPr lvl="1" eaLnBrk="1" hangingPunct="1">
              <a:defRPr/>
            </a:pPr>
            <a:r>
              <a:rPr lang="en-IE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A guaranteed minimum income ‘top-off’</a:t>
            </a:r>
          </a:p>
          <a:p>
            <a:pPr lvl="2" eaLnBrk="1" hangingPunct="1">
              <a:buFont typeface="Arial" panose="020B0604020202020204" pitchFamily="34" charset="0"/>
              <a:buChar char="•"/>
              <a:defRPr/>
            </a:pPr>
            <a:r>
              <a:rPr lang="en-IE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i.e. an enforced income floor (poverty threshold) with government topping up incomes at the end of the year (potentially a 100% marginal tax rate at low incomes)</a:t>
            </a:r>
            <a:endParaRPr lang="en-IE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2970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088" y="115888"/>
            <a:ext cx="1284287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IE" dirty="0" smtClean="0"/>
              <a:t>Common</a:t>
            </a:r>
            <a:br>
              <a:rPr lang="en-IE" dirty="0" smtClean="0"/>
            </a:br>
            <a:r>
              <a:rPr lang="en-IE" dirty="0" smtClean="0"/>
              <a:t>arguments in favour (1)</a:t>
            </a:r>
            <a:endParaRPr lang="en-IE" dirty="0"/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 eaLnBrk="1" hangingPunct="1">
              <a:buFont typeface="+mj-lt"/>
              <a:buAutoNum type="arabicPeriod"/>
            </a:pPr>
            <a:r>
              <a:rPr lang="en-IE" dirty="0" smtClean="0">
                <a:solidFill>
                  <a:schemeClr val="tx1"/>
                </a:solidFill>
              </a:rPr>
              <a:t>If set high enough it would eliminate poverty and deprivation (its an insurance programme)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IE" dirty="0" smtClean="0">
                <a:solidFill>
                  <a:schemeClr val="tx1"/>
                </a:solidFill>
              </a:rPr>
              <a:t>It would reduce inequality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IE" dirty="0" smtClean="0">
                <a:solidFill>
                  <a:schemeClr val="tx1"/>
                </a:solidFill>
              </a:rPr>
              <a:t>It eliminates any ‘loss of dignity’ or ‘compulsion’ associated with welfare payments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IE" dirty="0" smtClean="0">
                <a:solidFill>
                  <a:schemeClr val="tx1"/>
                </a:solidFill>
              </a:rPr>
              <a:t>It provides individual security and freedom (payment is to the individual not the household)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IE" dirty="0" smtClean="0">
                <a:solidFill>
                  <a:schemeClr val="tx1"/>
                </a:solidFill>
              </a:rPr>
              <a:t>It reduces administrative costs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IE" dirty="0" smtClean="0">
                <a:solidFill>
                  <a:schemeClr val="tx1"/>
                </a:solidFill>
              </a:rPr>
              <a:t>It could induce higher rates of saving and investment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IE" dirty="0" smtClean="0">
                <a:solidFill>
                  <a:schemeClr val="tx1"/>
                </a:solidFill>
              </a:rPr>
              <a:t>Might improve socioeconomic cohesion</a:t>
            </a:r>
          </a:p>
        </p:txBody>
      </p:sp>
      <p:pic>
        <p:nvPicPr>
          <p:cNvPr id="3072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088" y="115888"/>
            <a:ext cx="1284287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IE" dirty="0" smtClean="0"/>
              <a:t>Common</a:t>
            </a:r>
            <a:br>
              <a:rPr lang="en-IE" dirty="0" smtClean="0"/>
            </a:br>
            <a:r>
              <a:rPr lang="en-IE" dirty="0" smtClean="0"/>
              <a:t>arguments in favour (2)</a:t>
            </a:r>
            <a:endParaRPr lang="en-IE" dirty="0"/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en-IE" dirty="0" smtClean="0">
                <a:solidFill>
                  <a:schemeClr val="tx1"/>
                </a:solidFill>
              </a:rPr>
              <a:t>8. It encourages entrepreneurship (safety net)</a:t>
            </a:r>
          </a:p>
          <a:p>
            <a:pPr eaLnBrk="1" hangingPunct="1">
              <a:buNone/>
            </a:pPr>
            <a:r>
              <a:rPr lang="en-IE" dirty="0" smtClean="0">
                <a:solidFill>
                  <a:schemeClr val="tx1"/>
                </a:solidFill>
              </a:rPr>
              <a:t>9. It encourages learning and career breaks</a:t>
            </a:r>
          </a:p>
          <a:p>
            <a:pPr eaLnBrk="1" hangingPunct="1">
              <a:buNone/>
            </a:pPr>
            <a:r>
              <a:rPr lang="en-IE" dirty="0" smtClean="0">
                <a:solidFill>
                  <a:schemeClr val="tx1"/>
                </a:solidFill>
              </a:rPr>
              <a:t>10. It encourages civic engagement and volunteerism</a:t>
            </a:r>
          </a:p>
          <a:p>
            <a:pPr eaLnBrk="1" hangingPunct="1">
              <a:buNone/>
            </a:pPr>
            <a:r>
              <a:rPr lang="en-IE" dirty="0" smtClean="0">
                <a:solidFill>
                  <a:schemeClr val="tx1"/>
                </a:solidFill>
              </a:rPr>
              <a:t> and acknowledges care work</a:t>
            </a:r>
          </a:p>
          <a:p>
            <a:pPr eaLnBrk="1" hangingPunct="1">
              <a:buNone/>
            </a:pPr>
            <a:r>
              <a:rPr lang="en-IE" dirty="0" smtClean="0">
                <a:solidFill>
                  <a:schemeClr val="tx1"/>
                </a:solidFill>
              </a:rPr>
              <a:t>11. It could lead to less economic crime</a:t>
            </a:r>
          </a:p>
          <a:p>
            <a:pPr eaLnBrk="1" hangingPunct="1">
              <a:buNone/>
            </a:pPr>
            <a:r>
              <a:rPr lang="en-IE" dirty="0" smtClean="0">
                <a:solidFill>
                  <a:schemeClr val="tx1"/>
                </a:solidFill>
              </a:rPr>
              <a:t>12. It gives a certain freedom ‘not’ to take bad job and encourages strategic career decisions as opposed to ones based on short-term survival considerations</a:t>
            </a:r>
          </a:p>
          <a:p>
            <a:pPr eaLnBrk="1" hangingPunct="1"/>
            <a:endParaRPr lang="en-IE" dirty="0" smtClean="0"/>
          </a:p>
        </p:txBody>
      </p:sp>
      <p:pic>
        <p:nvPicPr>
          <p:cNvPr id="3174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088" y="115888"/>
            <a:ext cx="1284287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IE" sz="4000" dirty="0" smtClean="0"/>
              <a:t>Support on the political </a:t>
            </a:r>
            <a:br>
              <a:rPr lang="en-IE" sz="4000" dirty="0" smtClean="0"/>
            </a:br>
            <a:r>
              <a:rPr lang="en-IE" sz="4000" dirty="0" smtClean="0"/>
              <a:t>right and left</a:t>
            </a:r>
            <a:endParaRPr lang="en-IE" sz="4000" dirty="0"/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IE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Left:</a:t>
            </a:r>
          </a:p>
          <a:p>
            <a:pPr lvl="1" eaLnBrk="1" hangingPunct="1"/>
            <a:r>
              <a:rPr lang="en-IE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Eliminates poverty</a:t>
            </a:r>
          </a:p>
          <a:p>
            <a:pPr lvl="1" eaLnBrk="1" hangingPunct="1"/>
            <a:r>
              <a:rPr lang="en-IE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Provides security from economic oppression (individual bargaining power)</a:t>
            </a:r>
          </a:p>
          <a:p>
            <a:pPr lvl="1" eaLnBrk="1" hangingPunct="1"/>
            <a:r>
              <a:rPr lang="en-IE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Provides Republican freedom</a:t>
            </a:r>
          </a:p>
          <a:p>
            <a:pPr lvl="1" eaLnBrk="1" hangingPunct="1"/>
            <a:r>
              <a:rPr lang="en-IE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Eliminates the benefit trap (people often lose out financially if they take-up work under the current system)</a:t>
            </a:r>
          </a:p>
          <a:p>
            <a:pPr eaLnBrk="1" hangingPunct="1"/>
            <a:r>
              <a:rPr lang="en-IE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Right:</a:t>
            </a:r>
          </a:p>
          <a:p>
            <a:pPr lvl="1" eaLnBrk="1" hangingPunct="1"/>
            <a:r>
              <a:rPr lang="en-IE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Weakens government and the bureaucratic state</a:t>
            </a:r>
          </a:p>
          <a:p>
            <a:pPr lvl="1" eaLnBrk="1" hangingPunct="1"/>
            <a:r>
              <a:rPr lang="en-IE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Maximises the individual’s freedom to choose</a:t>
            </a:r>
          </a:p>
          <a:p>
            <a:pPr lvl="1" eaLnBrk="1" hangingPunct="1"/>
            <a:r>
              <a:rPr lang="en-IE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Helps preserve the market against revolt by the 99%</a:t>
            </a:r>
          </a:p>
          <a:p>
            <a:pPr lvl="1" eaLnBrk="1" hangingPunct="1"/>
            <a:r>
              <a:rPr lang="en-IE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Thin end of the wedge – opens up an assault against the welfare state</a:t>
            </a:r>
          </a:p>
        </p:txBody>
      </p:sp>
      <p:pic>
        <p:nvPicPr>
          <p:cNvPr id="3277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088" y="115888"/>
            <a:ext cx="1284287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IE" dirty="0" smtClean="0"/>
              <a:t>Common</a:t>
            </a:r>
            <a:br>
              <a:rPr lang="en-IE" dirty="0" smtClean="0"/>
            </a:br>
            <a:r>
              <a:rPr lang="en-IE" dirty="0" smtClean="0"/>
              <a:t>arguments against (1)</a:t>
            </a:r>
            <a:endParaRPr lang="en-IE" dirty="0"/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IE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Moralistic arguments (usually right wing commentators)</a:t>
            </a:r>
          </a:p>
          <a:p>
            <a:pPr lvl="1" eaLnBrk="1" hangingPunct="1"/>
            <a:r>
              <a:rPr lang="en-IE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People are lazy – it will </a:t>
            </a:r>
            <a:r>
              <a:rPr lang="en-IE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disincentivise</a:t>
            </a:r>
            <a:r>
              <a:rPr lang="en-IE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work and create a dependency culture</a:t>
            </a:r>
          </a:p>
          <a:p>
            <a:pPr lvl="1" eaLnBrk="1" hangingPunct="1"/>
            <a:r>
              <a:rPr lang="en-IE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It will just go on luxuries, alcohol and tobacco</a:t>
            </a:r>
          </a:p>
          <a:p>
            <a:pPr eaLnBrk="1" hangingPunct="1"/>
            <a:r>
              <a:rPr lang="en-IE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Economic arguments (right wing and/or left wing)</a:t>
            </a:r>
          </a:p>
          <a:p>
            <a:pPr lvl="1" eaLnBrk="1" hangingPunct="1"/>
            <a:r>
              <a:rPr lang="en-IE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Its just too expensive (€10,000 per adult would cost €36 billion - €10,000 per person would cost €48 billion)</a:t>
            </a:r>
          </a:p>
          <a:p>
            <a:pPr lvl="1" eaLnBrk="1" hangingPunct="1"/>
            <a:r>
              <a:rPr lang="en-IE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It will create inflationary pressures in the economy</a:t>
            </a:r>
          </a:p>
          <a:p>
            <a:pPr lvl="1" eaLnBrk="1" hangingPunct="1"/>
            <a:r>
              <a:rPr lang="en-IE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Prices differ from region to region (e.g. housing/rental costs in Dublin) so a UBI would not be have equivalent real value in different regions</a:t>
            </a:r>
          </a:p>
          <a:p>
            <a:pPr lvl="1" eaLnBrk="1" hangingPunct="1"/>
            <a:r>
              <a:rPr lang="en-IE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Potentially negative employment effects – pushing up wage costs</a:t>
            </a:r>
          </a:p>
        </p:txBody>
      </p:sp>
      <p:pic>
        <p:nvPicPr>
          <p:cNvPr id="3379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088" y="115888"/>
            <a:ext cx="1284287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IE" sz="3600" dirty="0" smtClean="0"/>
              <a:t>Opposition </a:t>
            </a:r>
            <a:r>
              <a:rPr lang="en-IE" sz="3600" dirty="0"/>
              <a:t>on the political </a:t>
            </a:r>
            <a:br>
              <a:rPr lang="en-IE" sz="3600" dirty="0"/>
            </a:br>
            <a:r>
              <a:rPr lang="en-IE" sz="3600" dirty="0"/>
              <a:t>right and left</a:t>
            </a:r>
          </a:p>
        </p:txBody>
      </p:sp>
      <p:sp>
        <p:nvSpPr>
          <p:cNvPr id="348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IE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Left: </a:t>
            </a:r>
          </a:p>
          <a:p>
            <a:pPr lvl="1" eaLnBrk="1" hangingPunct="1"/>
            <a:r>
              <a:rPr lang="en-IE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Thin end of the wedge: opens up an assault against the welfare state (i.e. privatisation of health, education and public transport)</a:t>
            </a:r>
          </a:p>
          <a:p>
            <a:pPr lvl="1" eaLnBrk="1" hangingPunct="1"/>
            <a:r>
              <a:rPr lang="en-IE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Might undermine trade unions and push down real wages (subsidy to profit-making companies in low wage sectors)</a:t>
            </a:r>
          </a:p>
          <a:p>
            <a:pPr lvl="1" eaLnBrk="1" hangingPunct="1"/>
            <a:r>
              <a:rPr lang="en-IE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Extremely costly (will lead to cutbacks in other areas of public spending</a:t>
            </a:r>
          </a:p>
          <a:p>
            <a:pPr lvl="1" eaLnBrk="1" hangingPunct="1"/>
            <a:r>
              <a:rPr lang="en-IE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Scarring effects (long-term unemployed)</a:t>
            </a:r>
          </a:p>
          <a:p>
            <a:pPr eaLnBrk="1" hangingPunct="1"/>
            <a:r>
              <a:rPr lang="en-IE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Right:</a:t>
            </a:r>
          </a:p>
          <a:p>
            <a:pPr lvl="1" eaLnBrk="1" hangingPunct="1"/>
            <a:r>
              <a:rPr lang="en-IE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Lazy ‘free-riders’ will get something for nothing </a:t>
            </a:r>
          </a:p>
          <a:p>
            <a:pPr lvl="1" eaLnBrk="1" hangingPunct="1"/>
            <a:r>
              <a:rPr lang="en-IE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People will refuse to take low pay jobs (pushing up wages)</a:t>
            </a:r>
          </a:p>
          <a:p>
            <a:pPr lvl="1" eaLnBrk="1" hangingPunct="1"/>
            <a:r>
              <a:rPr lang="en-IE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Extremely costly (will push up taxes)</a:t>
            </a:r>
          </a:p>
        </p:txBody>
      </p:sp>
      <p:pic>
        <p:nvPicPr>
          <p:cNvPr id="3482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088" y="115888"/>
            <a:ext cx="1284287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Evidence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 disincentives to work:</a:t>
            </a:r>
          </a:p>
          <a:p>
            <a:pPr lvl="1"/>
            <a:r>
              <a:rPr lang="en-IE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limited experiments In Manitoba, Namibia, India (to name a few) show no evidence of a ‘disincentive to work’: </a:t>
            </a:r>
          </a:p>
          <a:p>
            <a:pPr lvl="1"/>
            <a:r>
              <a:rPr lang="en-IE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people responded by generating economic activity through business start-ups, return/continue in education, care for family members – with measurable and positive impacts on mental health, skill development and even political activity.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088" y="115888"/>
            <a:ext cx="1284287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The Cost </a:t>
            </a:r>
            <a:r>
              <a:rPr lang="en-IE" sz="2000" dirty="0" smtClean="0"/>
              <a:t>(Taft, 2015)</a:t>
            </a:r>
            <a:endParaRPr lang="en-IE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 major objection is the cost. </a:t>
            </a:r>
            <a:r>
              <a:rPr lang="en-IE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Micheál</a:t>
            </a:r>
            <a:r>
              <a:rPr lang="en-IE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Collins (NERI, UCD), - based on social protection, poverty line and minimum expenditure – finds costs could range from €35 to €64 billion, funded by flat-rate income tax from 44 to 88 percent.  Social Justice Ireland finds the cost close to €40 billion,  funded by a flat-rate income tax of 45 percent.</a:t>
            </a:r>
          </a:p>
          <a:p>
            <a:pPr marL="118872" indent="0">
              <a:buNone/>
            </a:pPr>
            <a:endParaRPr lang="en-IE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IE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 recent attempt to model the cost of a full UBI in the UK by Howard Reed and Stewart </a:t>
            </a:r>
            <a:r>
              <a:rPr lang="en-IE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Lansley</a:t>
            </a:r>
            <a:r>
              <a:rPr lang="en-IE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found that the costs would be prohibitive while there would still be substantial ‘losers’ in the bottom two deciles.  </a:t>
            </a:r>
          </a:p>
          <a:p>
            <a:endParaRPr lang="en-IE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IE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Opportunity costs are potentially high.  Spending on public services in Ireland needs to increase by over €10 billion per year to reach the EU-15 average while investment needs to rise by nearly €5 billion to reach long-term average.  UBI  costs could crowd this out.</a:t>
            </a:r>
          </a:p>
          <a:p>
            <a:pPr marL="118872" indent="0">
              <a:buNone/>
            </a:pPr>
            <a:endParaRPr lang="en-IE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IE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There could be considerable dead-weight costs.  If UBI is principally seen as an anti-poverty policy, then reducing at-risk poverty and deprivation rates could be achieved at considerably less cost than UBI (though UBI is more than just an anti-poverty measure).</a:t>
            </a:r>
          </a:p>
          <a:p>
            <a:pPr>
              <a:buNone/>
            </a:pPr>
            <a:endParaRPr lang="en-IE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088" y="115888"/>
            <a:ext cx="1284287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0"/>
            <a:ext cx="7772400" cy="42672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IE" sz="4400" dirty="0" smtClean="0">
                <a:solidFill>
                  <a:srgbClr val="FF0000"/>
                </a:solidFill>
              </a:rPr>
              <a:t>A</a:t>
            </a:r>
            <a:r>
              <a:rPr lang="en-IE" sz="4400" dirty="0" smtClean="0"/>
              <a:t/>
            </a:r>
            <a:br>
              <a:rPr lang="en-IE" sz="4400" dirty="0" smtClean="0"/>
            </a:br>
            <a:r>
              <a:rPr lang="en-IE" sz="4400" dirty="0" smtClean="0"/>
              <a:t>Context – Social policy and the Welfare State</a:t>
            </a:r>
            <a:endParaRPr lang="en-IE" sz="4400" dirty="0"/>
          </a:p>
        </p:txBody>
      </p:sp>
      <p:pic>
        <p:nvPicPr>
          <p:cNvPr id="717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088" y="115888"/>
            <a:ext cx="1284287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IE" dirty="0" smtClean="0"/>
              <a:t>Paying for it…..</a:t>
            </a:r>
            <a:endParaRPr lang="en-IE" dirty="0"/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I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Could replace part of the existing social protection budget (e.g. Jobseeker’s allowance, family income supplement, child benefit)</a:t>
            </a:r>
          </a:p>
          <a:p>
            <a:pPr lvl="1" eaLnBrk="1" hangingPunct="1"/>
            <a:r>
              <a:rPr lang="en-IE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Administrative and other savings</a:t>
            </a:r>
          </a:p>
          <a:p>
            <a:pPr eaLnBrk="1" hangingPunct="1"/>
            <a:r>
              <a:rPr lang="en-I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Abolish existing subsidies</a:t>
            </a:r>
          </a:p>
          <a:p>
            <a:pPr eaLnBrk="1" hangingPunct="1"/>
            <a:r>
              <a:rPr lang="en-I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Tax increases </a:t>
            </a:r>
          </a:p>
          <a:p>
            <a:pPr lvl="1" eaLnBrk="1" hangingPunct="1"/>
            <a:r>
              <a:rPr lang="en-IE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Eliminating tax expenditures (these are mostly regressive)</a:t>
            </a:r>
          </a:p>
          <a:p>
            <a:pPr lvl="1" eaLnBrk="1" hangingPunct="1"/>
            <a:r>
              <a:rPr lang="en-IE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Carbon tax, wealth tax, inheritance tax, land tax, property tax, financial transaction tax</a:t>
            </a:r>
          </a:p>
          <a:p>
            <a:pPr lvl="1" eaLnBrk="1" hangingPunct="1"/>
            <a:r>
              <a:rPr lang="en-IE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 increase in the income tax would be inevitable…….</a:t>
            </a:r>
          </a:p>
        </p:txBody>
      </p:sp>
      <p:pic>
        <p:nvPicPr>
          <p:cNvPr id="3584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088" y="115888"/>
            <a:ext cx="1284287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Could it happen?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Would be a transformative system break (economic, fiscal, social protection, labour market)</a:t>
            </a:r>
          </a:p>
          <a:p>
            <a:r>
              <a:rPr lang="en-IE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These rarely happen outside of a massive shock such as a war or long economic depression (e.g. Roosevelt’s reforms in the 1930s)</a:t>
            </a:r>
          </a:p>
          <a:p>
            <a:r>
              <a:rPr lang="en-IE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External pressures (e.g. Communism) lead some countries to establish welfare states</a:t>
            </a:r>
          </a:p>
          <a:p>
            <a:pPr lvl="1"/>
            <a:r>
              <a:rPr lang="en-IE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Public policy changes have usually been evolutionary not revolutionary</a:t>
            </a:r>
          </a:p>
          <a:p>
            <a:r>
              <a:rPr lang="en-IE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There would be losers and this would create a pressure bloc against the UBI</a:t>
            </a:r>
          </a:p>
          <a:p>
            <a:r>
              <a:rPr lang="en-IE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What pressures could induce a UBI?</a:t>
            </a:r>
          </a:p>
          <a:p>
            <a:pPr lvl="1"/>
            <a:r>
              <a:rPr lang="en-IE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sustained increase  in inequality in the last 40 years finally reaching a tipping point? – already seeing an increase in populism</a:t>
            </a:r>
          </a:p>
          <a:p>
            <a:pPr lvl="1"/>
            <a:r>
              <a:rPr lang="en-IE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right might see a UBI as a way of venting populist pressure coming from below</a:t>
            </a:r>
          </a:p>
          <a:p>
            <a:pPr lvl="1"/>
            <a:r>
              <a:rPr lang="en-IE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left might see a UBI as protection against globalisation and automation</a:t>
            </a:r>
          </a:p>
          <a:p>
            <a:pPr lvl="1"/>
            <a:endParaRPr lang="en-IE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en-IE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088" y="115888"/>
            <a:ext cx="1284287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Designing a UBI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 smtClean="0">
                <a:solidFill>
                  <a:schemeClr val="tx1"/>
                </a:solidFill>
              </a:rPr>
              <a:t>We would need to think about how to implement it without:</a:t>
            </a:r>
          </a:p>
          <a:p>
            <a:pPr lvl="1"/>
            <a:r>
              <a:rPr lang="en-IE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undermining social protection and </a:t>
            </a:r>
            <a:r>
              <a:rPr lang="en-IE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commodifying</a:t>
            </a:r>
            <a:r>
              <a:rPr lang="en-IE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services, </a:t>
            </a:r>
          </a:p>
          <a:p>
            <a:pPr lvl="1"/>
            <a:r>
              <a:rPr lang="en-IE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introducing labour market distortions and disincentives, </a:t>
            </a:r>
          </a:p>
          <a:p>
            <a:pPr lvl="1"/>
            <a:r>
              <a:rPr lang="en-IE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contributing to insider/outsider relationships in the 4</a:t>
            </a:r>
            <a:r>
              <a:rPr lang="en-IE" sz="2000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IE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digital revolution, </a:t>
            </a:r>
          </a:p>
          <a:p>
            <a:pPr lvl="1"/>
            <a:r>
              <a:rPr lang="en-IE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imposing onerous costs on the state/Exchequer </a:t>
            </a:r>
          </a:p>
          <a:p>
            <a:pPr lvl="1"/>
            <a:r>
              <a:rPr lang="en-IE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And (most of all) requiring people to commit to a systemic change in which so many outcomes are unknown and which reversing would be highly costly (see Taft, 2015)</a:t>
            </a:r>
          </a:p>
          <a:p>
            <a:r>
              <a:rPr lang="en-IE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 practice there would be a transitional period</a:t>
            </a:r>
          </a:p>
          <a:p>
            <a:r>
              <a:rPr lang="en-IE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Also, it needs to be large enough to have a non-trivial impact on income distribution </a:t>
            </a:r>
            <a:r>
              <a:rPr lang="en-IE" sz="28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en-IE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be affordable</a:t>
            </a:r>
          </a:p>
          <a:p>
            <a:endParaRPr lang="en-IE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088" y="115888"/>
            <a:ext cx="1284287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>
                <a:solidFill>
                  <a:srgbClr val="FF0000"/>
                </a:solidFill>
              </a:rPr>
              <a:t>C</a:t>
            </a:r>
            <a:r>
              <a:rPr lang="en-IE" dirty="0" smtClean="0"/>
              <a:t/>
            </a:r>
            <a:br>
              <a:rPr lang="en-IE" dirty="0" smtClean="0"/>
            </a:br>
            <a:r>
              <a:rPr lang="en-IE" dirty="0" smtClean="0"/>
              <a:t>Alternatives</a:t>
            </a:r>
            <a:endParaRPr lang="en-IE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088" y="115888"/>
            <a:ext cx="1284287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sz="36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A.</a:t>
            </a:r>
            <a:r>
              <a:rPr lang="en-IE" sz="3600" dirty="0" smtClean="0">
                <a:effectLst/>
                <a:latin typeface="Times New Roman" pitchFamily="18" charset="0"/>
                <a:cs typeface="Times New Roman" pitchFamily="18" charset="0"/>
              </a:rPr>
              <a:t> What about a ‘partial’ UBI (PBI)?</a:t>
            </a:r>
            <a:endParaRPr lang="en-IE" sz="36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 smtClean="0"/>
              <a:t>E.g. introduce refundable tax credits i.e. convert all tax credits (€3,300 per year) into direct payments</a:t>
            </a:r>
          </a:p>
          <a:p>
            <a:pPr lvl="1"/>
            <a:r>
              <a:rPr lang="en-IE" dirty="0" smtClean="0"/>
              <a:t>Would benefit low-paid, part-time and casual workers</a:t>
            </a:r>
          </a:p>
          <a:p>
            <a:pPr lvl="1"/>
            <a:r>
              <a:rPr lang="en-IE" dirty="0" smtClean="0"/>
              <a:t>Social Justice Ireland estimated a cost of €140 million in 2010</a:t>
            </a:r>
          </a:p>
          <a:p>
            <a:pPr lvl="1"/>
            <a:endParaRPr lang="en-IE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088" y="115888"/>
            <a:ext cx="1284287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11560" y="2996952"/>
          <a:ext cx="8064896" cy="27178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62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4046"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000" dirty="0" smtClean="0"/>
                        <a:t>Average Earner</a:t>
                      </a:r>
                      <a:r>
                        <a:rPr lang="en-IE" sz="2000" baseline="0" dirty="0" smtClean="0"/>
                        <a:t> (€36,000)</a:t>
                      </a:r>
                      <a:endParaRPr lang="en-I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000" dirty="0" smtClean="0"/>
                        <a:t>Low-Paid (€13,000)</a:t>
                      </a:r>
                      <a:endParaRPr lang="en-I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000" baseline="0" dirty="0" smtClean="0"/>
                        <a:t>Casual Worker</a:t>
                      </a:r>
                    </a:p>
                    <a:p>
                      <a:pPr algn="ctr"/>
                      <a:r>
                        <a:rPr lang="en-IE" sz="2000" baseline="0" dirty="0" smtClean="0"/>
                        <a:t> (€9,275)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r>
                        <a:rPr lang="en-IE" dirty="0" smtClean="0"/>
                        <a:t>Loss of Tax Credits / Increased Taxation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dirty="0" smtClean="0"/>
                        <a:t>3,300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dirty="0" smtClean="0"/>
                        <a:t>2,600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dirty="0" smtClean="0"/>
                        <a:t>1,856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r>
                        <a:rPr lang="en-IE" dirty="0" smtClean="0"/>
                        <a:t>PBI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dirty="0" smtClean="0"/>
                        <a:t>3,300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dirty="0" smtClean="0"/>
                        <a:t>3,300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dirty="0" smtClean="0"/>
                        <a:t>3,300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r>
                        <a:rPr lang="en-IE" dirty="0" smtClean="0"/>
                        <a:t>Net Gain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dirty="0" smtClean="0"/>
                        <a:t>0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dirty="0" smtClean="0"/>
                        <a:t>700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dirty="0" smtClean="0"/>
                        <a:t>1,444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sz="3200" dirty="0" smtClean="0">
                <a:solidFill>
                  <a:srgbClr val="FF0000"/>
                </a:solidFill>
              </a:rPr>
              <a:t>B.</a:t>
            </a:r>
            <a:r>
              <a:rPr lang="en-IE" sz="3200" dirty="0" smtClean="0"/>
              <a:t> What about a job guarantee scheme?</a:t>
            </a:r>
            <a:endParaRPr lang="en-IE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Government as ‘employer of last resort’</a:t>
            </a:r>
          </a:p>
          <a:p>
            <a:pPr lvl="1"/>
            <a:r>
              <a:rPr lang="en-IE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Would actively promote up-skilling</a:t>
            </a:r>
          </a:p>
          <a:p>
            <a:pPr lvl="1"/>
            <a:r>
              <a:rPr lang="en-IE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Would work in a countercyclical Keynesian fashion</a:t>
            </a:r>
          </a:p>
          <a:p>
            <a:r>
              <a:rPr lang="en-IE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But</a:t>
            </a:r>
          </a:p>
          <a:p>
            <a:pPr lvl="1"/>
            <a:r>
              <a:rPr lang="en-IE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Would retain the ‘coercive’ approach to poverty reduction</a:t>
            </a:r>
          </a:p>
          <a:p>
            <a:pPr lvl="1"/>
            <a:r>
              <a:rPr lang="en-IE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 thin line between incentive and punishment</a:t>
            </a:r>
            <a:endParaRPr lang="en-IE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088" y="115888"/>
            <a:ext cx="1284287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sz="3200" dirty="0" smtClean="0">
                <a:solidFill>
                  <a:srgbClr val="FF0000"/>
                </a:solidFill>
              </a:rPr>
              <a:t>C.</a:t>
            </a:r>
            <a:r>
              <a:rPr lang="en-IE" sz="3200" dirty="0" smtClean="0"/>
              <a:t> What about free universal basic services?</a:t>
            </a:r>
            <a:endParaRPr lang="en-IE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 smtClean="0">
                <a:solidFill>
                  <a:schemeClr val="tx1"/>
                </a:solidFill>
              </a:rPr>
              <a:t>UBI risks </a:t>
            </a:r>
            <a:r>
              <a:rPr lang="en-IE" dirty="0" err="1" smtClean="0">
                <a:solidFill>
                  <a:schemeClr val="tx1"/>
                </a:solidFill>
              </a:rPr>
              <a:t>commodification</a:t>
            </a:r>
            <a:r>
              <a:rPr lang="en-IE" dirty="0" smtClean="0">
                <a:solidFill>
                  <a:schemeClr val="tx1"/>
                </a:solidFill>
              </a:rPr>
              <a:t> of the core welfare state</a:t>
            </a:r>
          </a:p>
          <a:p>
            <a:r>
              <a:rPr lang="en-IE" dirty="0" smtClean="0">
                <a:solidFill>
                  <a:schemeClr val="tx1"/>
                </a:solidFill>
              </a:rPr>
              <a:t>Would the current system be adequate if we had free health, education and childcare</a:t>
            </a:r>
          </a:p>
          <a:p>
            <a:r>
              <a:rPr lang="en-IE" dirty="0" smtClean="0">
                <a:solidFill>
                  <a:schemeClr val="tx1"/>
                </a:solidFill>
              </a:rPr>
              <a:t>It can be done:</a:t>
            </a:r>
          </a:p>
          <a:p>
            <a:pPr lvl="1"/>
            <a:r>
              <a:rPr lang="en-IE" sz="2400" dirty="0" smtClean="0">
                <a:solidFill>
                  <a:schemeClr val="tx1"/>
                </a:solidFill>
              </a:rPr>
              <a:t>E.g. heart of the Nordic model is free or heavily subsidised childcare</a:t>
            </a:r>
          </a:p>
          <a:p>
            <a:pPr lvl="1"/>
            <a:r>
              <a:rPr lang="en-IE" sz="2400" dirty="0" smtClean="0">
                <a:solidFill>
                  <a:schemeClr val="tx1"/>
                </a:solidFill>
              </a:rPr>
              <a:t>Luxembourg is about to introduce free public transport</a:t>
            </a:r>
          </a:p>
          <a:p>
            <a:pPr lvl="1"/>
            <a:endParaRPr lang="en-IE" sz="2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9713" y="0"/>
            <a:ext cx="1284287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sz="2800" dirty="0" smtClean="0">
                <a:solidFill>
                  <a:srgbClr val="FF0000"/>
                </a:solidFill>
                <a:effectLst/>
              </a:rPr>
              <a:t>D.</a:t>
            </a:r>
            <a:r>
              <a:rPr lang="en-IE" sz="2800" dirty="0" smtClean="0">
                <a:effectLst/>
              </a:rPr>
              <a:t> What about a Universal Minimum Income?</a:t>
            </a:r>
            <a:endParaRPr lang="en-IE" sz="2800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 smtClean="0">
                <a:solidFill>
                  <a:schemeClr val="tx1"/>
                </a:solidFill>
              </a:rPr>
              <a:t>Compass (a UK think-tank) find that a ‘modified’ scheme, one that still provided a universal and guaranteed income (albeit modest) – could sharply increase income amongst the poorest and dramatically cut child poverty</a:t>
            </a:r>
            <a:endParaRPr lang="en-IE" dirty="0">
              <a:solidFill>
                <a:schemeClr val="tx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9713" y="0"/>
            <a:ext cx="1284287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>
                <a:solidFill>
                  <a:srgbClr val="FF0000"/>
                </a:solidFill>
              </a:rPr>
              <a:t>D</a:t>
            </a:r>
            <a:r>
              <a:rPr lang="en-IE" dirty="0" smtClean="0"/>
              <a:t/>
            </a:r>
            <a:br>
              <a:rPr lang="en-IE" dirty="0" smtClean="0"/>
            </a:br>
            <a:r>
              <a:rPr lang="en-IE" dirty="0" smtClean="0"/>
              <a:t>Class Participation - Debate</a:t>
            </a:r>
            <a:endParaRPr lang="en-I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IE" dirty="0" smtClean="0"/>
              <a:t>The </a:t>
            </a:r>
            <a:r>
              <a:rPr lang="en-IE" dirty="0"/>
              <a:t>w</a:t>
            </a:r>
            <a:r>
              <a:rPr lang="en-IE" dirty="0" smtClean="0"/>
              <a:t>elfare state</a:t>
            </a:r>
            <a:endParaRPr lang="en-IE" dirty="0"/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I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 form of economic and social organisation</a:t>
            </a:r>
          </a:p>
          <a:p>
            <a:pPr lvl="1" eaLnBrk="1" hangingPunct="1"/>
            <a:r>
              <a:rPr lang="en-IE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 system in which the state plays a role in the protection of its citizens</a:t>
            </a:r>
          </a:p>
          <a:p>
            <a:pPr lvl="1" eaLnBrk="1" hangingPunct="1"/>
            <a:r>
              <a:rPr lang="en-IE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Not just physical protection and the maintenance of order, but promotion of the economic and social well-being of its citizens</a:t>
            </a:r>
          </a:p>
          <a:p>
            <a:pPr eaLnBrk="1" hangingPunct="1"/>
            <a:endParaRPr lang="en-IE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I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welfare state can be seen as a combination of collectivism, capitalism, social welfare policy and democracy</a:t>
            </a:r>
          </a:p>
        </p:txBody>
      </p:sp>
      <p:pic>
        <p:nvPicPr>
          <p:cNvPr id="1024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088" y="115888"/>
            <a:ext cx="1284287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IE" sz="3200" dirty="0" smtClean="0">
                <a:solidFill>
                  <a:srgbClr val="0070C0"/>
                </a:solidFill>
              </a:rPr>
              <a:t>Justifying well resourced </a:t>
            </a:r>
            <a:br>
              <a:rPr lang="en-IE" sz="3200" dirty="0" smtClean="0">
                <a:solidFill>
                  <a:srgbClr val="0070C0"/>
                </a:solidFill>
              </a:rPr>
            </a:br>
            <a:r>
              <a:rPr lang="en-IE" sz="3200" dirty="0" smtClean="0">
                <a:solidFill>
                  <a:srgbClr val="0070C0"/>
                </a:solidFill>
              </a:rPr>
              <a:t>community and public services</a:t>
            </a:r>
            <a:endParaRPr lang="en-IE" sz="32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en-IE" sz="1800" b="1" dirty="0" smtClean="0">
                <a:solidFill>
                  <a:schemeClr val="tx1"/>
                </a:solidFill>
              </a:rPr>
              <a:t>The standard justification for government intervention is the accomplishment of some policy objective leading to an improvement in national welfare </a:t>
            </a:r>
            <a:endParaRPr lang="en-IE" sz="1800" dirty="0" smtClean="0">
              <a:solidFill>
                <a:schemeClr val="tx1"/>
              </a:solidFill>
            </a:endParaRP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endParaRPr lang="en-IE" sz="1800" dirty="0" smtClean="0">
              <a:solidFill>
                <a:schemeClr val="tx1"/>
              </a:solidFill>
            </a:endParaRP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en-IE" sz="1800" b="1" dirty="0" smtClean="0">
                <a:solidFill>
                  <a:schemeClr val="tx1"/>
                </a:solidFill>
              </a:rPr>
              <a:t>Public expenditure is ultimately justified only if its outcomes are consistent with society’s overall goals</a:t>
            </a:r>
            <a:r>
              <a:rPr lang="en-IE" sz="1800" dirty="0" smtClean="0">
                <a:solidFill>
                  <a:schemeClr val="tx1"/>
                </a:solidFill>
              </a:rPr>
              <a:t> e.g.</a:t>
            </a:r>
          </a:p>
          <a:p>
            <a:pPr marL="914400" lvl="1" indent="-514350" eaLnBrk="1" hangingPunct="1">
              <a:defRPr/>
            </a:pPr>
            <a:r>
              <a:rPr lang="en-IE" sz="1800" u="sng" dirty="0" smtClean="0">
                <a:solidFill>
                  <a:schemeClr val="tx1"/>
                </a:solidFill>
              </a:rPr>
              <a:t>Redistribution and poverty reduction</a:t>
            </a:r>
            <a:r>
              <a:rPr lang="en-IE" sz="1800" dirty="0" smtClean="0">
                <a:solidFill>
                  <a:schemeClr val="tx1"/>
                </a:solidFill>
              </a:rPr>
              <a:t> (</a:t>
            </a:r>
            <a:r>
              <a:rPr lang="en-IE" sz="1800" dirty="0">
                <a:solidFill>
                  <a:schemeClr val="tx1"/>
                </a:solidFill>
              </a:rPr>
              <a:t>w</a:t>
            </a:r>
            <a:r>
              <a:rPr lang="en-IE" sz="1800" dirty="0" smtClean="0">
                <a:solidFill>
                  <a:schemeClr val="tx1"/>
                </a:solidFill>
              </a:rPr>
              <a:t>elfare and community supports) </a:t>
            </a:r>
          </a:p>
          <a:p>
            <a:pPr marL="914400" lvl="1" indent="-514350" eaLnBrk="1" hangingPunct="1">
              <a:defRPr/>
            </a:pPr>
            <a:r>
              <a:rPr lang="en-IE" sz="1800" u="sng" dirty="0" smtClean="0">
                <a:solidFill>
                  <a:schemeClr val="tx1"/>
                </a:solidFill>
              </a:rPr>
              <a:t>Economic stability </a:t>
            </a:r>
            <a:r>
              <a:rPr lang="en-IE" sz="1800" dirty="0" smtClean="0">
                <a:solidFill>
                  <a:schemeClr val="tx1"/>
                </a:solidFill>
              </a:rPr>
              <a:t>(countercyclical spending)</a:t>
            </a:r>
          </a:p>
          <a:p>
            <a:pPr marL="914400" lvl="1" indent="-514350" eaLnBrk="1" hangingPunct="1">
              <a:defRPr/>
            </a:pPr>
            <a:r>
              <a:rPr lang="en-IE" sz="1800" u="sng" dirty="0" smtClean="0">
                <a:solidFill>
                  <a:schemeClr val="tx1"/>
                </a:solidFill>
              </a:rPr>
              <a:t>Market failure </a:t>
            </a:r>
            <a:r>
              <a:rPr lang="en-IE" sz="1800" dirty="0" smtClean="0">
                <a:solidFill>
                  <a:schemeClr val="tx1"/>
                </a:solidFill>
              </a:rPr>
              <a:t>(e.g. natural monopoly, externalities – pollution/research)</a:t>
            </a:r>
          </a:p>
          <a:p>
            <a:pPr marL="914400" lvl="1" indent="-514350" eaLnBrk="1" hangingPunct="1">
              <a:defRPr/>
            </a:pPr>
            <a:r>
              <a:rPr lang="en-IE" sz="1800" u="sng" dirty="0" smtClean="0">
                <a:solidFill>
                  <a:schemeClr val="tx1"/>
                </a:solidFill>
              </a:rPr>
              <a:t>Merit goods</a:t>
            </a:r>
            <a:r>
              <a:rPr lang="en-IE" sz="1800" dirty="0" smtClean="0">
                <a:solidFill>
                  <a:schemeClr val="tx1"/>
                </a:solidFill>
              </a:rPr>
              <a:t> (e.g. education and health)</a:t>
            </a:r>
          </a:p>
          <a:p>
            <a:pPr marL="914400" lvl="1" indent="-514350" eaLnBrk="1" hangingPunct="1">
              <a:defRPr/>
            </a:pPr>
            <a:r>
              <a:rPr lang="en-IE" sz="1800" u="sng" dirty="0" smtClean="0">
                <a:solidFill>
                  <a:schemeClr val="tx1"/>
                </a:solidFill>
              </a:rPr>
              <a:t>Public goods</a:t>
            </a:r>
            <a:r>
              <a:rPr lang="en-IE" sz="1800" dirty="0" smtClean="0">
                <a:solidFill>
                  <a:schemeClr val="tx1"/>
                </a:solidFill>
              </a:rPr>
              <a:t> (e.g. defence, justice, environment)</a:t>
            </a:r>
          </a:p>
          <a:p>
            <a:pPr marL="514350" indent="-514350" eaLnBrk="1" hangingPunct="1">
              <a:buFont typeface="Arial" panose="020B0604020202020204" pitchFamily="34" charset="0"/>
              <a:buChar char="•"/>
              <a:defRPr/>
            </a:pPr>
            <a:endParaRPr lang="en-IE" sz="1800" dirty="0" smtClean="0">
              <a:solidFill>
                <a:schemeClr val="tx1"/>
              </a:solidFill>
            </a:endParaRPr>
          </a:p>
          <a:p>
            <a:pPr marL="514350" indent="-514350" eaLnBrk="1" hangingPunct="1">
              <a:buFont typeface="Arial" panose="020B0604020202020204" pitchFamily="34" charset="0"/>
              <a:buChar char="•"/>
              <a:defRPr/>
            </a:pPr>
            <a:r>
              <a:rPr lang="en-IE" sz="1800" dirty="0" smtClean="0">
                <a:solidFill>
                  <a:schemeClr val="tx1"/>
                </a:solidFill>
              </a:rPr>
              <a:t>The sustainable level of spending depends on the level of revenue being collected and the sustainability of that revenue stream. In other words, </a:t>
            </a:r>
            <a:r>
              <a:rPr lang="en-IE" sz="1800" u="sng" dirty="0" smtClean="0">
                <a:solidFill>
                  <a:schemeClr val="tx1"/>
                </a:solidFill>
              </a:rPr>
              <a:t>the level of spending is a political choice</a:t>
            </a:r>
          </a:p>
          <a:p>
            <a:pPr marL="514350" indent="-514350" eaLnBrk="1" hangingPunct="1">
              <a:buFont typeface="Arial" panose="020B0604020202020204" pitchFamily="34" charset="0"/>
              <a:buChar char="•"/>
              <a:defRPr/>
            </a:pPr>
            <a:r>
              <a:rPr lang="en-IE" sz="1800" dirty="0" smtClean="0">
                <a:solidFill>
                  <a:schemeClr val="tx1"/>
                </a:solidFill>
              </a:rPr>
              <a:t>Who gets what and why – political economy </a:t>
            </a:r>
          </a:p>
        </p:txBody>
      </p:sp>
      <p:pic>
        <p:nvPicPr>
          <p:cNvPr id="2867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088" y="115888"/>
            <a:ext cx="1284287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51075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IE" sz="3600" dirty="0" smtClean="0">
                <a:solidFill>
                  <a:srgbClr val="0070C0"/>
                </a:solidFill>
              </a:rPr>
              <a:t>The four ‘Pillars’ of Social </a:t>
            </a:r>
            <a:r>
              <a:rPr lang="en-IE" sz="3600" dirty="0">
                <a:solidFill>
                  <a:srgbClr val="0070C0"/>
                </a:solidFill>
              </a:rPr>
              <a:t>P</a:t>
            </a:r>
            <a:r>
              <a:rPr lang="en-IE" sz="3600" dirty="0" smtClean="0">
                <a:solidFill>
                  <a:srgbClr val="0070C0"/>
                </a:solidFill>
              </a:rPr>
              <a:t>olicy </a:t>
            </a:r>
            <a:endParaRPr lang="en-IE" sz="36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514350" indent="-514350" eaLnBrk="1" hangingPunct="1">
              <a:buFont typeface="Arial" panose="020B0604020202020204" pitchFamily="34" charset="0"/>
              <a:buNone/>
              <a:defRPr/>
            </a:pPr>
            <a:r>
              <a:rPr lang="en-IE" sz="3600" dirty="0" smtClean="0">
                <a:solidFill>
                  <a:schemeClr val="tx1"/>
                </a:solidFill>
              </a:rPr>
              <a:t>1. </a:t>
            </a:r>
            <a:r>
              <a:rPr lang="en-IE" sz="3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Incomes </a:t>
            </a:r>
            <a:r>
              <a:rPr lang="en-IE" sz="3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policy </a:t>
            </a:r>
          </a:p>
          <a:p>
            <a:pPr lvl="2" eaLnBrk="1" hangingPunct="1">
              <a:buFont typeface="Arial" panose="020B0604020202020204" pitchFamily="34" charset="0"/>
              <a:buNone/>
              <a:defRPr/>
            </a:pPr>
            <a:r>
              <a:rPr lang="en-IE" sz="3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IE" sz="3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redistribution through social transfers is only a part-solution </a:t>
            </a:r>
            <a:endParaRPr lang="en-IE" sz="3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2" eaLnBrk="1" hangingPunct="1">
              <a:buFont typeface="Arial" panose="020B0604020202020204" pitchFamily="34" charset="0"/>
              <a:buNone/>
              <a:defRPr/>
            </a:pPr>
            <a:r>
              <a:rPr lang="en-IE" sz="3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IE" sz="3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employment law, wage bargaining, minimum wage, taxation, pensions, etc. are extremely important to raise incomes </a:t>
            </a:r>
          </a:p>
          <a:p>
            <a:pPr marL="514350" indent="-514350" eaLnBrk="1" hangingPunct="1">
              <a:buFont typeface="Arial" panose="020B0604020202020204" pitchFamily="34" charset="0"/>
              <a:buNone/>
              <a:defRPr/>
            </a:pPr>
            <a:r>
              <a:rPr lang="en-IE" sz="3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Health </a:t>
            </a:r>
            <a:r>
              <a:rPr lang="en-IE" sz="3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and personal care services </a:t>
            </a:r>
          </a:p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IE" sz="3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Education </a:t>
            </a:r>
            <a:endParaRPr lang="en-IE" sz="3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IE" sz="3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Housing </a:t>
            </a:r>
            <a:endParaRPr lang="en-IE" sz="3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Arial" panose="020B0604020202020204" pitchFamily="34" charset="0"/>
              <a:buNone/>
              <a:defRPr/>
            </a:pPr>
            <a:endParaRPr lang="en-IE" sz="3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IE" sz="3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Employment</a:t>
            </a:r>
            <a:r>
              <a:rPr lang="en-IE" sz="3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health, education and housing are the decisive policies for </a:t>
            </a:r>
            <a:r>
              <a:rPr lang="en-IE" sz="3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more </a:t>
            </a:r>
            <a:r>
              <a:rPr lang="en-IE" sz="3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economic </a:t>
            </a:r>
            <a:r>
              <a:rPr lang="en-IE" sz="3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equality </a:t>
            </a:r>
            <a:endParaRPr lang="en-IE" sz="3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eaLnBrk="1" hangingPunct="1">
              <a:defRPr/>
            </a:pPr>
            <a:r>
              <a:rPr lang="en-IE" sz="3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This </a:t>
            </a:r>
            <a:r>
              <a:rPr lang="en-IE" sz="3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requires significant tax revenue, but most of it for services, not social transfer 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endParaRPr lang="en-IE" sz="3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IE" sz="3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Regulation </a:t>
            </a:r>
            <a:r>
              <a:rPr lang="en-IE" sz="3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also has a decisive role to play (e.g. energy prices, rents) 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endParaRPr lang="en-IE" dirty="0"/>
          </a:p>
        </p:txBody>
      </p:sp>
      <p:pic>
        <p:nvPicPr>
          <p:cNvPr id="1126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088" y="115888"/>
            <a:ext cx="1284287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IE" dirty="0" smtClean="0"/>
              <a:t>Categories of </a:t>
            </a:r>
            <a:br>
              <a:rPr lang="en-IE" dirty="0" smtClean="0"/>
            </a:br>
            <a:r>
              <a:rPr lang="en-IE" dirty="0" smtClean="0"/>
              <a:t>the welfare state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en-IE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welfare states of the late nineteenth and early twentieth century were often enacted by conservatives</a:t>
            </a:r>
          </a:p>
          <a:p>
            <a:pPr lvl="1" eaLnBrk="1" hangingPunct="1">
              <a:defRPr/>
            </a:pPr>
            <a:r>
              <a:rPr lang="en-IE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creation of the welfare state was seen as a way of defusing  socialist and leftist sentiment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endParaRPr lang="en-IE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en-IE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IE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Beveridge</a:t>
            </a:r>
            <a:r>
              <a:rPr lang="en-IE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Report (1942) argued that government should provide adequate income, education, healthcare, housing and employment for everyone</a:t>
            </a:r>
          </a:p>
          <a:p>
            <a:pPr lvl="1" eaLnBrk="1" hangingPunct="1">
              <a:defRPr/>
            </a:pPr>
            <a:r>
              <a:rPr lang="en-IE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National Insurance system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endParaRPr lang="en-IE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en-IE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Types of welfare capitalism</a:t>
            </a:r>
          </a:p>
          <a:p>
            <a:pPr lvl="1" eaLnBrk="1" hangingPunct="1">
              <a:defRPr/>
            </a:pPr>
            <a:r>
              <a:rPr lang="en-IE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Social-democratic welfare state (universal benefits)</a:t>
            </a:r>
          </a:p>
          <a:p>
            <a:pPr lvl="1" eaLnBrk="1" hangingPunct="1">
              <a:defRPr/>
            </a:pPr>
            <a:r>
              <a:rPr lang="en-IE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Christian-democratic welfare state (insurance system – still allows for social stratification)</a:t>
            </a:r>
          </a:p>
          <a:p>
            <a:pPr lvl="1" eaLnBrk="1" hangingPunct="1">
              <a:defRPr/>
            </a:pPr>
            <a:r>
              <a:rPr lang="en-IE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Liberal regime (private provision of services, market dominance, means tested benefits)</a:t>
            </a:r>
          </a:p>
        </p:txBody>
      </p:sp>
      <p:pic>
        <p:nvPicPr>
          <p:cNvPr id="1229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088" y="115888"/>
            <a:ext cx="1284287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IE" sz="3600" dirty="0" smtClean="0"/>
              <a:t>Locating the </a:t>
            </a:r>
            <a:r>
              <a:rPr lang="en-IE" sz="3600" dirty="0" smtClean="0">
                <a:solidFill>
                  <a:srgbClr val="00B050"/>
                </a:solidFill>
              </a:rPr>
              <a:t>Irish </a:t>
            </a:r>
            <a:br>
              <a:rPr lang="en-IE" sz="3600" dirty="0" smtClean="0">
                <a:solidFill>
                  <a:srgbClr val="00B050"/>
                </a:solidFill>
              </a:rPr>
            </a:br>
            <a:r>
              <a:rPr lang="en-IE" sz="3600" dirty="0" smtClean="0"/>
              <a:t>welfare state</a:t>
            </a:r>
            <a:endParaRPr lang="en-IE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en-I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Insurance-based?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en-I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Targeting-based?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en-I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Universalist?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endParaRPr lang="en-IE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en-I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The Irish welfare state is a hybrid system</a:t>
            </a:r>
          </a:p>
          <a:p>
            <a:pPr lvl="1" eaLnBrk="1" hangingPunct="1">
              <a:defRPr/>
            </a:pPr>
            <a:r>
              <a:rPr lang="en-I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Ireland uses a mix of means-tested, insurance based and universalist income support and service arrangements</a:t>
            </a:r>
          </a:p>
          <a:p>
            <a:pPr lvl="1" eaLnBrk="1" hangingPunct="1">
              <a:defRPr/>
            </a:pPr>
            <a:r>
              <a:rPr lang="en-I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 ‘mongrel’ welfare system</a:t>
            </a:r>
          </a:p>
          <a:p>
            <a:pPr lvl="1" eaLnBrk="1" hangingPunct="1">
              <a:defRPr/>
            </a:pPr>
            <a:endParaRPr lang="en-IE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en-I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Spending on social protection was €24.6 billion in 2015 (€5,300 per person)</a:t>
            </a:r>
          </a:p>
          <a:p>
            <a:pPr lvl="1" eaLnBrk="1" hangingPunct="1">
              <a:defRPr/>
            </a:pPr>
            <a:r>
              <a:rPr lang="en-I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Largest area of spending is pensions for almost 600,000 people (7.6 billion in 2018)</a:t>
            </a:r>
          </a:p>
          <a:p>
            <a:pPr lvl="1" eaLnBrk="1" hangingPunct="1">
              <a:defRPr/>
            </a:pPr>
            <a:r>
              <a:rPr lang="en-I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Second largest is illness, disability and carers (4.1 billion in 2018)</a:t>
            </a:r>
          </a:p>
          <a:p>
            <a:pPr lvl="1" eaLnBrk="1" hangingPunct="1">
              <a:defRPr/>
            </a:pPr>
            <a:r>
              <a:rPr lang="en-I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Working age income supports are 3.4 billion in 2018 (children is 2.6 billion)</a:t>
            </a:r>
            <a:endParaRPr lang="en-IE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331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088" y="115888"/>
            <a:ext cx="1284287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IE" sz="3600" dirty="0" smtClean="0">
                <a:solidFill>
                  <a:srgbClr val="0070C0"/>
                </a:solidFill>
              </a:rPr>
              <a:t>The differentiated Welfare State</a:t>
            </a:r>
            <a:endParaRPr lang="en-IE" sz="36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en-I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Universal (membership of Irish society)</a:t>
            </a:r>
          </a:p>
          <a:p>
            <a:pPr lvl="1" eaLnBrk="1" hangingPunct="1">
              <a:defRPr/>
            </a:pPr>
            <a:r>
              <a:rPr lang="en-I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Child benefit</a:t>
            </a:r>
          </a:p>
          <a:p>
            <a:pPr lvl="1" eaLnBrk="1" hangingPunct="1">
              <a:defRPr/>
            </a:pPr>
            <a:r>
              <a:rPr lang="en-I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Primary and secondary education</a:t>
            </a:r>
          </a:p>
          <a:p>
            <a:pPr lvl="1" eaLnBrk="1" hangingPunct="1">
              <a:defRPr/>
            </a:pPr>
            <a:r>
              <a:rPr lang="en-I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Services to the elderly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en-I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Insurance (conditional on insurance contributions)</a:t>
            </a:r>
          </a:p>
          <a:p>
            <a:pPr lvl="1" eaLnBrk="1" hangingPunct="1">
              <a:defRPr/>
            </a:pPr>
            <a:r>
              <a:rPr lang="en-I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Social insurance</a:t>
            </a:r>
          </a:p>
          <a:p>
            <a:pPr lvl="1" eaLnBrk="1" hangingPunct="1">
              <a:defRPr/>
            </a:pPr>
            <a:r>
              <a:rPr lang="en-I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Tax expenditures (e.g. pension tax reliefs)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en-I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Means tested (targeted on those in need)</a:t>
            </a:r>
          </a:p>
          <a:p>
            <a:pPr lvl="1" eaLnBrk="1" hangingPunct="1">
              <a:defRPr/>
            </a:pPr>
            <a:r>
              <a:rPr lang="en-I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Medical card</a:t>
            </a:r>
          </a:p>
          <a:p>
            <a:pPr lvl="1" eaLnBrk="1" hangingPunct="1">
              <a:defRPr/>
            </a:pPr>
            <a:r>
              <a:rPr lang="en-I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Social housing</a:t>
            </a:r>
          </a:p>
          <a:p>
            <a:pPr lvl="1" eaLnBrk="1" hangingPunct="1">
              <a:defRPr/>
            </a:pPr>
            <a:r>
              <a:rPr lang="en-I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Maintenance grants</a:t>
            </a:r>
            <a:endParaRPr lang="en-IE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434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088" y="115888"/>
            <a:ext cx="1284287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IE" altLang="en-US" sz="2400" b="1" smtClean="0">
                <a:effectLst/>
              </a:rPr>
              <a:t>Per capita public spending excluding interest </a:t>
            </a:r>
            <a:br>
              <a:rPr lang="en-IE" altLang="en-US" sz="2400" b="1" smtClean="0">
                <a:effectLst/>
              </a:rPr>
            </a:br>
            <a:r>
              <a:rPr lang="en-IE" altLang="en-US" sz="2400" b="1" smtClean="0">
                <a:effectLst/>
              </a:rPr>
              <a:t>payments in 2016, €bn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250825" y="1773238"/>
          <a:ext cx="8713788" cy="4821239"/>
        </p:xfrm>
        <a:graphic>
          <a:graphicData uri="http://schemas.openxmlformats.org/drawingml/2006/table">
            <a:tbl>
              <a:tblPr/>
              <a:tblGrid>
                <a:gridCol w="1449388">
                  <a:extLst>
                    <a:ext uri="{9D8B030D-6E8A-4147-A177-3AD203B41FA5}">
                      <a16:colId xmlns:a16="http://schemas.microsoft.com/office/drawing/2014/main" val="1456070974"/>
                    </a:ext>
                  </a:extLst>
                </a:gridCol>
                <a:gridCol w="1674812">
                  <a:extLst>
                    <a:ext uri="{9D8B030D-6E8A-4147-A177-3AD203B41FA5}">
                      <a16:colId xmlns:a16="http://schemas.microsoft.com/office/drawing/2014/main" val="580941419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721143789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3729475090"/>
                    </a:ext>
                  </a:extLst>
                </a:gridCol>
                <a:gridCol w="2693988">
                  <a:extLst>
                    <a:ext uri="{9D8B030D-6E8A-4147-A177-3AD203B41FA5}">
                      <a16:colId xmlns:a16="http://schemas.microsoft.com/office/drawing/2014/main" val="3861492427"/>
                    </a:ext>
                  </a:extLst>
                </a:gridCol>
              </a:tblGrid>
              <a:tr h="5302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Population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(thousands)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Public spending 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Per capita spending 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€ 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1397143"/>
                  </a:ext>
                </a:extLst>
              </a:tr>
              <a:tr h="238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Luxembourg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583.6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22.1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37,868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592499"/>
                  </a:ext>
                </a:extLst>
              </a:tr>
              <a:tr h="238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Denmark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5,729.0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144.7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25,257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3448183"/>
                  </a:ext>
                </a:extLst>
              </a:tr>
              <a:tr h="238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Sweden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9,923.1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229.4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23,118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4128770"/>
                  </a:ext>
                </a:extLst>
              </a:tr>
              <a:tr h="238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Finland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5,494.6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117.9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21,457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1746936"/>
                  </a:ext>
                </a:extLst>
              </a:tr>
              <a:tr h="238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Austria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8,739.1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171.2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19,590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1737482"/>
                  </a:ext>
                </a:extLst>
              </a:tr>
              <a:tr h="238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Belgium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11,271.0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213.0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18,898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0002830"/>
                  </a:ext>
                </a:extLst>
              </a:tr>
              <a:tr h="238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France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66,671.0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1,215.2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18,227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1608375"/>
                  </a:ext>
                </a:extLst>
              </a:tr>
              <a:tr h="238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Netherlands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17,030.0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296.5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17,410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712060"/>
                  </a:ext>
                </a:extLst>
              </a:tr>
              <a:tr h="238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Germany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82,484.8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1,344.3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16,298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6387731"/>
                  </a:ext>
                </a:extLst>
              </a:tr>
              <a:tr h="238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Rep. Ireland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4,716.5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68.4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14,502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841929"/>
                  </a:ext>
                </a:extLst>
              </a:tr>
              <a:tr h="238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United Kingdom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65,572.0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938.1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14,306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3224562"/>
                  </a:ext>
                </a:extLst>
              </a:tr>
              <a:tr h="4778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Peer countries 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(weighted average)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17,112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5243754"/>
                  </a:ext>
                </a:extLst>
              </a:tr>
              <a:tr h="4778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Gap to peer countries (€)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2,610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2844415"/>
                  </a:ext>
                </a:extLst>
              </a:tr>
              <a:tr h="7159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Gap scaled to Irish population 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(€ billions)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Courier New" panose="02070309020205020404" pitchFamily="49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7F7F7F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12.3</a:t>
                      </a:r>
                      <a:endParaRPr kumimoji="0" lang="en-IE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4150967"/>
                  </a:ext>
                </a:extLst>
              </a:tr>
            </a:tbl>
          </a:graphicData>
        </a:graphic>
      </p:graphicFrame>
      <p:pic>
        <p:nvPicPr>
          <p:cNvPr id="1544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088" y="115888"/>
            <a:ext cx="1284287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4699</TotalTime>
  <Words>2371</Words>
  <Application>Microsoft Office PowerPoint</Application>
  <PresentationFormat>On-screen Show (4:3)</PresentationFormat>
  <Paragraphs>503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Arial</vt:lpstr>
      <vt:lpstr>Calibri</vt:lpstr>
      <vt:lpstr>Cambria</vt:lpstr>
      <vt:lpstr>Century Gothic</vt:lpstr>
      <vt:lpstr>Courier New</vt:lpstr>
      <vt:lpstr>Palatino Linotype</vt:lpstr>
      <vt:lpstr>Times New Roman</vt:lpstr>
      <vt:lpstr>Executive</vt:lpstr>
      <vt:lpstr>Universal Basic Income – Context and Debate     </vt:lpstr>
      <vt:lpstr>A Context – Social policy and the Welfare State</vt:lpstr>
      <vt:lpstr>The welfare state</vt:lpstr>
      <vt:lpstr>Justifying well resourced  community and public services</vt:lpstr>
      <vt:lpstr>The four ‘Pillars’ of Social Policy </vt:lpstr>
      <vt:lpstr>Categories of  the welfare state</vt:lpstr>
      <vt:lpstr>Locating the Irish  welfare state</vt:lpstr>
      <vt:lpstr>The differentiated Welfare State</vt:lpstr>
      <vt:lpstr>Per capita public spending excluding interest  payments in 2016, €bn</vt:lpstr>
      <vt:lpstr>Total and per capita public spending  in 2015, €bn</vt:lpstr>
      <vt:lpstr>B Universal Basic Income</vt:lpstr>
      <vt:lpstr>What is Universal Basic Income?</vt:lpstr>
      <vt:lpstr>Common arguments in favour (1)</vt:lpstr>
      <vt:lpstr>Common arguments in favour (2)</vt:lpstr>
      <vt:lpstr>Support on the political  right and left</vt:lpstr>
      <vt:lpstr>Common arguments against (1)</vt:lpstr>
      <vt:lpstr>Opposition on the political  right and left</vt:lpstr>
      <vt:lpstr>Evidence</vt:lpstr>
      <vt:lpstr>The Cost (Taft, 2015)</vt:lpstr>
      <vt:lpstr>Paying for it…..</vt:lpstr>
      <vt:lpstr>Could it happen?</vt:lpstr>
      <vt:lpstr>Designing a UBI</vt:lpstr>
      <vt:lpstr>C Alternatives</vt:lpstr>
      <vt:lpstr>A. What about a ‘partial’ UBI (PBI)?</vt:lpstr>
      <vt:lpstr>B. What about a job guarantee scheme?</vt:lpstr>
      <vt:lpstr>C. What about free universal basic services?</vt:lpstr>
      <vt:lpstr>D. What about a Universal Minimum Income?</vt:lpstr>
      <vt:lpstr>D Class Participation - Debate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Micheal Collins</dc:creator>
  <cp:lastModifiedBy>Louisa Gavin</cp:lastModifiedBy>
  <cp:revision>226</cp:revision>
  <cp:lastPrinted>2019-11-25T17:33:33Z</cp:lastPrinted>
  <dcterms:created xsi:type="dcterms:W3CDTF">2011-09-22T21:41:19Z</dcterms:created>
  <dcterms:modified xsi:type="dcterms:W3CDTF">2020-01-27T10:24:55Z</dcterms:modified>
</cp:coreProperties>
</file>