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1" r:id="rId2"/>
    <p:sldId id="399" r:id="rId3"/>
    <p:sldId id="423" r:id="rId4"/>
    <p:sldId id="424" r:id="rId5"/>
    <p:sldId id="425" r:id="rId6"/>
    <p:sldId id="426" r:id="rId7"/>
    <p:sldId id="438" r:id="rId8"/>
    <p:sldId id="428" r:id="rId9"/>
    <p:sldId id="339" r:id="rId10"/>
    <p:sldId id="338" r:id="rId11"/>
    <p:sldId id="342" r:id="rId12"/>
    <p:sldId id="440" r:id="rId13"/>
    <p:sldId id="441" r:id="rId14"/>
    <p:sldId id="443" r:id="rId15"/>
    <p:sldId id="439" r:id="rId16"/>
    <p:sldId id="429" r:id="rId17"/>
    <p:sldId id="442" r:id="rId18"/>
    <p:sldId id="430" r:id="rId19"/>
    <p:sldId id="431" r:id="rId20"/>
    <p:sldId id="432" r:id="rId21"/>
    <p:sldId id="433" r:id="rId22"/>
    <p:sldId id="434" r:id="rId23"/>
    <p:sldId id="43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C1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8" d="100"/>
          <a:sy n="78" d="100"/>
        </p:scale>
        <p:origin x="83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isaWilson\Dropbox%20(NERI)\poverty%20comparisons(AutoRecover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isaWilson\Dropbox%20(NERI)\poverty%20comparisons(AutoRecover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isaWilson\Dropbox%20(NERI)\poverty%20comparisons(AutoRecover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isaWilson\Dropbox%20(NERI)\poverty%20comparisons(AutoRecover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isaWilson\Dropbox%20(NERI)\PC\Downloads\hdiireferencetables202021%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isaWilson\Dropbox%20(NERI)\Administrative\event\Education%20session\hdiireferencetables20202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isaWilson\Dropbox%20(NERI)\PC\Downloads\hbai-2019-20-final-tables%20(1)\Tables%20C2%20-%20The%20Income%20Distribution%201920.ods"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'relative poverty'!$A$2</c:f>
              <c:strCache>
                <c:ptCount val="1"/>
                <c:pt idx="0">
                  <c:v>Northern Ireland</c:v>
                </c:pt>
              </c:strCache>
            </c:strRef>
          </c:tx>
          <c:spPr>
            <a:ln w="28575" cap="rnd">
              <a:solidFill>
                <a:srgbClr val="C6D9D5"/>
              </a:solidFill>
              <a:round/>
            </a:ln>
            <a:effectLst/>
          </c:spPr>
          <c:marker>
            <c:symbol val="none"/>
          </c:marker>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73-47C4-9116-05DE55C1A006}"/>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73-47C4-9116-05DE55C1A006}"/>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73-47C4-9116-05DE55C1A00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'relative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'relative poverty'!$B$2:$U$2</c:f>
              <c:numCache>
                <c:formatCode>0</c:formatCode>
                <c:ptCount val="20"/>
                <c:pt idx="0">
                  <c:v>19</c:v>
                </c:pt>
                <c:pt idx="1">
                  <c:v>20</c:v>
                </c:pt>
                <c:pt idx="2">
                  <c:v>20</c:v>
                </c:pt>
                <c:pt idx="3">
                  <c:v>20</c:v>
                </c:pt>
                <c:pt idx="4">
                  <c:v>19</c:v>
                </c:pt>
                <c:pt idx="5">
                  <c:v>20</c:v>
                </c:pt>
                <c:pt idx="6">
                  <c:v>20</c:v>
                </c:pt>
                <c:pt idx="7">
                  <c:v>22</c:v>
                </c:pt>
                <c:pt idx="8">
                  <c:v>20</c:v>
                </c:pt>
                <c:pt idx="9">
                  <c:v>21</c:v>
                </c:pt>
                <c:pt idx="10">
                  <c:v>19</c:v>
                </c:pt>
                <c:pt idx="11">
                  <c:v>21</c:v>
                </c:pt>
                <c:pt idx="12">
                  <c:v>22</c:v>
                </c:pt>
                <c:pt idx="13">
                  <c:v>18</c:v>
                </c:pt>
                <c:pt idx="14">
                  <c:v>18</c:v>
                </c:pt>
                <c:pt idx="15">
                  <c:v>16</c:v>
                </c:pt>
                <c:pt idx="16">
                  <c:v>19</c:v>
                </c:pt>
                <c:pt idx="17">
                  <c:v>17</c:v>
                </c:pt>
                <c:pt idx="18" formatCode="General">
                  <c:v>17</c:v>
                </c:pt>
              </c:numCache>
            </c:numRef>
          </c:val>
          <c:smooth val="0"/>
          <c:extLst>
            <c:ext xmlns:c16="http://schemas.microsoft.com/office/drawing/2014/chart" uri="{C3380CC4-5D6E-409C-BE32-E72D297353CC}">
              <c16:uniqueId val="{00000003-7573-47C4-9116-05DE55C1A006}"/>
            </c:ext>
          </c:extLst>
        </c:ser>
        <c:ser>
          <c:idx val="1"/>
          <c:order val="1"/>
          <c:tx>
            <c:strRef>
              <c:f>'relative poverty'!$A$3</c:f>
              <c:strCache>
                <c:ptCount val="1"/>
                <c:pt idx="0">
                  <c:v>Republic of Ireland</c:v>
                </c:pt>
              </c:strCache>
            </c:strRef>
          </c:tx>
          <c:spPr>
            <a:ln w="28575" cap="rnd">
              <a:solidFill>
                <a:srgbClr val="84BF41"/>
              </a:solidFill>
              <a:round/>
            </a:ln>
            <a:effectLst/>
          </c:spPr>
          <c:marker>
            <c:symbol val="none"/>
          </c:marker>
          <c:dLbls>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73-47C4-9116-05DE55C1A006}"/>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73-47C4-9116-05DE55C1A006}"/>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73-47C4-9116-05DE55C1A00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'relative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'relative poverty'!$B$3:$U$3</c:f>
              <c:numCache>
                <c:formatCode>#,##0.0</c:formatCode>
                <c:ptCount val="20"/>
                <c:pt idx="1">
                  <c:v>20.5</c:v>
                </c:pt>
                <c:pt idx="2">
                  <c:v>20.9</c:v>
                </c:pt>
                <c:pt idx="3">
                  <c:v>19.7</c:v>
                </c:pt>
                <c:pt idx="4">
                  <c:v>18.5</c:v>
                </c:pt>
                <c:pt idx="5">
                  <c:v>17.2</c:v>
                </c:pt>
                <c:pt idx="6">
                  <c:v>15.5</c:v>
                </c:pt>
                <c:pt idx="7">
                  <c:v>15</c:v>
                </c:pt>
                <c:pt idx="8">
                  <c:v>15.2</c:v>
                </c:pt>
                <c:pt idx="9">
                  <c:v>15.2</c:v>
                </c:pt>
                <c:pt idx="10">
                  <c:v>16.3</c:v>
                </c:pt>
                <c:pt idx="11">
                  <c:v>15.7</c:v>
                </c:pt>
                <c:pt idx="12">
                  <c:v>16.8</c:v>
                </c:pt>
                <c:pt idx="13">
                  <c:v>16.2</c:v>
                </c:pt>
                <c:pt idx="14">
                  <c:v>16.8</c:v>
                </c:pt>
                <c:pt idx="15">
                  <c:v>15.6</c:v>
                </c:pt>
                <c:pt idx="16">
                  <c:v>14.9</c:v>
                </c:pt>
                <c:pt idx="17">
                  <c:v>13.1</c:v>
                </c:pt>
                <c:pt idx="18">
                  <c:v>13.2</c:v>
                </c:pt>
                <c:pt idx="19">
                  <c:v>11.6</c:v>
                </c:pt>
              </c:numCache>
            </c:numRef>
          </c:val>
          <c:smooth val="0"/>
          <c:extLst>
            <c:ext xmlns:c16="http://schemas.microsoft.com/office/drawing/2014/chart" uri="{C3380CC4-5D6E-409C-BE32-E72D297353CC}">
              <c16:uniqueId val="{00000007-7573-47C4-9116-05DE55C1A006}"/>
            </c:ext>
          </c:extLst>
        </c:ser>
        <c:ser>
          <c:idx val="2"/>
          <c:order val="2"/>
          <c:tx>
            <c:strRef>
              <c:f>'relative poverty'!$A$4</c:f>
              <c:strCache>
                <c:ptCount val="1"/>
                <c:pt idx="0">
                  <c:v>United Kingdom</c:v>
                </c:pt>
              </c:strCache>
            </c:strRef>
          </c:tx>
          <c:spPr>
            <a:ln w="28575" cap="rnd">
              <a:solidFill>
                <a:srgbClr val="1B6E6C"/>
              </a:solidFill>
              <a:round/>
            </a:ln>
            <a:effectLst/>
          </c:spPr>
          <c:marker>
            <c:symbol val="none"/>
          </c:marker>
          <c:cat>
            <c:strRef>
              <c:f>'relative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'relative poverty'!$B$4:$U$4</c:f>
              <c:numCache>
                <c:formatCode>0</c:formatCode>
                <c:ptCount val="20"/>
                <c:pt idx="0">
                  <c:v>18</c:v>
                </c:pt>
                <c:pt idx="1">
                  <c:v>18</c:v>
                </c:pt>
                <c:pt idx="2">
                  <c:v>17</c:v>
                </c:pt>
                <c:pt idx="3">
                  <c:v>17</c:v>
                </c:pt>
                <c:pt idx="4">
                  <c:v>18</c:v>
                </c:pt>
                <c:pt idx="5">
                  <c:v>18</c:v>
                </c:pt>
                <c:pt idx="6">
                  <c:v>18</c:v>
                </c:pt>
                <c:pt idx="7">
                  <c:v>17</c:v>
                </c:pt>
                <c:pt idx="8">
                  <c:v>16</c:v>
                </c:pt>
                <c:pt idx="9">
                  <c:v>16</c:v>
                </c:pt>
                <c:pt idx="10">
                  <c:v>15</c:v>
                </c:pt>
                <c:pt idx="11">
                  <c:v>15</c:v>
                </c:pt>
                <c:pt idx="12">
                  <c:v>16</c:v>
                </c:pt>
                <c:pt idx="13">
                  <c:v>16</c:v>
                </c:pt>
                <c:pt idx="14" formatCode="#,##0">
                  <c:v>16</c:v>
                </c:pt>
                <c:pt idx="15" formatCode="#,##0">
                  <c:v>17</c:v>
                </c:pt>
                <c:pt idx="16" formatCode="#,##0">
                  <c:v>17</c:v>
                </c:pt>
                <c:pt idx="17" formatCode="#,##0">
                  <c:v>18</c:v>
                </c:pt>
                <c:pt idx="18" formatCode="#,##0">
                  <c:v>19</c:v>
                </c:pt>
              </c:numCache>
            </c:numRef>
          </c:val>
          <c:smooth val="0"/>
          <c:extLst>
            <c:ext xmlns:c16="http://schemas.microsoft.com/office/drawing/2014/chart" uri="{C3380CC4-5D6E-409C-BE32-E72D297353CC}">
              <c16:uniqueId val="{00000008-7573-47C4-9116-05DE55C1A006}"/>
            </c:ext>
          </c:extLst>
        </c:ser>
        <c:dLbls>
          <c:showLegendKey val="0"/>
          <c:showVal val="0"/>
          <c:showCatName val="0"/>
          <c:showSerName val="0"/>
          <c:showPercent val="0"/>
          <c:showBubbleSize val="0"/>
        </c:dLbls>
        <c:smooth val="0"/>
        <c:axId val="1841919872"/>
        <c:axId val="1841910720"/>
      </c:lineChart>
      <c:catAx>
        <c:axId val="1841919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841910720"/>
        <c:crosses val="autoZero"/>
        <c:auto val="1"/>
        <c:lblAlgn val="ctr"/>
        <c:lblOffset val="100"/>
        <c:noMultiLvlLbl val="0"/>
      </c:catAx>
      <c:valAx>
        <c:axId val="1841910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US"/>
                  <a:t>% below 60% median equivalised disposable income after social transfers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841919872"/>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'Working age adults'!$A$2</c:f>
              <c:strCache>
                <c:ptCount val="1"/>
                <c:pt idx="0">
                  <c:v>Northern Ireland</c:v>
                </c:pt>
              </c:strCache>
            </c:strRef>
          </c:tx>
          <c:spPr>
            <a:ln w="28575" cap="rnd">
              <a:solidFill>
                <a:srgbClr val="C6D9D5"/>
              </a:solidFill>
              <a:round/>
            </a:ln>
            <a:effectLst/>
          </c:spPr>
          <c:marker>
            <c:symbol val="none"/>
          </c:marker>
          <c:dLbls>
            <c:dLbl>
              <c:idx val="1"/>
              <c:layout>
                <c:manualLayout>
                  <c:x val="-7.8585477898711429E-3"/>
                  <c:y val="-1.71306248361687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65-4A85-99BE-AC519A1EA333}"/>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65-4A85-99BE-AC519A1EA333}"/>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65-4A85-99BE-AC519A1EA333}"/>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'Working age adults'!$B$1:$T$1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'Working age adults'!$B$2:$T$2</c:f>
              <c:numCache>
                <c:formatCode>General</c:formatCode>
                <c:ptCount val="19"/>
                <c:pt idx="0">
                  <c:v>16</c:v>
                </c:pt>
                <c:pt idx="1">
                  <c:v>17</c:v>
                </c:pt>
                <c:pt idx="2">
                  <c:v>17</c:v>
                </c:pt>
                <c:pt idx="3">
                  <c:v>17</c:v>
                </c:pt>
                <c:pt idx="4">
                  <c:v>16</c:v>
                </c:pt>
                <c:pt idx="5">
                  <c:v>16</c:v>
                </c:pt>
                <c:pt idx="6">
                  <c:v>16</c:v>
                </c:pt>
                <c:pt idx="7">
                  <c:v>19</c:v>
                </c:pt>
                <c:pt idx="8">
                  <c:v>19</c:v>
                </c:pt>
                <c:pt idx="9">
                  <c:v>20</c:v>
                </c:pt>
                <c:pt idx="10">
                  <c:v>18</c:v>
                </c:pt>
                <c:pt idx="11">
                  <c:v>20</c:v>
                </c:pt>
                <c:pt idx="12">
                  <c:v>21</c:v>
                </c:pt>
                <c:pt idx="13">
                  <c:v>16</c:v>
                </c:pt>
                <c:pt idx="14">
                  <c:v>16</c:v>
                </c:pt>
                <c:pt idx="15">
                  <c:v>15</c:v>
                </c:pt>
                <c:pt idx="16">
                  <c:v>18</c:v>
                </c:pt>
                <c:pt idx="17">
                  <c:v>14</c:v>
                </c:pt>
              </c:numCache>
            </c:numRef>
          </c:val>
          <c:smooth val="0"/>
          <c:extLst>
            <c:ext xmlns:c16="http://schemas.microsoft.com/office/drawing/2014/chart" uri="{C3380CC4-5D6E-409C-BE32-E72D297353CC}">
              <c16:uniqueId val="{00000003-1165-4A85-99BE-AC519A1EA333}"/>
            </c:ext>
          </c:extLst>
        </c:ser>
        <c:ser>
          <c:idx val="1"/>
          <c:order val="1"/>
          <c:tx>
            <c:strRef>
              <c:f>'Working age adults'!$A$3</c:f>
              <c:strCache>
                <c:ptCount val="1"/>
                <c:pt idx="0">
                  <c:v>Republic of Ireland</c:v>
                </c:pt>
              </c:strCache>
            </c:strRef>
          </c:tx>
          <c:spPr>
            <a:ln w="28575" cap="rnd">
              <a:solidFill>
                <a:srgbClr val="84BF41"/>
              </a:solidFill>
              <a:round/>
            </a:ln>
            <a:effectLst/>
          </c:spPr>
          <c:marker>
            <c:symbol val="none"/>
          </c:marker>
          <c:dLbls>
            <c:dLbl>
              <c:idx val="1"/>
              <c:layout>
                <c:manualLayout>
                  <c:x val="-2.6195159299570364E-2"/>
                  <c:y val="2.85510413936144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165-4A85-99BE-AC519A1EA333}"/>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165-4A85-99BE-AC519A1EA333}"/>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165-4A85-99BE-AC519A1EA333}"/>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'Working age adults'!$B$1:$T$1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'Working age adults'!$B$3:$T$3</c:f>
              <c:numCache>
                <c:formatCode>General</c:formatCode>
                <c:ptCount val="19"/>
                <c:pt idx="1">
                  <c:v>16.600000000000001</c:v>
                </c:pt>
                <c:pt idx="2">
                  <c:v>16.100000000000001</c:v>
                </c:pt>
                <c:pt idx="3">
                  <c:v>15.4</c:v>
                </c:pt>
                <c:pt idx="4">
                  <c:v>15</c:v>
                </c:pt>
                <c:pt idx="5">
                  <c:v>13.5</c:v>
                </c:pt>
                <c:pt idx="6">
                  <c:v>13</c:v>
                </c:pt>
                <c:pt idx="7">
                  <c:v>14.2</c:v>
                </c:pt>
                <c:pt idx="8">
                  <c:v>15.9</c:v>
                </c:pt>
                <c:pt idx="9">
                  <c:v>16.8</c:v>
                </c:pt>
                <c:pt idx="10">
                  <c:v>16.3</c:v>
                </c:pt>
                <c:pt idx="11">
                  <c:v>16.7</c:v>
                </c:pt>
                <c:pt idx="12">
                  <c:v>16.600000000000001</c:v>
                </c:pt>
                <c:pt idx="13">
                  <c:v>16.399999999999999</c:v>
                </c:pt>
                <c:pt idx="14">
                  <c:v>16.2</c:v>
                </c:pt>
                <c:pt idx="15">
                  <c:v>13.7</c:v>
                </c:pt>
                <c:pt idx="16">
                  <c:v>12.3</c:v>
                </c:pt>
                <c:pt idx="17">
                  <c:v>15.4</c:v>
                </c:pt>
                <c:pt idx="18">
                  <c:v>14.6</c:v>
                </c:pt>
              </c:numCache>
            </c:numRef>
          </c:val>
          <c:smooth val="0"/>
          <c:extLst>
            <c:ext xmlns:c16="http://schemas.microsoft.com/office/drawing/2014/chart" uri="{C3380CC4-5D6E-409C-BE32-E72D297353CC}">
              <c16:uniqueId val="{00000007-1165-4A85-99BE-AC519A1EA333}"/>
            </c:ext>
          </c:extLst>
        </c:ser>
        <c:ser>
          <c:idx val="2"/>
          <c:order val="2"/>
          <c:tx>
            <c:strRef>
              <c:f>'Working age adults'!$A$4</c:f>
              <c:strCache>
                <c:ptCount val="1"/>
                <c:pt idx="0">
                  <c:v>United Kingdom</c:v>
                </c:pt>
              </c:strCache>
            </c:strRef>
          </c:tx>
          <c:spPr>
            <a:ln w="28575" cap="rnd">
              <a:solidFill>
                <a:srgbClr val="1B6E6C"/>
              </a:solidFill>
              <a:round/>
            </a:ln>
            <a:effectLst/>
          </c:spPr>
          <c:marker>
            <c:symbol val="none"/>
          </c:marker>
          <c:cat>
            <c:strRef>
              <c:f>'Working age adults'!$B$1:$T$1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'Working age adults'!$B$4:$T$4</c:f>
              <c:numCache>
                <c:formatCode>0</c:formatCode>
                <c:ptCount val="19"/>
                <c:pt idx="0">
                  <c:v>14</c:v>
                </c:pt>
                <c:pt idx="1">
                  <c:v>14</c:v>
                </c:pt>
                <c:pt idx="2">
                  <c:v>14</c:v>
                </c:pt>
                <c:pt idx="3">
                  <c:v>15</c:v>
                </c:pt>
                <c:pt idx="4">
                  <c:v>15</c:v>
                </c:pt>
                <c:pt idx="5">
                  <c:v>15</c:v>
                </c:pt>
                <c:pt idx="6">
                  <c:v>16</c:v>
                </c:pt>
                <c:pt idx="7">
                  <c:v>16</c:v>
                </c:pt>
                <c:pt idx="8">
                  <c:v>15</c:v>
                </c:pt>
                <c:pt idx="9">
                  <c:v>15</c:v>
                </c:pt>
                <c:pt idx="10">
                  <c:v>15</c:v>
                </c:pt>
                <c:pt idx="11">
                  <c:v>14</c:v>
                </c:pt>
                <c:pt idx="12">
                  <c:v>15</c:v>
                </c:pt>
                <c:pt idx="13">
                  <c:v>15</c:v>
                </c:pt>
                <c:pt idx="14" formatCode="#,##0">
                  <c:v>15</c:v>
                </c:pt>
                <c:pt idx="15" formatCode="#,##0">
                  <c:v>15</c:v>
                </c:pt>
                <c:pt idx="16" formatCode="#,##0">
                  <c:v>15</c:v>
                </c:pt>
                <c:pt idx="17" formatCode="#,##0">
                  <c:v>16</c:v>
                </c:pt>
              </c:numCache>
            </c:numRef>
          </c:val>
          <c:smooth val="0"/>
          <c:extLst>
            <c:ext xmlns:c16="http://schemas.microsoft.com/office/drawing/2014/chart" uri="{C3380CC4-5D6E-409C-BE32-E72D297353CC}">
              <c16:uniqueId val="{00000008-1165-4A85-99BE-AC519A1EA333}"/>
            </c:ext>
          </c:extLst>
        </c:ser>
        <c:dLbls>
          <c:showLegendKey val="0"/>
          <c:showVal val="0"/>
          <c:showCatName val="0"/>
          <c:showSerName val="0"/>
          <c:showPercent val="0"/>
          <c:showBubbleSize val="0"/>
        </c:dLbls>
        <c:smooth val="0"/>
        <c:axId val="355606240"/>
        <c:axId val="355607072"/>
      </c:lineChart>
      <c:catAx>
        <c:axId val="355606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355607072"/>
        <c:crosses val="autoZero"/>
        <c:auto val="1"/>
        <c:lblAlgn val="ctr"/>
        <c:lblOffset val="100"/>
        <c:noMultiLvlLbl val="0"/>
      </c:catAx>
      <c:valAx>
        <c:axId val="355607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US"/>
                  <a:t>% below 60% median equivalised disposable income after social transfers</a:t>
                </a:r>
              </a:p>
            </c:rich>
          </c:tx>
          <c:layout>
            <c:manualLayout>
              <c:xMode val="edge"/>
              <c:yMode val="edge"/>
              <c:x val="2.5000000000000001E-2"/>
              <c:y val="9.2592592592592587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355606240"/>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'Child poverty'!$A$2</c:f>
              <c:strCache>
                <c:ptCount val="1"/>
                <c:pt idx="0">
                  <c:v>Northern Ireland</c:v>
                </c:pt>
              </c:strCache>
            </c:strRef>
          </c:tx>
          <c:spPr>
            <a:ln w="28575" cap="rnd">
              <a:solidFill>
                <a:srgbClr val="C6D9D5"/>
              </a:solidFill>
              <a:round/>
            </a:ln>
            <a:effectLst/>
          </c:spPr>
          <c:marker>
            <c:symbol val="none"/>
          </c:marker>
          <c:cat>
            <c:strRef>
              <c:f>'Child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'Child poverty'!$B$2:$U$2</c:f>
              <c:numCache>
                <c:formatCode>0</c:formatCode>
                <c:ptCount val="20"/>
                <c:pt idx="1">
                  <c:v>23</c:v>
                </c:pt>
                <c:pt idx="2">
                  <c:v>25</c:v>
                </c:pt>
                <c:pt idx="3">
                  <c:v>25</c:v>
                </c:pt>
                <c:pt idx="4">
                  <c:v>24</c:v>
                </c:pt>
                <c:pt idx="5">
                  <c:v>23</c:v>
                </c:pt>
                <c:pt idx="6">
                  <c:v>23</c:v>
                </c:pt>
                <c:pt idx="7">
                  <c:v>23</c:v>
                </c:pt>
                <c:pt idx="8">
                  <c:v>27</c:v>
                </c:pt>
                <c:pt idx="9">
                  <c:v>22</c:v>
                </c:pt>
                <c:pt idx="10">
                  <c:v>21</c:v>
                </c:pt>
                <c:pt idx="11">
                  <c:v>20</c:v>
                </c:pt>
                <c:pt idx="12">
                  <c:v>23</c:v>
                </c:pt>
                <c:pt idx="13">
                  <c:v>25</c:v>
                </c:pt>
                <c:pt idx="14">
                  <c:v>21</c:v>
                </c:pt>
                <c:pt idx="15">
                  <c:v>22</c:v>
                </c:pt>
                <c:pt idx="16">
                  <c:v>19</c:v>
                </c:pt>
                <c:pt idx="17">
                  <c:v>24</c:v>
                </c:pt>
                <c:pt idx="18">
                  <c:v>22</c:v>
                </c:pt>
              </c:numCache>
            </c:numRef>
          </c:val>
          <c:smooth val="0"/>
          <c:extLst>
            <c:ext xmlns:c16="http://schemas.microsoft.com/office/drawing/2014/chart" uri="{C3380CC4-5D6E-409C-BE32-E72D297353CC}">
              <c16:uniqueId val="{00000000-6FE7-4E7F-B61B-0BF12D8B578E}"/>
            </c:ext>
          </c:extLst>
        </c:ser>
        <c:ser>
          <c:idx val="1"/>
          <c:order val="1"/>
          <c:tx>
            <c:strRef>
              <c:f>'Child poverty'!$A$3</c:f>
              <c:strCache>
                <c:ptCount val="1"/>
                <c:pt idx="0">
                  <c:v>Republic of Ireland</c:v>
                </c:pt>
              </c:strCache>
            </c:strRef>
          </c:tx>
          <c:spPr>
            <a:ln w="28575" cap="rnd">
              <a:solidFill>
                <a:srgbClr val="84BF41"/>
              </a:solidFill>
              <a:round/>
            </a:ln>
            <a:effectLst/>
          </c:spPr>
          <c:marker>
            <c:symbol val="none"/>
          </c:marker>
          <c:cat>
            <c:strRef>
              <c:f>'Child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'Child poverty'!$B$3:$U$3</c:f>
              <c:numCache>
                <c:formatCode>General</c:formatCode>
                <c:ptCount val="20"/>
                <c:pt idx="2">
                  <c:v>22.7</c:v>
                </c:pt>
                <c:pt idx="3">
                  <c:v>22.9</c:v>
                </c:pt>
                <c:pt idx="4">
                  <c:v>22.3</c:v>
                </c:pt>
                <c:pt idx="5">
                  <c:v>19.899999999999999</c:v>
                </c:pt>
                <c:pt idx="6">
                  <c:v>18</c:v>
                </c:pt>
                <c:pt idx="7">
                  <c:v>18.600000000000001</c:v>
                </c:pt>
                <c:pt idx="8">
                  <c:v>18.399999999999999</c:v>
                </c:pt>
                <c:pt idx="9">
                  <c:v>18.8</c:v>
                </c:pt>
                <c:pt idx="10">
                  <c:v>19.100000000000001</c:v>
                </c:pt>
                <c:pt idx="11">
                  <c:v>19.2</c:v>
                </c:pt>
                <c:pt idx="12">
                  <c:v>19.7</c:v>
                </c:pt>
                <c:pt idx="13">
                  <c:v>18.399999999999999</c:v>
                </c:pt>
                <c:pt idx="14">
                  <c:v>19.100000000000001</c:v>
                </c:pt>
                <c:pt idx="15">
                  <c:v>18.399999999999999</c:v>
                </c:pt>
                <c:pt idx="16">
                  <c:v>15.9</c:v>
                </c:pt>
                <c:pt idx="17">
                  <c:v>15.3</c:v>
                </c:pt>
                <c:pt idx="18">
                  <c:v>15.4</c:v>
                </c:pt>
                <c:pt idx="19">
                  <c:v>14.6</c:v>
                </c:pt>
              </c:numCache>
            </c:numRef>
          </c:val>
          <c:smooth val="0"/>
          <c:extLst>
            <c:ext xmlns:c16="http://schemas.microsoft.com/office/drawing/2014/chart" uri="{C3380CC4-5D6E-409C-BE32-E72D297353CC}">
              <c16:uniqueId val="{00000001-6FE7-4E7F-B61B-0BF12D8B578E}"/>
            </c:ext>
          </c:extLst>
        </c:ser>
        <c:ser>
          <c:idx val="2"/>
          <c:order val="2"/>
          <c:tx>
            <c:strRef>
              <c:f>'Child poverty'!$A$4</c:f>
              <c:strCache>
                <c:ptCount val="1"/>
                <c:pt idx="0">
                  <c:v>United Kingdom</c:v>
                </c:pt>
              </c:strCache>
            </c:strRef>
          </c:tx>
          <c:spPr>
            <a:ln w="28575" cap="rnd">
              <a:solidFill>
                <a:srgbClr val="1B6E6C"/>
              </a:solidFill>
              <a:round/>
            </a:ln>
            <a:effectLst/>
          </c:spPr>
          <c:marker>
            <c:symbol val="none"/>
          </c:marker>
          <c:cat>
            <c:strRef>
              <c:f>'Child poverty'!$B$1:$U$1</c:f>
              <c:strCach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strCache>
            </c:strRef>
          </c:cat>
          <c:val>
            <c:numRef>
              <c:f>'Child poverty'!$B$4:$U$4</c:f>
              <c:numCache>
                <c:formatCode>General</c:formatCode>
                <c:ptCount val="20"/>
                <c:pt idx="1">
                  <c:v>22</c:v>
                </c:pt>
                <c:pt idx="2">
                  <c:v>22</c:v>
                </c:pt>
                <c:pt idx="3">
                  <c:v>21</c:v>
                </c:pt>
                <c:pt idx="4">
                  <c:v>22</c:v>
                </c:pt>
                <c:pt idx="5">
                  <c:v>22</c:v>
                </c:pt>
                <c:pt idx="6">
                  <c:v>22</c:v>
                </c:pt>
                <c:pt idx="7">
                  <c:v>22</c:v>
                </c:pt>
                <c:pt idx="8">
                  <c:v>20</c:v>
                </c:pt>
                <c:pt idx="9">
                  <c:v>18</c:v>
                </c:pt>
                <c:pt idx="10">
                  <c:v>18</c:v>
                </c:pt>
                <c:pt idx="11">
                  <c:v>17</c:v>
                </c:pt>
                <c:pt idx="12">
                  <c:v>17</c:v>
                </c:pt>
                <c:pt idx="13">
                  <c:v>19</c:v>
                </c:pt>
                <c:pt idx="14">
                  <c:v>20</c:v>
                </c:pt>
                <c:pt idx="15">
                  <c:v>19</c:v>
                </c:pt>
                <c:pt idx="16">
                  <c:v>22</c:v>
                </c:pt>
                <c:pt idx="17">
                  <c:v>20</c:v>
                </c:pt>
                <c:pt idx="18">
                  <c:v>23</c:v>
                </c:pt>
              </c:numCache>
            </c:numRef>
          </c:val>
          <c:smooth val="0"/>
          <c:extLst>
            <c:ext xmlns:c16="http://schemas.microsoft.com/office/drawing/2014/chart" uri="{C3380CC4-5D6E-409C-BE32-E72D297353CC}">
              <c16:uniqueId val="{00000002-6FE7-4E7F-B61B-0BF12D8B578E}"/>
            </c:ext>
          </c:extLst>
        </c:ser>
        <c:dLbls>
          <c:showLegendKey val="0"/>
          <c:showVal val="0"/>
          <c:showCatName val="0"/>
          <c:showSerName val="0"/>
          <c:showPercent val="0"/>
          <c:showBubbleSize val="0"/>
        </c:dLbls>
        <c:smooth val="0"/>
        <c:axId val="2053686960"/>
        <c:axId val="2053686544"/>
      </c:lineChart>
      <c:catAx>
        <c:axId val="2053686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2053686544"/>
        <c:crosses val="autoZero"/>
        <c:auto val="1"/>
        <c:lblAlgn val="ctr"/>
        <c:lblOffset val="100"/>
        <c:noMultiLvlLbl val="0"/>
      </c:catAx>
      <c:valAx>
        <c:axId val="2053686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r>
                  <a:rPr lang="en-US"/>
                  <a:t>% below 60% median equivalised disposable income after social transfers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2053686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ahc!$C$1</c:f>
              <c:strCache>
                <c:ptCount val="1"/>
                <c:pt idx="0">
                  <c:v>NI 2019/20</c:v>
                </c:pt>
              </c:strCache>
            </c:strRef>
          </c:tx>
          <c:spPr>
            <a:solidFill>
              <a:srgbClr val="C6D9D5"/>
            </a:solidFill>
            <a:ln>
              <a:solidFill>
                <a:srgbClr val="C6D9D5"/>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ahc!$A$2:$B$10</c:f>
              <c:multiLvlStrCache>
                <c:ptCount val="9"/>
                <c:lvl>
                  <c:pt idx="0">
                    <c:v>Northern Ireland</c:v>
                  </c:pt>
                  <c:pt idx="1">
                    <c:v>Republic of Ireland</c:v>
                  </c:pt>
                  <c:pt idx="2">
                    <c:v>United Kingdom</c:v>
                  </c:pt>
                  <c:pt idx="3">
                    <c:v>Northern Ireland</c:v>
                  </c:pt>
                  <c:pt idx="4">
                    <c:v>Republic of Ireland</c:v>
                  </c:pt>
                  <c:pt idx="5">
                    <c:v>United Kingdom</c:v>
                  </c:pt>
                  <c:pt idx="6">
                    <c:v>Northern Ireland</c:v>
                  </c:pt>
                  <c:pt idx="7">
                    <c:v>Republic of Ireland</c:v>
                  </c:pt>
                  <c:pt idx="8">
                    <c:v>United Kingdom</c:v>
                  </c:pt>
                </c:lvl>
                <c:lvl>
                  <c:pt idx="0">
                    <c:v>Population</c:v>
                  </c:pt>
                  <c:pt idx="3">
                    <c:v>Working age adults</c:v>
                  </c:pt>
                  <c:pt idx="6">
                    <c:v>Children</c:v>
                  </c:pt>
                </c:lvl>
              </c:multiLvlStrCache>
            </c:multiLvlStrRef>
          </c:cat>
          <c:val>
            <c:numRef>
              <c:f>ahc!$C$2:$C$10</c:f>
              <c:numCache>
                <c:formatCode>General</c:formatCode>
                <c:ptCount val="9"/>
                <c:pt idx="0">
                  <c:v>17</c:v>
                </c:pt>
                <c:pt idx="2">
                  <c:v>22</c:v>
                </c:pt>
                <c:pt idx="3">
                  <c:v>15</c:v>
                </c:pt>
                <c:pt idx="5">
                  <c:v>17</c:v>
                </c:pt>
                <c:pt idx="6">
                  <c:v>23</c:v>
                </c:pt>
                <c:pt idx="8">
                  <c:v>31</c:v>
                </c:pt>
              </c:numCache>
            </c:numRef>
          </c:val>
          <c:extLst>
            <c:ext xmlns:c16="http://schemas.microsoft.com/office/drawing/2014/chart" uri="{C3380CC4-5D6E-409C-BE32-E72D297353CC}">
              <c16:uniqueId val="{00000000-959A-4F63-8831-D88287A7C2B8}"/>
            </c:ext>
          </c:extLst>
        </c:ser>
        <c:ser>
          <c:idx val="1"/>
          <c:order val="1"/>
          <c:tx>
            <c:strRef>
              <c:f>ahc!$D$1</c:f>
              <c:strCache>
                <c:ptCount val="1"/>
                <c:pt idx="0">
                  <c:v>NI 2020/21</c:v>
                </c:pt>
              </c:strCache>
            </c:strRef>
          </c:tx>
          <c:spPr>
            <a:solidFill>
              <a:srgbClr val="1B6E6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ahc!$A$2:$B$10</c:f>
              <c:multiLvlStrCache>
                <c:ptCount val="9"/>
                <c:lvl>
                  <c:pt idx="0">
                    <c:v>Northern Ireland</c:v>
                  </c:pt>
                  <c:pt idx="1">
                    <c:v>Republic of Ireland</c:v>
                  </c:pt>
                  <c:pt idx="2">
                    <c:v>United Kingdom</c:v>
                  </c:pt>
                  <c:pt idx="3">
                    <c:v>Northern Ireland</c:v>
                  </c:pt>
                  <c:pt idx="4">
                    <c:v>Republic of Ireland</c:v>
                  </c:pt>
                  <c:pt idx="5">
                    <c:v>United Kingdom</c:v>
                  </c:pt>
                  <c:pt idx="6">
                    <c:v>Northern Ireland</c:v>
                  </c:pt>
                  <c:pt idx="7">
                    <c:v>Republic of Ireland</c:v>
                  </c:pt>
                  <c:pt idx="8">
                    <c:v>United Kingdom</c:v>
                  </c:pt>
                </c:lvl>
                <c:lvl>
                  <c:pt idx="0">
                    <c:v>Population</c:v>
                  </c:pt>
                  <c:pt idx="3">
                    <c:v>Working age adults</c:v>
                  </c:pt>
                  <c:pt idx="6">
                    <c:v>Children</c:v>
                  </c:pt>
                </c:lvl>
              </c:multiLvlStrCache>
            </c:multiLvlStrRef>
          </c:cat>
          <c:val>
            <c:numRef>
              <c:f>ahc!$D$2:$D$10</c:f>
              <c:numCache>
                <c:formatCode>General</c:formatCode>
                <c:ptCount val="9"/>
                <c:pt idx="0">
                  <c:v>17</c:v>
                </c:pt>
                <c:pt idx="1">
                  <c:v>15.6</c:v>
                </c:pt>
                <c:pt idx="2">
                  <c:v>20</c:v>
                </c:pt>
                <c:pt idx="4">
                  <c:v>15.4</c:v>
                </c:pt>
                <c:pt idx="5">
                  <c:v>16</c:v>
                </c:pt>
                <c:pt idx="7">
                  <c:v>20.7</c:v>
                </c:pt>
                <c:pt idx="8">
                  <c:v>27</c:v>
                </c:pt>
              </c:numCache>
            </c:numRef>
          </c:val>
          <c:extLst>
            <c:ext xmlns:c16="http://schemas.microsoft.com/office/drawing/2014/chart" uri="{C3380CC4-5D6E-409C-BE32-E72D297353CC}">
              <c16:uniqueId val="{00000001-959A-4F63-8831-D88287A7C2B8}"/>
            </c:ext>
          </c:extLst>
        </c:ser>
        <c:ser>
          <c:idx val="2"/>
          <c:order val="2"/>
          <c:tx>
            <c:strRef>
              <c:f>ahc!$E$1</c:f>
              <c:strCache>
                <c:ptCount val="1"/>
                <c:pt idx="0">
                  <c:v>2021/22 (ROI data for 2021 calendar year)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ahc!$A$2:$B$10</c:f>
              <c:multiLvlStrCache>
                <c:ptCount val="9"/>
                <c:lvl>
                  <c:pt idx="0">
                    <c:v>Northern Ireland</c:v>
                  </c:pt>
                  <c:pt idx="1">
                    <c:v>Republic of Ireland</c:v>
                  </c:pt>
                  <c:pt idx="2">
                    <c:v>United Kingdom</c:v>
                  </c:pt>
                  <c:pt idx="3">
                    <c:v>Northern Ireland</c:v>
                  </c:pt>
                  <c:pt idx="4">
                    <c:v>Republic of Ireland</c:v>
                  </c:pt>
                  <c:pt idx="5">
                    <c:v>United Kingdom</c:v>
                  </c:pt>
                  <c:pt idx="6">
                    <c:v>Northern Ireland</c:v>
                  </c:pt>
                  <c:pt idx="7">
                    <c:v>Republic of Ireland</c:v>
                  </c:pt>
                  <c:pt idx="8">
                    <c:v>United Kingdom</c:v>
                  </c:pt>
                </c:lvl>
                <c:lvl>
                  <c:pt idx="0">
                    <c:v>Population</c:v>
                  </c:pt>
                  <c:pt idx="3">
                    <c:v>Working age adults</c:v>
                  </c:pt>
                  <c:pt idx="6">
                    <c:v>Children</c:v>
                  </c:pt>
                </c:lvl>
              </c:multiLvlStrCache>
            </c:multiLvlStrRef>
          </c:cat>
          <c:val>
            <c:numRef>
              <c:f>ahc!$E$2:$E$10</c:f>
              <c:numCache>
                <c:formatCode>General</c:formatCode>
                <c:ptCount val="9"/>
                <c:pt idx="1">
                  <c:v>15.2</c:v>
                </c:pt>
                <c:pt idx="4">
                  <c:v>14.6</c:v>
                </c:pt>
                <c:pt idx="7">
                  <c:v>19.899999999999999</c:v>
                </c:pt>
              </c:numCache>
            </c:numRef>
          </c:val>
          <c:extLst>
            <c:ext xmlns:c16="http://schemas.microsoft.com/office/drawing/2014/chart" uri="{C3380CC4-5D6E-409C-BE32-E72D297353CC}">
              <c16:uniqueId val="{00000002-959A-4F63-8831-D88287A7C2B8}"/>
            </c:ext>
          </c:extLst>
        </c:ser>
        <c:dLbls>
          <c:dLblPos val="outEnd"/>
          <c:showLegendKey val="0"/>
          <c:showVal val="1"/>
          <c:showCatName val="0"/>
          <c:showSerName val="0"/>
          <c:showPercent val="0"/>
          <c:showBubbleSize val="0"/>
        </c:dLbls>
        <c:gapWidth val="219"/>
        <c:overlap val="-27"/>
        <c:axId val="1192004047"/>
        <c:axId val="1192001135"/>
      </c:barChart>
      <c:catAx>
        <c:axId val="1192004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92001135"/>
        <c:crosses val="autoZero"/>
        <c:auto val="1"/>
        <c:lblAlgn val="ctr"/>
        <c:lblOffset val="100"/>
        <c:noMultiLvlLbl val="0"/>
      </c:catAx>
      <c:valAx>
        <c:axId val="11920011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US"/>
                  <a:t>% below 60% median equivalised disposable income after social transfers</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92004047"/>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Mean</c:v>
          </c:tx>
          <c:spPr>
            <a:ln w="28575" cap="rnd">
              <a:solidFill>
                <a:schemeClr val="accent1"/>
              </a:solidFill>
              <a:round/>
            </a:ln>
            <a:effectLst/>
          </c:spPr>
          <c:marker>
            <c:symbol val="none"/>
          </c:marker>
          <c:cat>
            <c:strRef>
              <c:f>'Table 1'!$B$12:$B$55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1'!$C$12:$C$55</c:f>
              <c:numCache>
                <c:formatCode>#,##0_ ;\-#,##0\ </c:formatCode>
                <c:ptCount val="44"/>
                <c:pt idx="0">
                  <c:v>15246</c:v>
                </c:pt>
                <c:pt idx="1">
                  <c:v>16629</c:v>
                </c:pt>
                <c:pt idx="2">
                  <c:v>17397</c:v>
                </c:pt>
                <c:pt idx="3">
                  <c:v>18049</c:v>
                </c:pt>
                <c:pt idx="4">
                  <c:v>17540</c:v>
                </c:pt>
                <c:pt idx="5">
                  <c:v>17135</c:v>
                </c:pt>
                <c:pt idx="6">
                  <c:v>17586</c:v>
                </c:pt>
                <c:pt idx="7">
                  <c:v>17934</c:v>
                </c:pt>
                <c:pt idx="8">
                  <c:v>19138</c:v>
                </c:pt>
                <c:pt idx="9">
                  <c:v>19927</c:v>
                </c:pt>
                <c:pt idx="10">
                  <c:v>21248</c:v>
                </c:pt>
                <c:pt idx="11">
                  <c:v>22795</c:v>
                </c:pt>
                <c:pt idx="12">
                  <c:v>23088</c:v>
                </c:pt>
                <c:pt idx="13">
                  <c:v>24360</c:v>
                </c:pt>
                <c:pt idx="14">
                  <c:v>24643</c:v>
                </c:pt>
                <c:pt idx="15">
                  <c:v>23775</c:v>
                </c:pt>
                <c:pt idx="16">
                  <c:v>23509</c:v>
                </c:pt>
                <c:pt idx="17">
                  <c:v>23987</c:v>
                </c:pt>
                <c:pt idx="18">
                  <c:v>23840</c:v>
                </c:pt>
                <c:pt idx="19">
                  <c:v>25182</c:v>
                </c:pt>
                <c:pt idx="20">
                  <c:v>26318</c:v>
                </c:pt>
                <c:pt idx="21">
                  <c:v>26931</c:v>
                </c:pt>
                <c:pt idx="22">
                  <c:v>28581</c:v>
                </c:pt>
                <c:pt idx="23">
                  <c:v>29274</c:v>
                </c:pt>
                <c:pt idx="24">
                  <c:v>31582</c:v>
                </c:pt>
                <c:pt idx="25">
                  <c:v>32451</c:v>
                </c:pt>
                <c:pt idx="26">
                  <c:v>32840</c:v>
                </c:pt>
                <c:pt idx="27">
                  <c:v>34213</c:v>
                </c:pt>
                <c:pt idx="28">
                  <c:v>35333</c:v>
                </c:pt>
                <c:pt idx="29">
                  <c:v>36081</c:v>
                </c:pt>
                <c:pt idx="30">
                  <c:v>37310</c:v>
                </c:pt>
                <c:pt idx="31">
                  <c:v>35138</c:v>
                </c:pt>
                <c:pt idx="32">
                  <c:v>36363</c:v>
                </c:pt>
                <c:pt idx="33">
                  <c:v>34965</c:v>
                </c:pt>
                <c:pt idx="34">
                  <c:v>34175</c:v>
                </c:pt>
                <c:pt idx="35">
                  <c:v>33514</c:v>
                </c:pt>
                <c:pt idx="36">
                  <c:v>34881</c:v>
                </c:pt>
                <c:pt idx="37">
                  <c:v>35578</c:v>
                </c:pt>
                <c:pt idx="38">
                  <c:v>36738</c:v>
                </c:pt>
                <c:pt idx="39">
                  <c:v>36621</c:v>
                </c:pt>
                <c:pt idx="40">
                  <c:v>36017</c:v>
                </c:pt>
                <c:pt idx="41">
                  <c:v>36397</c:v>
                </c:pt>
                <c:pt idx="42">
                  <c:v>37839</c:v>
                </c:pt>
                <c:pt idx="43">
                  <c:v>37622</c:v>
                </c:pt>
              </c:numCache>
            </c:numRef>
          </c:val>
          <c:smooth val="0"/>
          <c:extLst>
            <c:ext xmlns:c16="http://schemas.microsoft.com/office/drawing/2014/chart" uri="{C3380CC4-5D6E-409C-BE32-E72D297353CC}">
              <c16:uniqueId val="{00000000-B0F1-413D-B73B-5DD3323B13BC}"/>
            </c:ext>
          </c:extLst>
        </c:ser>
        <c:ser>
          <c:idx val="1"/>
          <c:order val="1"/>
          <c:tx>
            <c:v>Median</c:v>
          </c:tx>
          <c:spPr>
            <a:ln w="28575" cap="rnd">
              <a:solidFill>
                <a:srgbClr val="98C12C"/>
              </a:solidFill>
              <a:round/>
            </a:ln>
            <a:effectLst/>
          </c:spPr>
          <c:marker>
            <c:symbol val="none"/>
          </c:marker>
          <c:cat>
            <c:strRef>
              <c:f>'Table 1'!$B$12:$B$55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1'!$D$12:$D$55</c:f>
              <c:numCache>
                <c:formatCode>#,##0_ ;\-#,##0\ </c:formatCode>
                <c:ptCount val="44"/>
                <c:pt idx="0">
                  <c:v>13682</c:v>
                </c:pt>
                <c:pt idx="1">
                  <c:v>15137</c:v>
                </c:pt>
                <c:pt idx="2">
                  <c:v>15722</c:v>
                </c:pt>
                <c:pt idx="3">
                  <c:v>16227</c:v>
                </c:pt>
                <c:pt idx="4">
                  <c:v>15407</c:v>
                </c:pt>
                <c:pt idx="5">
                  <c:v>15169</c:v>
                </c:pt>
                <c:pt idx="6">
                  <c:v>15328</c:v>
                </c:pt>
                <c:pt idx="7">
                  <c:v>15810</c:v>
                </c:pt>
                <c:pt idx="8">
                  <c:v>16505</c:v>
                </c:pt>
                <c:pt idx="9">
                  <c:v>17174</c:v>
                </c:pt>
                <c:pt idx="10">
                  <c:v>18047</c:v>
                </c:pt>
                <c:pt idx="11">
                  <c:v>19177</c:v>
                </c:pt>
                <c:pt idx="12">
                  <c:v>19674</c:v>
                </c:pt>
                <c:pt idx="13">
                  <c:v>20168</c:v>
                </c:pt>
                <c:pt idx="14">
                  <c:v>20765</c:v>
                </c:pt>
                <c:pt idx="15">
                  <c:v>20160</c:v>
                </c:pt>
                <c:pt idx="16">
                  <c:v>19613</c:v>
                </c:pt>
                <c:pt idx="17">
                  <c:v>20132</c:v>
                </c:pt>
                <c:pt idx="18">
                  <c:v>20190</c:v>
                </c:pt>
                <c:pt idx="19">
                  <c:v>21309</c:v>
                </c:pt>
                <c:pt idx="20">
                  <c:v>21853</c:v>
                </c:pt>
                <c:pt idx="21">
                  <c:v>22312</c:v>
                </c:pt>
                <c:pt idx="22">
                  <c:v>23740</c:v>
                </c:pt>
                <c:pt idx="23">
                  <c:v>24139</c:v>
                </c:pt>
                <c:pt idx="24">
                  <c:v>25677</c:v>
                </c:pt>
                <c:pt idx="25">
                  <c:v>26508</c:v>
                </c:pt>
                <c:pt idx="26">
                  <c:v>27004</c:v>
                </c:pt>
                <c:pt idx="27">
                  <c:v>27757</c:v>
                </c:pt>
                <c:pt idx="28">
                  <c:v>28072</c:v>
                </c:pt>
                <c:pt idx="29">
                  <c:v>28050</c:v>
                </c:pt>
                <c:pt idx="30">
                  <c:v>28472</c:v>
                </c:pt>
                <c:pt idx="31">
                  <c:v>28140</c:v>
                </c:pt>
                <c:pt idx="32">
                  <c:v>28178</c:v>
                </c:pt>
                <c:pt idx="33">
                  <c:v>28139</c:v>
                </c:pt>
                <c:pt idx="34">
                  <c:v>27479</c:v>
                </c:pt>
                <c:pt idx="35">
                  <c:v>26849</c:v>
                </c:pt>
                <c:pt idx="36">
                  <c:v>27540</c:v>
                </c:pt>
                <c:pt idx="37">
                  <c:v>28734</c:v>
                </c:pt>
                <c:pt idx="38">
                  <c:v>29237</c:v>
                </c:pt>
                <c:pt idx="39">
                  <c:v>30026</c:v>
                </c:pt>
                <c:pt idx="40">
                  <c:v>29308</c:v>
                </c:pt>
                <c:pt idx="41">
                  <c:v>29548</c:v>
                </c:pt>
                <c:pt idx="42">
                  <c:v>30762</c:v>
                </c:pt>
                <c:pt idx="43">
                  <c:v>31385</c:v>
                </c:pt>
              </c:numCache>
            </c:numRef>
          </c:val>
          <c:smooth val="0"/>
          <c:extLst>
            <c:ext xmlns:c16="http://schemas.microsoft.com/office/drawing/2014/chart" uri="{C3380CC4-5D6E-409C-BE32-E72D297353CC}">
              <c16:uniqueId val="{00000001-B0F1-413D-B73B-5DD3323B13BC}"/>
            </c:ext>
          </c:extLst>
        </c:ser>
        <c:dLbls>
          <c:showLegendKey val="0"/>
          <c:showVal val="0"/>
          <c:showCatName val="0"/>
          <c:showSerName val="0"/>
          <c:showPercent val="0"/>
          <c:showBubbleSize val="0"/>
        </c:dLbls>
        <c:smooth val="0"/>
        <c:axId val="844913551"/>
        <c:axId val="844917295"/>
      </c:lineChart>
      <c:catAx>
        <c:axId val="844913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844917295"/>
        <c:crosses val="autoZero"/>
        <c:auto val="1"/>
        <c:lblAlgn val="ctr"/>
        <c:lblOffset val="100"/>
        <c:noMultiLvlLbl val="0"/>
      </c:catAx>
      <c:valAx>
        <c:axId val="8449172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 per year (2020/21prices)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_ ;\-#,##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844913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Quintile 1</c:v>
          </c:tx>
          <c:spPr>
            <a:ln w="28575" cap="rnd">
              <a:solidFill>
                <a:schemeClr val="accent1"/>
              </a:solidFill>
              <a:round/>
            </a:ln>
            <a:effectLst/>
          </c:spPr>
          <c:marker>
            <c:symbol val="none"/>
          </c:marker>
          <c:cat>
            <c:strRef>
              <c:f>'Table 2'!$B$12:$B$55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2'!$C$12:$C$55</c:f>
              <c:numCache>
                <c:formatCode>#,##0_ ;\-#,##0\ </c:formatCode>
                <c:ptCount val="44"/>
                <c:pt idx="0">
                  <c:v>7762</c:v>
                </c:pt>
                <c:pt idx="1">
                  <c:v>8441</c:v>
                </c:pt>
                <c:pt idx="2">
                  <c:v>8641</c:v>
                </c:pt>
                <c:pt idx="3">
                  <c:v>8660</c:v>
                </c:pt>
                <c:pt idx="4">
                  <c:v>8488</c:v>
                </c:pt>
                <c:pt idx="5">
                  <c:v>8432</c:v>
                </c:pt>
                <c:pt idx="6">
                  <c:v>8395</c:v>
                </c:pt>
                <c:pt idx="7">
                  <c:v>8788</c:v>
                </c:pt>
                <c:pt idx="8">
                  <c:v>8541</c:v>
                </c:pt>
                <c:pt idx="9">
                  <c:v>8885</c:v>
                </c:pt>
                <c:pt idx="10">
                  <c:v>8983</c:v>
                </c:pt>
                <c:pt idx="11">
                  <c:v>9013</c:v>
                </c:pt>
                <c:pt idx="12">
                  <c:v>9054</c:v>
                </c:pt>
                <c:pt idx="13">
                  <c:v>8981</c:v>
                </c:pt>
                <c:pt idx="14">
                  <c:v>9251</c:v>
                </c:pt>
                <c:pt idx="15">
                  <c:v>9224</c:v>
                </c:pt>
                <c:pt idx="16">
                  <c:v>9102</c:v>
                </c:pt>
                <c:pt idx="17">
                  <c:v>9630</c:v>
                </c:pt>
                <c:pt idx="18">
                  <c:v>9698</c:v>
                </c:pt>
                <c:pt idx="19">
                  <c:v>9969</c:v>
                </c:pt>
                <c:pt idx="20">
                  <c:v>10203</c:v>
                </c:pt>
                <c:pt idx="21">
                  <c:v>10268</c:v>
                </c:pt>
                <c:pt idx="22">
                  <c:v>10783</c:v>
                </c:pt>
                <c:pt idx="23">
                  <c:v>11385</c:v>
                </c:pt>
                <c:pt idx="24">
                  <c:v>11863</c:v>
                </c:pt>
                <c:pt idx="25">
                  <c:v>12836</c:v>
                </c:pt>
                <c:pt idx="26">
                  <c:v>13378</c:v>
                </c:pt>
                <c:pt idx="27">
                  <c:v>13997</c:v>
                </c:pt>
                <c:pt idx="28">
                  <c:v>13887</c:v>
                </c:pt>
                <c:pt idx="29">
                  <c:v>13625</c:v>
                </c:pt>
                <c:pt idx="30">
                  <c:v>13672</c:v>
                </c:pt>
                <c:pt idx="31">
                  <c:v>13909</c:v>
                </c:pt>
                <c:pt idx="32">
                  <c:v>14285</c:v>
                </c:pt>
                <c:pt idx="33">
                  <c:v>14600</c:v>
                </c:pt>
                <c:pt idx="34">
                  <c:v>14416</c:v>
                </c:pt>
                <c:pt idx="35">
                  <c:v>13768</c:v>
                </c:pt>
                <c:pt idx="36">
                  <c:v>14007</c:v>
                </c:pt>
                <c:pt idx="37">
                  <c:v>14280</c:v>
                </c:pt>
                <c:pt idx="38">
                  <c:v>15104</c:v>
                </c:pt>
                <c:pt idx="39">
                  <c:v>15647</c:v>
                </c:pt>
                <c:pt idx="40">
                  <c:v>14375</c:v>
                </c:pt>
                <c:pt idx="41">
                  <c:v>13629</c:v>
                </c:pt>
                <c:pt idx="42">
                  <c:v>14841</c:v>
                </c:pt>
                <c:pt idx="43">
                  <c:v>14550</c:v>
                </c:pt>
              </c:numCache>
            </c:numRef>
          </c:val>
          <c:smooth val="0"/>
          <c:extLst>
            <c:ext xmlns:c16="http://schemas.microsoft.com/office/drawing/2014/chart" uri="{C3380CC4-5D6E-409C-BE32-E72D297353CC}">
              <c16:uniqueId val="{00000000-0A33-4E13-BF58-F39D0627B8D5}"/>
            </c:ext>
          </c:extLst>
        </c:ser>
        <c:ser>
          <c:idx val="1"/>
          <c:order val="1"/>
          <c:tx>
            <c:v>Quintile 2</c:v>
          </c:tx>
          <c:spPr>
            <a:ln w="28575" cap="rnd">
              <a:solidFill>
                <a:srgbClr val="002060"/>
              </a:solidFill>
              <a:round/>
            </a:ln>
            <a:effectLst/>
          </c:spPr>
          <c:marker>
            <c:symbol val="none"/>
          </c:marker>
          <c:cat>
            <c:strRef>
              <c:f>'Table 2'!$B$12:$B$55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2'!$D$12:$D$55</c:f>
              <c:numCache>
                <c:formatCode>#,##0_ ;\-#,##0\ </c:formatCode>
                <c:ptCount val="44"/>
                <c:pt idx="0">
                  <c:v>10828</c:v>
                </c:pt>
                <c:pt idx="1">
                  <c:v>11870</c:v>
                </c:pt>
                <c:pt idx="2">
                  <c:v>12330</c:v>
                </c:pt>
                <c:pt idx="3">
                  <c:v>12535</c:v>
                </c:pt>
                <c:pt idx="4">
                  <c:v>11925</c:v>
                </c:pt>
                <c:pt idx="5">
                  <c:v>11647</c:v>
                </c:pt>
                <c:pt idx="6">
                  <c:v>11615</c:v>
                </c:pt>
                <c:pt idx="7">
                  <c:v>12205</c:v>
                </c:pt>
                <c:pt idx="8">
                  <c:v>12211</c:v>
                </c:pt>
                <c:pt idx="9">
                  <c:v>12765</c:v>
                </c:pt>
                <c:pt idx="10">
                  <c:v>13139</c:v>
                </c:pt>
                <c:pt idx="11">
                  <c:v>13940</c:v>
                </c:pt>
                <c:pt idx="12">
                  <c:v>14126</c:v>
                </c:pt>
                <c:pt idx="13">
                  <c:v>14180</c:v>
                </c:pt>
                <c:pt idx="14">
                  <c:v>14536</c:v>
                </c:pt>
                <c:pt idx="15">
                  <c:v>14213</c:v>
                </c:pt>
                <c:pt idx="16">
                  <c:v>13869</c:v>
                </c:pt>
                <c:pt idx="17">
                  <c:v>14682</c:v>
                </c:pt>
                <c:pt idx="18">
                  <c:v>14704</c:v>
                </c:pt>
                <c:pt idx="19">
                  <c:v>15074</c:v>
                </c:pt>
                <c:pt idx="20">
                  <c:v>15977</c:v>
                </c:pt>
                <c:pt idx="21">
                  <c:v>15944</c:v>
                </c:pt>
                <c:pt idx="22">
                  <c:v>16709</c:v>
                </c:pt>
                <c:pt idx="23">
                  <c:v>17344</c:v>
                </c:pt>
                <c:pt idx="24">
                  <c:v>18526</c:v>
                </c:pt>
                <c:pt idx="25">
                  <c:v>19345</c:v>
                </c:pt>
                <c:pt idx="26">
                  <c:v>20245</c:v>
                </c:pt>
                <c:pt idx="27">
                  <c:v>21165</c:v>
                </c:pt>
                <c:pt idx="28">
                  <c:v>21060</c:v>
                </c:pt>
                <c:pt idx="29">
                  <c:v>20782</c:v>
                </c:pt>
                <c:pt idx="30">
                  <c:v>21666</c:v>
                </c:pt>
                <c:pt idx="31">
                  <c:v>21004</c:v>
                </c:pt>
                <c:pt idx="32">
                  <c:v>21665</c:v>
                </c:pt>
                <c:pt idx="33">
                  <c:v>21593</c:v>
                </c:pt>
                <c:pt idx="34">
                  <c:v>20693</c:v>
                </c:pt>
                <c:pt idx="35">
                  <c:v>20421</c:v>
                </c:pt>
                <c:pt idx="36">
                  <c:v>20929</c:v>
                </c:pt>
                <c:pt idx="37">
                  <c:v>21345</c:v>
                </c:pt>
                <c:pt idx="38">
                  <c:v>22096</c:v>
                </c:pt>
                <c:pt idx="39">
                  <c:v>22599</c:v>
                </c:pt>
                <c:pt idx="40">
                  <c:v>21824</c:v>
                </c:pt>
                <c:pt idx="41">
                  <c:v>21687</c:v>
                </c:pt>
                <c:pt idx="42">
                  <c:v>23041</c:v>
                </c:pt>
                <c:pt idx="43">
                  <c:v>23396</c:v>
                </c:pt>
              </c:numCache>
            </c:numRef>
          </c:val>
          <c:smooth val="0"/>
          <c:extLst>
            <c:ext xmlns:c16="http://schemas.microsoft.com/office/drawing/2014/chart" uri="{C3380CC4-5D6E-409C-BE32-E72D297353CC}">
              <c16:uniqueId val="{00000001-0A33-4E13-BF58-F39D0627B8D5}"/>
            </c:ext>
          </c:extLst>
        </c:ser>
        <c:ser>
          <c:idx val="2"/>
          <c:order val="2"/>
          <c:tx>
            <c:v>Quintile 3</c:v>
          </c:tx>
          <c:spPr>
            <a:ln w="28575" cap="rnd">
              <a:solidFill>
                <a:schemeClr val="accent3"/>
              </a:solidFill>
              <a:round/>
            </a:ln>
            <a:effectLst/>
          </c:spPr>
          <c:marker>
            <c:symbol val="none"/>
          </c:marker>
          <c:cat>
            <c:strRef>
              <c:f>'Table 2'!$B$12:$B$55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2'!$E$12:$E$55</c:f>
              <c:numCache>
                <c:formatCode>#,##0_ ;\-#,##0\ </c:formatCode>
                <c:ptCount val="44"/>
                <c:pt idx="0">
                  <c:v>13682</c:v>
                </c:pt>
                <c:pt idx="1">
                  <c:v>15137</c:v>
                </c:pt>
                <c:pt idx="2">
                  <c:v>15722</c:v>
                </c:pt>
                <c:pt idx="3">
                  <c:v>16227</c:v>
                </c:pt>
                <c:pt idx="4">
                  <c:v>15407</c:v>
                </c:pt>
                <c:pt idx="5">
                  <c:v>15169</c:v>
                </c:pt>
                <c:pt idx="6">
                  <c:v>15326</c:v>
                </c:pt>
                <c:pt idx="7">
                  <c:v>15810</c:v>
                </c:pt>
                <c:pt idx="8">
                  <c:v>16503</c:v>
                </c:pt>
                <c:pt idx="9">
                  <c:v>17174</c:v>
                </c:pt>
                <c:pt idx="10">
                  <c:v>18047</c:v>
                </c:pt>
                <c:pt idx="11">
                  <c:v>19177</c:v>
                </c:pt>
                <c:pt idx="12">
                  <c:v>19673</c:v>
                </c:pt>
                <c:pt idx="13">
                  <c:v>20168</c:v>
                </c:pt>
                <c:pt idx="14">
                  <c:v>20761</c:v>
                </c:pt>
                <c:pt idx="15">
                  <c:v>20158</c:v>
                </c:pt>
                <c:pt idx="16">
                  <c:v>19610</c:v>
                </c:pt>
                <c:pt idx="17">
                  <c:v>20132</c:v>
                </c:pt>
                <c:pt idx="18">
                  <c:v>20188</c:v>
                </c:pt>
                <c:pt idx="19">
                  <c:v>21309</c:v>
                </c:pt>
                <c:pt idx="20">
                  <c:v>21850</c:v>
                </c:pt>
                <c:pt idx="21">
                  <c:v>22308</c:v>
                </c:pt>
                <c:pt idx="22">
                  <c:v>23736</c:v>
                </c:pt>
                <c:pt idx="23">
                  <c:v>24139</c:v>
                </c:pt>
                <c:pt idx="24">
                  <c:v>25818</c:v>
                </c:pt>
                <c:pt idx="25">
                  <c:v>26626</c:v>
                </c:pt>
                <c:pt idx="26">
                  <c:v>27213</c:v>
                </c:pt>
                <c:pt idx="27">
                  <c:v>27885</c:v>
                </c:pt>
                <c:pt idx="28">
                  <c:v>28163</c:v>
                </c:pt>
                <c:pt idx="29">
                  <c:v>28244</c:v>
                </c:pt>
                <c:pt idx="30">
                  <c:v>28697</c:v>
                </c:pt>
                <c:pt idx="31">
                  <c:v>28419</c:v>
                </c:pt>
                <c:pt idx="32">
                  <c:v>28345</c:v>
                </c:pt>
                <c:pt idx="33">
                  <c:v>28396</c:v>
                </c:pt>
                <c:pt idx="34">
                  <c:v>27453</c:v>
                </c:pt>
                <c:pt idx="35">
                  <c:v>26875</c:v>
                </c:pt>
                <c:pt idx="36">
                  <c:v>27540</c:v>
                </c:pt>
                <c:pt idx="37">
                  <c:v>28802</c:v>
                </c:pt>
                <c:pt idx="38">
                  <c:v>29210</c:v>
                </c:pt>
                <c:pt idx="39">
                  <c:v>30027</c:v>
                </c:pt>
                <c:pt idx="40">
                  <c:v>29468</c:v>
                </c:pt>
                <c:pt idx="41">
                  <c:v>29702</c:v>
                </c:pt>
                <c:pt idx="42">
                  <c:v>31071</c:v>
                </c:pt>
                <c:pt idx="43">
                  <c:v>31383</c:v>
                </c:pt>
              </c:numCache>
            </c:numRef>
          </c:val>
          <c:smooth val="0"/>
          <c:extLst>
            <c:ext xmlns:c16="http://schemas.microsoft.com/office/drawing/2014/chart" uri="{C3380CC4-5D6E-409C-BE32-E72D297353CC}">
              <c16:uniqueId val="{00000002-0A33-4E13-BF58-F39D0627B8D5}"/>
            </c:ext>
          </c:extLst>
        </c:ser>
        <c:ser>
          <c:idx val="3"/>
          <c:order val="3"/>
          <c:tx>
            <c:v>Quintile 4</c:v>
          </c:tx>
          <c:spPr>
            <a:ln w="28575" cap="rnd">
              <a:solidFill>
                <a:srgbClr val="98C12C"/>
              </a:solidFill>
              <a:round/>
            </a:ln>
            <a:effectLst/>
          </c:spPr>
          <c:marker>
            <c:symbol val="none"/>
          </c:marker>
          <c:cat>
            <c:strRef>
              <c:f>'Table 2'!$B$12:$B$55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2'!$F$12:$F$55</c:f>
              <c:numCache>
                <c:formatCode>#,##0_ ;\-#,##0\ </c:formatCode>
                <c:ptCount val="44"/>
                <c:pt idx="0">
                  <c:v>17298</c:v>
                </c:pt>
                <c:pt idx="1">
                  <c:v>19076</c:v>
                </c:pt>
                <c:pt idx="2">
                  <c:v>20035</c:v>
                </c:pt>
                <c:pt idx="3">
                  <c:v>20477</c:v>
                </c:pt>
                <c:pt idx="4">
                  <c:v>19965</c:v>
                </c:pt>
                <c:pt idx="5">
                  <c:v>19210</c:v>
                </c:pt>
                <c:pt idx="6">
                  <c:v>20024</c:v>
                </c:pt>
                <c:pt idx="7">
                  <c:v>20445</c:v>
                </c:pt>
                <c:pt idx="8">
                  <c:v>22134</c:v>
                </c:pt>
                <c:pt idx="9">
                  <c:v>22521</c:v>
                </c:pt>
                <c:pt idx="10">
                  <c:v>23783</c:v>
                </c:pt>
                <c:pt idx="11">
                  <c:v>25516</c:v>
                </c:pt>
                <c:pt idx="12">
                  <c:v>26492</c:v>
                </c:pt>
                <c:pt idx="13">
                  <c:v>27619</c:v>
                </c:pt>
                <c:pt idx="14">
                  <c:v>28174</c:v>
                </c:pt>
                <c:pt idx="15">
                  <c:v>27317</c:v>
                </c:pt>
                <c:pt idx="16">
                  <c:v>26809</c:v>
                </c:pt>
                <c:pt idx="17">
                  <c:v>27206</c:v>
                </c:pt>
                <c:pt idx="18">
                  <c:v>27295</c:v>
                </c:pt>
                <c:pt idx="19">
                  <c:v>28542</c:v>
                </c:pt>
                <c:pt idx="20">
                  <c:v>30065</c:v>
                </c:pt>
                <c:pt idx="21">
                  <c:v>30559</c:v>
                </c:pt>
                <c:pt idx="22">
                  <c:v>31793</c:v>
                </c:pt>
                <c:pt idx="23">
                  <c:v>32804</c:v>
                </c:pt>
                <c:pt idx="24">
                  <c:v>34974</c:v>
                </c:pt>
                <c:pt idx="25">
                  <c:v>36260</c:v>
                </c:pt>
                <c:pt idx="26">
                  <c:v>35828</c:v>
                </c:pt>
                <c:pt idx="27">
                  <c:v>37084</c:v>
                </c:pt>
                <c:pt idx="28">
                  <c:v>38241</c:v>
                </c:pt>
                <c:pt idx="29">
                  <c:v>38746</c:v>
                </c:pt>
                <c:pt idx="30">
                  <c:v>38455</c:v>
                </c:pt>
                <c:pt idx="31">
                  <c:v>38015</c:v>
                </c:pt>
                <c:pt idx="32">
                  <c:v>38088</c:v>
                </c:pt>
                <c:pt idx="33">
                  <c:v>38034</c:v>
                </c:pt>
                <c:pt idx="34">
                  <c:v>36919</c:v>
                </c:pt>
                <c:pt idx="35">
                  <c:v>36277</c:v>
                </c:pt>
                <c:pt idx="36">
                  <c:v>37335</c:v>
                </c:pt>
                <c:pt idx="37">
                  <c:v>38467</c:v>
                </c:pt>
                <c:pt idx="38">
                  <c:v>39541</c:v>
                </c:pt>
                <c:pt idx="39">
                  <c:v>40349</c:v>
                </c:pt>
                <c:pt idx="40">
                  <c:v>39453</c:v>
                </c:pt>
                <c:pt idx="41">
                  <c:v>39986</c:v>
                </c:pt>
                <c:pt idx="42">
                  <c:v>41812</c:v>
                </c:pt>
                <c:pt idx="43">
                  <c:v>41470</c:v>
                </c:pt>
              </c:numCache>
            </c:numRef>
          </c:val>
          <c:smooth val="0"/>
          <c:extLst>
            <c:ext xmlns:c16="http://schemas.microsoft.com/office/drawing/2014/chart" uri="{C3380CC4-5D6E-409C-BE32-E72D297353CC}">
              <c16:uniqueId val="{00000003-0A33-4E13-BF58-F39D0627B8D5}"/>
            </c:ext>
          </c:extLst>
        </c:ser>
        <c:ser>
          <c:idx val="4"/>
          <c:order val="4"/>
          <c:tx>
            <c:v>Quintile 5</c:v>
          </c:tx>
          <c:spPr>
            <a:ln w="28575" cap="rnd">
              <a:solidFill>
                <a:schemeClr val="accent5"/>
              </a:solidFill>
              <a:round/>
            </a:ln>
            <a:effectLst/>
          </c:spPr>
          <c:marker>
            <c:symbol val="none"/>
          </c:marker>
          <c:cat>
            <c:strRef>
              <c:f>'Table 2'!$B$12:$B$55</c:f>
              <c:strCache>
                <c:ptCount val="44"/>
                <c:pt idx="0">
                  <c:v>1977 </c:v>
                </c:pt>
                <c:pt idx="1">
                  <c:v>1978 </c:v>
                </c:pt>
                <c:pt idx="2">
                  <c:v>1979 </c:v>
                </c:pt>
                <c:pt idx="3">
                  <c:v>1980 </c:v>
                </c:pt>
                <c:pt idx="4">
                  <c:v>1981 </c:v>
                </c:pt>
                <c:pt idx="5">
                  <c:v>1982 </c:v>
                </c:pt>
                <c:pt idx="6">
                  <c:v>1983 </c:v>
                </c:pt>
                <c:pt idx="7">
                  <c:v>1984 </c:v>
                </c:pt>
                <c:pt idx="8">
                  <c:v>1985 </c:v>
                </c:pt>
                <c:pt idx="9">
                  <c:v>1986 </c:v>
                </c:pt>
                <c:pt idx="10">
                  <c:v>1987 </c:v>
                </c:pt>
                <c:pt idx="11">
                  <c:v>1988 </c:v>
                </c:pt>
                <c:pt idx="12">
                  <c:v>1989 </c:v>
                </c:pt>
                <c:pt idx="13">
                  <c:v>1990 </c:v>
                </c:pt>
                <c:pt idx="14">
                  <c:v>1991 </c:v>
                </c:pt>
                <c:pt idx="15">
                  <c:v>1992 </c:v>
                </c:pt>
                <c:pt idx="16">
                  <c:v>1993 </c:v>
                </c:pt>
                <c:pt idx="17">
                  <c:v>1994/95</c:v>
                </c:pt>
                <c:pt idx="18">
                  <c:v>1995/96</c:v>
                </c:pt>
                <c:pt idx="19">
                  <c:v>1996/97</c:v>
                </c:pt>
                <c:pt idx="20">
                  <c:v>1997/98</c:v>
                </c:pt>
                <c:pt idx="21">
                  <c:v>1998/99</c:v>
                </c:pt>
                <c:pt idx="22">
                  <c:v>1999/00</c:v>
                </c:pt>
                <c:pt idx="23">
                  <c:v>2000/01</c:v>
                </c:pt>
                <c:pt idx="24">
                  <c:v>2001/02</c:v>
                </c:pt>
                <c:pt idx="25">
                  <c:v>2002/03</c:v>
                </c:pt>
                <c:pt idx="26">
                  <c:v>2003/04</c:v>
                </c:pt>
                <c:pt idx="27">
                  <c:v>2004/05</c:v>
                </c:pt>
                <c:pt idx="28">
                  <c:v>2005/06</c:v>
                </c:pt>
                <c:pt idx="29">
                  <c:v>2006/07</c:v>
                </c:pt>
                <c:pt idx="30">
                  <c:v>2007/08</c:v>
                </c:pt>
                <c:pt idx="31">
                  <c:v>2008/09</c:v>
                </c:pt>
                <c:pt idx="32">
                  <c:v>2009/10</c:v>
                </c:pt>
                <c:pt idx="33">
                  <c:v>2010/11</c:v>
                </c:pt>
                <c:pt idx="34">
                  <c:v>2011/12</c:v>
                </c:pt>
                <c:pt idx="35">
                  <c:v>2012/13</c:v>
                </c:pt>
                <c:pt idx="36">
                  <c:v>2013/14</c:v>
                </c:pt>
                <c:pt idx="37">
                  <c:v>2014/15</c:v>
                </c:pt>
                <c:pt idx="38">
                  <c:v>2015/16</c:v>
                </c:pt>
                <c:pt idx="39">
                  <c:v>2016/17</c:v>
                </c:pt>
                <c:pt idx="40">
                  <c:v>2017/18</c:v>
                </c:pt>
                <c:pt idx="41">
                  <c:v>2018/19</c:v>
                </c:pt>
                <c:pt idx="42">
                  <c:v>2019/20</c:v>
                </c:pt>
                <c:pt idx="43">
                  <c:v>2020/21</c:v>
                </c:pt>
              </c:strCache>
            </c:strRef>
          </c:cat>
          <c:val>
            <c:numRef>
              <c:f>'Table 2'!$G$12:$G$55</c:f>
              <c:numCache>
                <c:formatCode>#,##0_ ;\-#,##0\ </c:formatCode>
                <c:ptCount val="44"/>
                <c:pt idx="0">
                  <c:v>24278</c:v>
                </c:pt>
                <c:pt idx="1">
                  <c:v>25978</c:v>
                </c:pt>
                <c:pt idx="2">
                  <c:v>27570</c:v>
                </c:pt>
                <c:pt idx="3">
                  <c:v>28975</c:v>
                </c:pt>
                <c:pt idx="4">
                  <c:v>28443</c:v>
                </c:pt>
                <c:pt idx="5">
                  <c:v>27479</c:v>
                </c:pt>
                <c:pt idx="6">
                  <c:v>29518</c:v>
                </c:pt>
                <c:pt idx="7">
                  <c:v>29151</c:v>
                </c:pt>
                <c:pt idx="8">
                  <c:v>32540</c:v>
                </c:pt>
                <c:pt idx="9">
                  <c:v>32949</c:v>
                </c:pt>
                <c:pt idx="10">
                  <c:v>36116</c:v>
                </c:pt>
                <c:pt idx="11">
                  <c:v>39221</c:v>
                </c:pt>
                <c:pt idx="12">
                  <c:v>39728</c:v>
                </c:pt>
                <c:pt idx="13">
                  <c:v>42691</c:v>
                </c:pt>
                <c:pt idx="14">
                  <c:v>43910</c:v>
                </c:pt>
                <c:pt idx="15">
                  <c:v>41728</c:v>
                </c:pt>
                <c:pt idx="16">
                  <c:v>41206</c:v>
                </c:pt>
                <c:pt idx="17">
                  <c:v>41156</c:v>
                </c:pt>
                <c:pt idx="18">
                  <c:v>41410</c:v>
                </c:pt>
                <c:pt idx="19">
                  <c:v>43782</c:v>
                </c:pt>
                <c:pt idx="20">
                  <c:v>45611</c:v>
                </c:pt>
                <c:pt idx="21">
                  <c:v>47289</c:v>
                </c:pt>
                <c:pt idx="22">
                  <c:v>49649</c:v>
                </c:pt>
                <c:pt idx="23">
                  <c:v>51071</c:v>
                </c:pt>
                <c:pt idx="24">
                  <c:v>54431</c:v>
                </c:pt>
                <c:pt idx="25">
                  <c:v>56166</c:v>
                </c:pt>
                <c:pt idx="26">
                  <c:v>55064</c:v>
                </c:pt>
                <c:pt idx="27">
                  <c:v>57795</c:v>
                </c:pt>
                <c:pt idx="28">
                  <c:v>60902</c:v>
                </c:pt>
                <c:pt idx="29">
                  <c:v>62104</c:v>
                </c:pt>
                <c:pt idx="30">
                  <c:v>62612</c:v>
                </c:pt>
                <c:pt idx="31">
                  <c:v>58757</c:v>
                </c:pt>
                <c:pt idx="32">
                  <c:v>61100</c:v>
                </c:pt>
                <c:pt idx="33">
                  <c:v>59204</c:v>
                </c:pt>
                <c:pt idx="34">
                  <c:v>57437</c:v>
                </c:pt>
                <c:pt idx="35">
                  <c:v>57242</c:v>
                </c:pt>
                <c:pt idx="36">
                  <c:v>58472</c:v>
                </c:pt>
                <c:pt idx="37">
                  <c:v>60632</c:v>
                </c:pt>
                <c:pt idx="38">
                  <c:v>59794</c:v>
                </c:pt>
                <c:pt idx="39">
                  <c:v>60978</c:v>
                </c:pt>
                <c:pt idx="40">
                  <c:v>61297</c:v>
                </c:pt>
                <c:pt idx="41">
                  <c:v>62252</c:v>
                </c:pt>
                <c:pt idx="42">
                  <c:v>63287</c:v>
                </c:pt>
                <c:pt idx="43">
                  <c:v>62682</c:v>
                </c:pt>
              </c:numCache>
            </c:numRef>
          </c:val>
          <c:smooth val="0"/>
          <c:extLst>
            <c:ext xmlns:c16="http://schemas.microsoft.com/office/drawing/2014/chart" uri="{C3380CC4-5D6E-409C-BE32-E72D297353CC}">
              <c16:uniqueId val="{00000004-0A33-4E13-BF58-F39D0627B8D5}"/>
            </c:ext>
          </c:extLst>
        </c:ser>
        <c:dLbls>
          <c:showLegendKey val="0"/>
          <c:showVal val="0"/>
          <c:showCatName val="0"/>
          <c:showSerName val="0"/>
          <c:showPercent val="0"/>
          <c:showBubbleSize val="0"/>
        </c:dLbls>
        <c:smooth val="0"/>
        <c:axId val="1096225663"/>
        <c:axId val="1096224831"/>
      </c:lineChart>
      <c:catAx>
        <c:axId val="10962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096224831"/>
        <c:crosses val="autoZero"/>
        <c:auto val="1"/>
        <c:lblAlgn val="ctr"/>
        <c:lblOffset val="100"/>
        <c:noMultiLvlLbl val="0"/>
      </c:catAx>
      <c:valAx>
        <c:axId val="10962248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 per year (2020/21 prices)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_ ;\-#,##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09622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Table_2_5!$A$11</c:f>
              <c:strCache>
                <c:ptCount val="1"/>
                <c:pt idx="0">
                  <c:v>2018/19</c:v>
                </c:pt>
              </c:strCache>
            </c:strRef>
          </c:tx>
          <c:spPr>
            <a:solidFill>
              <a:srgbClr val="002060"/>
            </a:solidFill>
            <a:ln>
              <a:noFill/>
            </a:ln>
            <a:effectLst/>
          </c:spPr>
          <c:invertIfNegative val="0"/>
          <c:val>
            <c:numRef>
              <c:f>Table_2_5!$B$11:$F$11</c:f>
              <c:numCache>
                <c:formatCode>0</c:formatCode>
                <c:ptCount val="5"/>
                <c:pt idx="0">
                  <c:v>258</c:v>
                </c:pt>
                <c:pt idx="1">
                  <c:v>372</c:v>
                </c:pt>
                <c:pt idx="2">
                  <c:v>487</c:v>
                </c:pt>
                <c:pt idx="3">
                  <c:v>618</c:v>
                </c:pt>
                <c:pt idx="4">
                  <c:v>865</c:v>
                </c:pt>
              </c:numCache>
            </c:numRef>
          </c:val>
          <c:extLst>
            <c:ext xmlns:c16="http://schemas.microsoft.com/office/drawing/2014/chart" uri="{C3380CC4-5D6E-409C-BE32-E72D297353CC}">
              <c16:uniqueId val="{00000000-7DEC-4FBD-8250-6095F855F29B}"/>
            </c:ext>
          </c:extLst>
        </c:ser>
        <c:ser>
          <c:idx val="1"/>
          <c:order val="1"/>
          <c:tx>
            <c:strRef>
              <c:f>Table_2_5!$A$12</c:f>
              <c:strCache>
                <c:ptCount val="1"/>
                <c:pt idx="0">
                  <c:v>2019/20</c:v>
                </c:pt>
              </c:strCache>
            </c:strRef>
          </c:tx>
          <c:spPr>
            <a:solidFill>
              <a:srgbClr val="98C12C"/>
            </a:solidFill>
            <a:ln>
              <a:solidFill>
                <a:srgbClr val="98C12C"/>
              </a:solidFill>
            </a:ln>
            <a:effectLst/>
          </c:spPr>
          <c:invertIfNegative val="0"/>
          <c:val>
            <c:numRef>
              <c:f>Table_2_5!$B$12:$F$12</c:f>
              <c:numCache>
                <c:formatCode>0</c:formatCode>
                <c:ptCount val="5"/>
                <c:pt idx="0">
                  <c:v>273</c:v>
                </c:pt>
                <c:pt idx="1">
                  <c:v>407</c:v>
                </c:pt>
                <c:pt idx="2">
                  <c:v>506</c:v>
                </c:pt>
                <c:pt idx="3">
                  <c:v>650</c:v>
                </c:pt>
                <c:pt idx="4">
                  <c:v>890</c:v>
                </c:pt>
              </c:numCache>
            </c:numRef>
          </c:val>
          <c:extLst>
            <c:ext xmlns:c16="http://schemas.microsoft.com/office/drawing/2014/chart" uri="{C3380CC4-5D6E-409C-BE32-E72D297353CC}">
              <c16:uniqueId val="{00000001-7DEC-4FBD-8250-6095F855F29B}"/>
            </c:ext>
          </c:extLst>
        </c:ser>
        <c:dLbls>
          <c:showLegendKey val="0"/>
          <c:showVal val="0"/>
          <c:showCatName val="0"/>
          <c:showSerName val="0"/>
          <c:showPercent val="0"/>
          <c:showBubbleSize val="0"/>
        </c:dLbls>
        <c:gapWidth val="219"/>
        <c:overlap val="-27"/>
        <c:axId val="1482299903"/>
        <c:axId val="1482304063"/>
      </c:barChart>
      <c:catAx>
        <c:axId val="148229990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482304063"/>
        <c:crosses val="autoZero"/>
        <c:auto val="1"/>
        <c:lblAlgn val="ctr"/>
        <c:lblOffset val="100"/>
        <c:noMultiLvlLbl val="0"/>
      </c:catAx>
      <c:valAx>
        <c:axId val="14823040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Equivalised net disposable household income per week</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48229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Sheet1!$A$3:$B$3</c:f>
              <c:strCache>
                <c:ptCount val="2"/>
                <c:pt idx="0">
                  <c:v>Gini coefficient</c:v>
                </c:pt>
                <c:pt idx="1">
                  <c:v>Northern Ireland</c:v>
                </c:pt>
              </c:strCache>
            </c:strRef>
          </c:tx>
          <c:spPr>
            <a:solidFill>
              <a:srgbClr val="002060"/>
            </a:solidFill>
            <a:ln>
              <a:noFill/>
            </a:ln>
            <a:effectLst/>
          </c:spPr>
          <c:invertIfNegative val="0"/>
          <c:cat>
            <c:strRef>
              <c:f>Sheet1!$C$1:$T$1</c:f>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f>Sheet1!$C$3:$T$3</c:f>
              <c:numCache>
                <c:formatCode>0</c:formatCode>
                <c:ptCount val="18"/>
                <c:pt idx="0">
                  <c:v>28.999999999999996</c:v>
                </c:pt>
                <c:pt idx="1">
                  <c:v>28.999999999999996</c:v>
                </c:pt>
                <c:pt idx="2">
                  <c:v>28.999999999999996</c:v>
                </c:pt>
                <c:pt idx="3">
                  <c:v>31</c:v>
                </c:pt>
                <c:pt idx="4">
                  <c:v>28.999999999999996</c:v>
                </c:pt>
                <c:pt idx="5">
                  <c:v>30</c:v>
                </c:pt>
                <c:pt idx="6">
                  <c:v>30</c:v>
                </c:pt>
                <c:pt idx="7">
                  <c:v>31</c:v>
                </c:pt>
                <c:pt idx="8">
                  <c:v>28.999999999999996</c:v>
                </c:pt>
                <c:pt idx="9">
                  <c:v>30</c:v>
                </c:pt>
                <c:pt idx="10">
                  <c:v>28.000000000000004</c:v>
                </c:pt>
                <c:pt idx="11">
                  <c:v>30</c:v>
                </c:pt>
                <c:pt idx="12">
                  <c:v>28.999999999999996</c:v>
                </c:pt>
                <c:pt idx="13">
                  <c:v>28.000000000000004</c:v>
                </c:pt>
                <c:pt idx="14">
                  <c:v>27</c:v>
                </c:pt>
                <c:pt idx="15">
                  <c:v>26</c:v>
                </c:pt>
                <c:pt idx="16">
                  <c:v>28.000000000000004</c:v>
                </c:pt>
                <c:pt idx="17">
                  <c:v>28.000000000000004</c:v>
                </c:pt>
              </c:numCache>
            </c:numRef>
          </c:val>
          <c:extLst>
            <c:ext xmlns:c16="http://schemas.microsoft.com/office/drawing/2014/chart" uri="{C3380CC4-5D6E-409C-BE32-E72D297353CC}">
              <c16:uniqueId val="{00000000-6A98-46D1-A948-DBFB35FD36E7}"/>
            </c:ext>
          </c:extLst>
        </c:ser>
        <c:ser>
          <c:idx val="2"/>
          <c:order val="2"/>
          <c:tx>
            <c:strRef>
              <c:f>Sheet1!$A$4:$B$4</c:f>
              <c:strCache>
                <c:ptCount val="2"/>
                <c:pt idx="0">
                  <c:v>Gini coefficient</c:v>
                </c:pt>
                <c:pt idx="1">
                  <c:v>United Kingdom</c:v>
                </c:pt>
              </c:strCache>
            </c:strRef>
          </c:tx>
          <c:spPr>
            <a:solidFill>
              <a:srgbClr val="98C12C"/>
            </a:solidFill>
            <a:ln>
              <a:noFill/>
            </a:ln>
            <a:effectLst/>
          </c:spPr>
          <c:invertIfNegative val="0"/>
          <c:cat>
            <c:strRef>
              <c:f>Sheet1!$C$1:$T$1</c:f>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f>Sheet1!$C$4:$T$4</c:f>
              <c:numCache>
                <c:formatCode>0</c:formatCode>
                <c:ptCount val="18"/>
                <c:pt idx="0">
                  <c:v>34</c:v>
                </c:pt>
                <c:pt idx="1">
                  <c:v>34</c:v>
                </c:pt>
                <c:pt idx="2">
                  <c:v>34</c:v>
                </c:pt>
                <c:pt idx="3">
                  <c:v>34</c:v>
                </c:pt>
                <c:pt idx="4">
                  <c:v>35</c:v>
                </c:pt>
                <c:pt idx="5">
                  <c:v>36</c:v>
                </c:pt>
                <c:pt idx="6">
                  <c:v>36</c:v>
                </c:pt>
                <c:pt idx="7">
                  <c:v>36</c:v>
                </c:pt>
                <c:pt idx="8">
                  <c:v>34</c:v>
                </c:pt>
                <c:pt idx="9">
                  <c:v>34</c:v>
                </c:pt>
                <c:pt idx="10">
                  <c:v>34</c:v>
                </c:pt>
                <c:pt idx="11">
                  <c:v>34</c:v>
                </c:pt>
                <c:pt idx="12">
                  <c:v>34</c:v>
                </c:pt>
                <c:pt idx="13">
                  <c:v>35</c:v>
                </c:pt>
                <c:pt idx="14">
                  <c:v>34</c:v>
                </c:pt>
                <c:pt idx="15">
                  <c:v>34</c:v>
                </c:pt>
                <c:pt idx="16">
                  <c:v>35</c:v>
                </c:pt>
                <c:pt idx="17">
                  <c:v>35</c:v>
                </c:pt>
              </c:numCache>
            </c:numRef>
          </c:val>
          <c:extLst>
            <c:ext xmlns:c16="http://schemas.microsoft.com/office/drawing/2014/chart" uri="{C3380CC4-5D6E-409C-BE32-E72D297353CC}">
              <c16:uniqueId val="{00000001-6A98-46D1-A948-DBFB35FD36E7}"/>
            </c:ext>
          </c:extLst>
        </c:ser>
        <c:dLbls>
          <c:showLegendKey val="0"/>
          <c:showVal val="0"/>
          <c:showCatName val="0"/>
          <c:showSerName val="0"/>
          <c:showPercent val="0"/>
          <c:showBubbleSize val="0"/>
        </c:dLbls>
        <c:gapWidth val="150"/>
        <c:axId val="1465930095"/>
        <c:axId val="1465930511"/>
        <c:extLst>
          <c:ext xmlns:c15="http://schemas.microsoft.com/office/drawing/2012/chart" uri="{02D57815-91ED-43cb-92C2-25804820EDAC}">
            <c15:filteredBarSeries>
              <c15:ser>
                <c:idx val="0"/>
                <c:order val="0"/>
                <c:tx>
                  <c:strRef>
                    <c:extLst>
                      <c:ext uri="{02D57815-91ED-43cb-92C2-25804820EDAC}">
                        <c15:formulaRef>
                          <c15:sqref>Sheet1!$A$2:$B$2</c15:sqref>
                        </c15:formulaRef>
                      </c:ext>
                    </c:extLst>
                    <c:strCache>
                      <c:ptCount val="2"/>
                      <c:pt idx="0">
                        <c:v>Gini coefficient</c:v>
                      </c:pt>
                      <c:pt idx="1">
                        <c:v>Before Housing Costs</c:v>
                      </c:pt>
                    </c:strCache>
                  </c:strRef>
                </c:tx>
                <c:spPr>
                  <a:solidFill>
                    <a:schemeClr val="accent1"/>
                  </a:solidFill>
                  <a:ln>
                    <a:noFill/>
                  </a:ln>
                  <a:effectLst/>
                </c:spPr>
                <c:invertIfNegative val="0"/>
                <c:cat>
                  <c:strRef>
                    <c:extLst>
                      <c:ext uri="{02D57815-91ED-43cb-92C2-25804820EDAC}">
                        <c15:formulaRef>
                          <c15:sqref>Sheet1!$C$1:$T$1</c15:sqref>
                        </c15:formulaRef>
                      </c:ext>
                    </c:extLst>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extLst>
                      <c:ext uri="{02D57815-91ED-43cb-92C2-25804820EDAC}">
                        <c15:formulaRef>
                          <c15:sqref>Sheet1!$C$2:$T$2</c15:sqref>
                        </c15:formulaRef>
                      </c:ext>
                    </c:extLst>
                    <c:numCache>
                      <c:formatCode>General</c:formatCode>
                      <c:ptCount val="18"/>
                    </c:numCache>
                  </c:numRef>
                </c:val>
                <c:extLst>
                  <c:ext xmlns:c16="http://schemas.microsoft.com/office/drawing/2014/chart" uri="{C3380CC4-5D6E-409C-BE32-E72D297353CC}">
                    <c16:uniqueId val="{00000004-6A98-46D1-A948-DBFB35FD36E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Sheet1!$A$5:$B$5</c15:sqref>
                        </c15:formulaRef>
                      </c:ext>
                    </c:extLst>
                    <c:strCache>
                      <c:ptCount val="2"/>
                      <c:pt idx="0">
                        <c:v>Gini coefficient</c:v>
                      </c:pt>
                      <c:pt idx="1">
                        <c:v>United Kingdom</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Sheet1!$C$1:$T$1</c15:sqref>
                        </c15:formulaRef>
                      </c:ext>
                    </c:extLst>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extLst xmlns:c15="http://schemas.microsoft.com/office/drawing/2012/chart">
                      <c:ext xmlns:c15="http://schemas.microsoft.com/office/drawing/2012/chart" uri="{02D57815-91ED-43cb-92C2-25804820EDAC}">
                        <c15:formulaRef>
                          <c15:sqref>Sheet1!$C$5:$T$5</c15:sqref>
                        </c15:formulaRef>
                      </c:ext>
                    </c:extLst>
                    <c:numCache>
                      <c:formatCode>General</c:formatCode>
                      <c:ptCount val="18"/>
                    </c:numCache>
                  </c:numRef>
                </c:val>
                <c:extLst xmlns:c15="http://schemas.microsoft.com/office/drawing/2012/chart">
                  <c:ext xmlns:c16="http://schemas.microsoft.com/office/drawing/2014/chart" uri="{C3380CC4-5D6E-409C-BE32-E72D297353CC}">
                    <c16:uniqueId val="{00000005-6A98-46D1-A948-DBFB35FD36E7}"/>
                  </c:ext>
                </c:extLst>
              </c15:ser>
            </c15:filteredBarSeries>
          </c:ext>
        </c:extLst>
      </c:barChart>
      <c:lineChart>
        <c:grouping val="standard"/>
        <c:varyColors val="0"/>
        <c:dLbls>
          <c:showLegendKey val="0"/>
          <c:showVal val="0"/>
          <c:showCatName val="0"/>
          <c:showSerName val="0"/>
          <c:showPercent val="0"/>
          <c:showBubbleSize val="0"/>
        </c:dLbls>
        <c:marker val="1"/>
        <c:smooth val="0"/>
        <c:axId val="1465930095"/>
        <c:axId val="1465930511"/>
        <c:extLst>
          <c:ext xmlns:c15="http://schemas.microsoft.com/office/drawing/2012/chart" uri="{02D57815-91ED-43cb-92C2-25804820EDAC}">
            <c15:filteredLineSeries>
              <c15:ser>
                <c:idx val="4"/>
                <c:order val="4"/>
                <c:tx>
                  <c:strRef>
                    <c:extLst>
                      <c:ext uri="{02D57815-91ED-43cb-92C2-25804820EDAC}">
                        <c15:formulaRef>
                          <c15:sqref>Sheet1!$A$6:$B$6</c15:sqref>
                        </c15:formulaRef>
                      </c:ext>
                    </c:extLst>
                    <c:strCache>
                      <c:ptCount val="2"/>
                      <c:pt idx="0">
                        <c:v>90:10 ratio</c:v>
                      </c:pt>
                      <c:pt idx="1">
                        <c:v>Before Housing Costs</c:v>
                      </c:pt>
                    </c:strCache>
                  </c:strRef>
                </c:tx>
                <c:spPr>
                  <a:ln w="28575" cap="rnd">
                    <a:solidFill>
                      <a:schemeClr val="accent5"/>
                    </a:solidFill>
                    <a:round/>
                  </a:ln>
                  <a:effectLst/>
                </c:spPr>
                <c:marker>
                  <c:symbol val="none"/>
                </c:marker>
                <c:cat>
                  <c:strRef>
                    <c:extLst>
                      <c:ext uri="{02D57815-91ED-43cb-92C2-25804820EDAC}">
                        <c15:formulaRef>
                          <c15:sqref>Sheet1!$C$1:$T$1</c15:sqref>
                        </c15:formulaRef>
                      </c:ext>
                    </c:extLst>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extLst>
                      <c:ext uri="{02D57815-91ED-43cb-92C2-25804820EDAC}">
                        <c15:formulaRef>
                          <c15:sqref>Sheet1!$C$6:$T$6</c15:sqref>
                        </c15:formulaRef>
                      </c:ext>
                    </c:extLst>
                    <c:numCache>
                      <c:formatCode>General</c:formatCode>
                      <c:ptCount val="18"/>
                    </c:numCache>
                  </c:numRef>
                </c:val>
                <c:smooth val="0"/>
                <c:extLst>
                  <c:ext xmlns:c16="http://schemas.microsoft.com/office/drawing/2014/chart" uri="{C3380CC4-5D6E-409C-BE32-E72D297353CC}">
                    <c16:uniqueId val="{00000006-6A98-46D1-A948-DBFB35FD36E7}"/>
                  </c:ext>
                </c:extLst>
              </c15:ser>
            </c15:filteredLineSeries>
          </c:ext>
        </c:extLst>
      </c:lineChart>
      <c:lineChart>
        <c:grouping val="standard"/>
        <c:varyColors val="0"/>
        <c:ser>
          <c:idx val="5"/>
          <c:order val="5"/>
          <c:tx>
            <c:strRef>
              <c:f>Sheet1!$A$7:$B$7</c:f>
              <c:strCache>
                <c:ptCount val="2"/>
                <c:pt idx="0">
                  <c:v>90:10 ratio</c:v>
                </c:pt>
                <c:pt idx="1">
                  <c:v>Northern Ireland</c:v>
                </c:pt>
              </c:strCache>
            </c:strRef>
          </c:tx>
          <c:spPr>
            <a:ln w="28575" cap="rnd">
              <a:solidFill>
                <a:schemeClr val="accent6"/>
              </a:solidFill>
              <a:round/>
            </a:ln>
            <a:effectLst/>
          </c:spPr>
          <c:marker>
            <c:symbol val="none"/>
          </c:marker>
          <c:cat>
            <c:strRef>
              <c:f>Sheet1!$C$1:$T$1</c:f>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f>Sheet1!$C$7:$T$7</c:f>
              <c:numCache>
                <c:formatCode>0.0</c:formatCode>
                <c:ptCount val="18"/>
                <c:pt idx="0">
                  <c:v>3.5</c:v>
                </c:pt>
                <c:pt idx="1">
                  <c:v>3.5</c:v>
                </c:pt>
                <c:pt idx="2">
                  <c:v>3.7</c:v>
                </c:pt>
                <c:pt idx="3">
                  <c:v>3.6</c:v>
                </c:pt>
                <c:pt idx="4">
                  <c:v>3.5</c:v>
                </c:pt>
                <c:pt idx="5">
                  <c:v>3.6</c:v>
                </c:pt>
                <c:pt idx="6">
                  <c:v>3.6</c:v>
                </c:pt>
                <c:pt idx="7">
                  <c:v>3.6</c:v>
                </c:pt>
                <c:pt idx="8">
                  <c:v>3.5</c:v>
                </c:pt>
                <c:pt idx="9">
                  <c:v>3.7</c:v>
                </c:pt>
                <c:pt idx="10">
                  <c:v>3.2</c:v>
                </c:pt>
                <c:pt idx="11">
                  <c:v>3.6</c:v>
                </c:pt>
                <c:pt idx="12">
                  <c:v>3.4</c:v>
                </c:pt>
                <c:pt idx="13">
                  <c:v>3.2</c:v>
                </c:pt>
                <c:pt idx="14">
                  <c:v>3.1</c:v>
                </c:pt>
                <c:pt idx="15">
                  <c:v>3.1</c:v>
                </c:pt>
                <c:pt idx="16">
                  <c:v>3.3</c:v>
                </c:pt>
                <c:pt idx="17">
                  <c:v>3.3</c:v>
                </c:pt>
              </c:numCache>
            </c:numRef>
          </c:val>
          <c:smooth val="0"/>
          <c:extLst>
            <c:ext xmlns:c16="http://schemas.microsoft.com/office/drawing/2014/chart" uri="{C3380CC4-5D6E-409C-BE32-E72D297353CC}">
              <c16:uniqueId val="{00000002-6A98-46D1-A948-DBFB35FD36E7}"/>
            </c:ext>
          </c:extLst>
        </c:ser>
        <c:ser>
          <c:idx val="6"/>
          <c:order val="6"/>
          <c:tx>
            <c:strRef>
              <c:f>Sheet1!$A$8:$B$8</c:f>
              <c:strCache>
                <c:ptCount val="2"/>
                <c:pt idx="0">
                  <c:v>90:10 ratio</c:v>
                </c:pt>
                <c:pt idx="1">
                  <c:v>United Kingdom</c:v>
                </c:pt>
              </c:strCache>
            </c:strRef>
          </c:tx>
          <c:spPr>
            <a:ln w="28575" cap="rnd">
              <a:solidFill>
                <a:schemeClr val="accent1">
                  <a:lumMod val="60000"/>
                </a:schemeClr>
              </a:solidFill>
              <a:round/>
            </a:ln>
            <a:effectLst/>
          </c:spPr>
          <c:marker>
            <c:symbol val="none"/>
          </c:marker>
          <c:cat>
            <c:strRef>
              <c:f>Sheet1!$C$1:$T$1</c:f>
              <c:strCache>
                <c:ptCount val="18"/>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pt idx="17">
                  <c:v>2019-20</c:v>
                </c:pt>
              </c:strCache>
            </c:strRef>
          </c:cat>
          <c:val>
            <c:numRef>
              <c:f>Sheet1!$C$8:$T$8</c:f>
              <c:numCache>
                <c:formatCode>0.0</c:formatCode>
                <c:ptCount val="18"/>
                <c:pt idx="0">
                  <c:v>4</c:v>
                </c:pt>
                <c:pt idx="1">
                  <c:v>4</c:v>
                </c:pt>
                <c:pt idx="2">
                  <c:v>4</c:v>
                </c:pt>
                <c:pt idx="3">
                  <c:v>4</c:v>
                </c:pt>
                <c:pt idx="4">
                  <c:v>4.0999999999999996</c:v>
                </c:pt>
                <c:pt idx="5">
                  <c:v>4.2</c:v>
                </c:pt>
                <c:pt idx="6">
                  <c:v>4.2</c:v>
                </c:pt>
                <c:pt idx="7">
                  <c:v>4.0999999999999996</c:v>
                </c:pt>
                <c:pt idx="8">
                  <c:v>3.9</c:v>
                </c:pt>
                <c:pt idx="9">
                  <c:v>3.9</c:v>
                </c:pt>
                <c:pt idx="10">
                  <c:v>3.9</c:v>
                </c:pt>
                <c:pt idx="11">
                  <c:v>3.8</c:v>
                </c:pt>
                <c:pt idx="12">
                  <c:v>3.9</c:v>
                </c:pt>
                <c:pt idx="13">
                  <c:v>3.9</c:v>
                </c:pt>
                <c:pt idx="14">
                  <c:v>3.9</c:v>
                </c:pt>
                <c:pt idx="15">
                  <c:v>4</c:v>
                </c:pt>
                <c:pt idx="16">
                  <c:v>4</c:v>
                </c:pt>
                <c:pt idx="17">
                  <c:v>4.0999999999999996</c:v>
                </c:pt>
              </c:numCache>
            </c:numRef>
          </c:val>
          <c:smooth val="0"/>
          <c:extLst>
            <c:ext xmlns:c16="http://schemas.microsoft.com/office/drawing/2014/chart" uri="{C3380CC4-5D6E-409C-BE32-E72D297353CC}">
              <c16:uniqueId val="{00000003-6A98-46D1-A948-DBFB35FD36E7}"/>
            </c:ext>
          </c:extLst>
        </c:ser>
        <c:dLbls>
          <c:showLegendKey val="0"/>
          <c:showVal val="0"/>
          <c:showCatName val="0"/>
          <c:showSerName val="0"/>
          <c:showPercent val="0"/>
          <c:showBubbleSize val="0"/>
        </c:dLbls>
        <c:marker val="1"/>
        <c:smooth val="0"/>
        <c:axId val="1484734767"/>
        <c:axId val="1484724783"/>
      </c:lineChart>
      <c:catAx>
        <c:axId val="1465930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465930511"/>
        <c:crosses val="autoZero"/>
        <c:auto val="1"/>
        <c:lblAlgn val="ctr"/>
        <c:lblOffset val="100"/>
        <c:noMultiLvlLbl val="0"/>
      </c:catAx>
      <c:valAx>
        <c:axId val="1465930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Gini coefficient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465930095"/>
        <c:crosses val="autoZero"/>
        <c:crossBetween val="between"/>
      </c:valAx>
      <c:valAx>
        <c:axId val="1484724783"/>
        <c:scaling>
          <c:orientation val="minMax"/>
        </c:scaling>
        <c:delete val="0"/>
        <c:axPos val="r"/>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90:10 ratio</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484734767"/>
        <c:crosses val="max"/>
        <c:crossBetween val="between"/>
      </c:valAx>
      <c:catAx>
        <c:axId val="1484734767"/>
        <c:scaling>
          <c:orientation val="minMax"/>
        </c:scaling>
        <c:delete val="1"/>
        <c:axPos val="b"/>
        <c:numFmt formatCode="General" sourceLinked="1"/>
        <c:majorTickMark val="out"/>
        <c:minorTickMark val="none"/>
        <c:tickLblPos val="nextTo"/>
        <c:crossAx val="148472478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2F7F99-30DE-4135-B03D-E96307A9F6C8}" type="datetimeFigureOut">
              <a:rPr lang="en-GB" smtClean="0"/>
              <a:t>05/10/2022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5C490-331B-4596-B6C6-593CD44F967B}" type="slidenum">
              <a:rPr lang="en-GB" smtClean="0"/>
              <a:t>‹#›</a:t>
            </a:fld>
            <a:endParaRPr lang="en-GB"/>
          </a:p>
        </p:txBody>
      </p:sp>
    </p:spTree>
    <p:extLst>
      <p:ext uri="{BB962C8B-B14F-4D97-AF65-F5344CB8AC3E}">
        <p14:creationId xmlns:p14="http://schemas.microsoft.com/office/powerpoint/2010/main" val="2912861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pPr/>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C6AB60-092D-407E-B3DF-35AEE1DA38F4}" type="slidenum">
              <a:rPr lang="en-GB" smtClean="0"/>
              <a:t>10</a:t>
            </a:fld>
            <a:endParaRPr lang="en-GB"/>
          </a:p>
        </p:txBody>
      </p:sp>
    </p:spTree>
    <p:extLst>
      <p:ext uri="{BB962C8B-B14F-4D97-AF65-F5344CB8AC3E}">
        <p14:creationId xmlns:p14="http://schemas.microsoft.com/office/powerpoint/2010/main" val="3537812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 of children equates to about 240000 children. </a:t>
            </a:r>
          </a:p>
        </p:txBody>
      </p:sp>
      <p:sp>
        <p:nvSpPr>
          <p:cNvPr id="4" name="Slide Number Placeholder 3"/>
          <p:cNvSpPr>
            <a:spLocks noGrp="1"/>
          </p:cNvSpPr>
          <p:nvPr>
            <p:ph type="sldNum" sz="quarter" idx="5"/>
          </p:nvPr>
        </p:nvSpPr>
        <p:spPr/>
        <p:txBody>
          <a:bodyPr/>
          <a:lstStyle/>
          <a:p>
            <a:fld id="{6FC6AB60-092D-407E-B3DF-35AEE1DA38F4}" type="slidenum">
              <a:rPr lang="en-GB" smtClean="0"/>
              <a:t>11</a:t>
            </a:fld>
            <a:endParaRPr lang="en-GB"/>
          </a:p>
        </p:txBody>
      </p:sp>
    </p:spTree>
    <p:extLst>
      <p:ext uri="{BB962C8B-B14F-4D97-AF65-F5344CB8AC3E}">
        <p14:creationId xmlns:p14="http://schemas.microsoft.com/office/powerpoint/2010/main" val="375708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pPr/>
              <a:t>23</a:t>
            </a:fld>
            <a:endParaRPr lang="en-GB"/>
          </a:p>
        </p:txBody>
      </p:sp>
    </p:spTree>
    <p:extLst>
      <p:ext uri="{BB962C8B-B14F-4D97-AF65-F5344CB8AC3E}">
        <p14:creationId xmlns:p14="http://schemas.microsoft.com/office/powerpoint/2010/main" val="2496992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BE54-A15E-8177-9F67-6FAF0C75F7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66A502-53D6-488A-9BA9-17DD08C9BF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65F80A8-77E0-75D8-D2D8-CFA60F00C7BF}"/>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A624ADE0-9AA7-1FD0-1DCA-0E338BE178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A17DB-0FD2-9A11-21A2-58C24C600216}"/>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11445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0CD5A-9541-CACE-C7E8-838BDD1E1A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B2D28C-9316-0743-73DD-068746E11D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9EE803-9DF3-C5B1-1C09-A28351B224E7}"/>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CBCF1C1E-4351-54D9-6760-7ADE09447C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642671-4D00-004A-1F36-9D734914FC1C}"/>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282946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D78B3-5745-1EFB-E03F-9B04F9D8D2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398744-BBDF-48EE-21A4-5CDA96FE4F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670418-A4B7-3205-5142-C8183CC36922}"/>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EFF1A26C-1B3E-E7B6-7C16-F8F43673D0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01B2FB-273E-040D-AC4A-9E8350068B0C}"/>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72514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A3019-C412-3BB0-4633-67FE27783E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91391-BEDC-87A7-975D-14F269AF74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EDA856-63E5-F5F4-9D49-77B7763D4F90}"/>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C386B281-EBCD-C00C-59B3-6B0ED905B2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E6C8C3-7661-975B-0AD4-26BF72B214E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2536843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690A-B8D4-AAEC-F5FF-5F055788AC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99A5CB-B29E-A13C-5D81-3F3046DCC6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B0D38E-246F-340B-C074-9439945E8370}"/>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A5B444B8-0862-D4E1-263D-CCAB39F927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8BD58E-0093-4DE3-E0DA-9ED24A61A8F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159005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C0BFA-BD7A-0EAE-6124-3C7B60B3F4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21EF8E-455E-EA73-B691-C84209B1C9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272C245-0227-DB6C-3A95-6C3C01FBA3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53DABB6-405C-5094-52D4-87D60EB105A3}"/>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6" name="Footer Placeholder 5">
            <a:extLst>
              <a:ext uri="{FF2B5EF4-FFF2-40B4-BE49-F238E27FC236}">
                <a16:creationId xmlns:a16="http://schemas.microsoft.com/office/drawing/2014/main" id="{839C9C9F-A050-86B0-4D8A-BD48827582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4EFF39-8130-AD81-74CC-B483E1BE10B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370070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4923-08EB-07C5-FFE5-A3FE0962C9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5B8554-FCDE-0B96-860C-35085D1FAA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CE6888-E88A-1342-21FD-C3895A3AD0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5C3A8D0-9216-AEF0-404A-D8E63C84AB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A7069D-19BD-89CE-CD6F-5E1CD15B22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1A4EC0-6A85-672E-08E1-1FBC4E0BB861}"/>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8" name="Footer Placeholder 7">
            <a:extLst>
              <a:ext uri="{FF2B5EF4-FFF2-40B4-BE49-F238E27FC236}">
                <a16:creationId xmlns:a16="http://schemas.microsoft.com/office/drawing/2014/main" id="{23BE6D56-15F8-147E-3480-070B623AEB2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BECB53-55C9-160D-E829-43A76324A679}"/>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08977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72371-A3DA-59C5-F03C-5B9067505A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292554F-63D4-410E-F45A-5C426E517A98}"/>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4" name="Footer Placeholder 3">
            <a:extLst>
              <a:ext uri="{FF2B5EF4-FFF2-40B4-BE49-F238E27FC236}">
                <a16:creationId xmlns:a16="http://schemas.microsoft.com/office/drawing/2014/main" id="{45F55653-422E-D5DD-1C37-F252BD9193E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DA5C0F-7644-9E17-F1F8-9CEE893893BE}"/>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346105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1B746-671C-88EA-94AA-D79F8E69CA4C}"/>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3" name="Footer Placeholder 2">
            <a:extLst>
              <a:ext uri="{FF2B5EF4-FFF2-40B4-BE49-F238E27FC236}">
                <a16:creationId xmlns:a16="http://schemas.microsoft.com/office/drawing/2014/main" id="{62A5DD29-1FA8-DF3E-C6FE-D6306BE4FA8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F412B2-6C44-215E-E386-4C76D4032EC9}"/>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959566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0B937-27AA-CE8C-55D6-18829A145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068B665-7779-AC18-73B8-0272485DC4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E9A7AC-D14A-7292-99AA-19D5902E7F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167243-7F7B-C344-8B41-92420FB720D8}"/>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6" name="Footer Placeholder 5">
            <a:extLst>
              <a:ext uri="{FF2B5EF4-FFF2-40B4-BE49-F238E27FC236}">
                <a16:creationId xmlns:a16="http://schemas.microsoft.com/office/drawing/2014/main" id="{DE3BF3B0-6040-1E71-C623-99DD7860A2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F24886-8DCC-7C4B-2A64-F136019088AE}"/>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4160513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61698-F350-E07D-460A-B3C88F62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FB7D0AA-B00C-461E-0CF1-5647A36D0D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F0DD0E-F49C-EFB7-D365-F8411761AB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6E1008-FCFB-1869-099C-C832980BF0A5}"/>
              </a:ext>
            </a:extLst>
          </p:cNvPr>
          <p:cNvSpPr>
            <a:spLocks noGrp="1"/>
          </p:cNvSpPr>
          <p:nvPr>
            <p:ph type="dt" sz="half" idx="10"/>
          </p:nvPr>
        </p:nvSpPr>
        <p:spPr/>
        <p:txBody>
          <a:bodyPr/>
          <a:lstStyle/>
          <a:p>
            <a:fld id="{18347EC2-429F-4761-82D2-EA7CDA16DCCE}" type="datetimeFigureOut">
              <a:rPr lang="en-GB" smtClean="0"/>
              <a:t>05/10/2022</a:t>
            </a:fld>
            <a:endParaRPr lang="en-GB"/>
          </a:p>
        </p:txBody>
      </p:sp>
      <p:sp>
        <p:nvSpPr>
          <p:cNvPr id="6" name="Footer Placeholder 5">
            <a:extLst>
              <a:ext uri="{FF2B5EF4-FFF2-40B4-BE49-F238E27FC236}">
                <a16:creationId xmlns:a16="http://schemas.microsoft.com/office/drawing/2014/main" id="{5F1B7092-3D28-3C5B-44F4-4DB72775BB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2248E8-76EA-A297-F6E3-34B6E0BDD305}"/>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60730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C3D4F3-9606-E0CA-93F8-DC23AF3A4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93DAF9-7F70-7E6B-1ED6-1107A03AF6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C6308F-292E-71DC-39FC-39F604719D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347EC2-429F-4761-82D2-EA7CDA16DCCE}" type="datetimeFigureOut">
              <a:rPr lang="en-GB" smtClean="0"/>
              <a:t>05/10/2022</a:t>
            </a:fld>
            <a:endParaRPr lang="en-GB"/>
          </a:p>
        </p:txBody>
      </p:sp>
      <p:sp>
        <p:nvSpPr>
          <p:cNvPr id="5" name="Footer Placeholder 4">
            <a:extLst>
              <a:ext uri="{FF2B5EF4-FFF2-40B4-BE49-F238E27FC236}">
                <a16:creationId xmlns:a16="http://schemas.microsoft.com/office/drawing/2014/main" id="{CF6C90B7-5399-8734-F461-CBDBD6CB44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8B816AA-8D62-0F29-5192-4968385DF6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A6A37-2010-49F9-B688-24338AFEFCC0}" type="slidenum">
              <a:rPr lang="en-GB" smtClean="0"/>
              <a:t>‹#›</a:t>
            </a:fld>
            <a:endParaRPr lang="en-GB"/>
          </a:p>
        </p:txBody>
      </p:sp>
    </p:spTree>
    <p:extLst>
      <p:ext uri="{BB962C8B-B14F-4D97-AF65-F5344CB8AC3E}">
        <p14:creationId xmlns:p14="http://schemas.microsoft.com/office/powerpoint/2010/main" val="4265673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317522" y="2212258"/>
            <a:ext cx="10028903" cy="2313090"/>
          </a:xfrm>
        </p:spPr>
        <p:txBody>
          <a:bodyPr>
            <a:noAutofit/>
          </a:bodyPr>
          <a:lstStyle/>
          <a:p>
            <a:pPr marL="0" indent="0" algn="ctr">
              <a:buNone/>
            </a:pPr>
            <a:r>
              <a:rPr lang="en-GB" sz="4800" b="1" dirty="0">
                <a:solidFill>
                  <a:srgbClr val="2F7C7F"/>
                </a:solidFill>
                <a:latin typeface="Roboto Slab" pitchFamily="2" charset="0"/>
                <a:ea typeface="Roboto Slab" pitchFamily="2" charset="0"/>
              </a:rPr>
              <a:t>Poverty, inequality &amp; the cost of living crisis</a:t>
            </a:r>
            <a:endParaRPr lang="en-IE" sz="4800"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672DD64E-E74B-401E-95F4-F95350DAB7B6}"/>
              </a:ext>
            </a:extLst>
          </p:cNvPr>
          <p:cNvSpPr txBox="1"/>
          <p:nvPr/>
        </p:nvSpPr>
        <p:spPr>
          <a:xfrm>
            <a:off x="754602" y="5449488"/>
            <a:ext cx="2683091" cy="646331"/>
          </a:xfrm>
          <a:prstGeom prst="rect">
            <a:avLst/>
          </a:prstGeom>
          <a:noFill/>
        </p:spPr>
        <p:txBody>
          <a:bodyPr wrap="square" rtlCol="0">
            <a:spAutoFit/>
          </a:bodyPr>
          <a:lstStyle/>
          <a:p>
            <a:r>
              <a:rPr lang="en-IE" b="1" dirty="0">
                <a:solidFill>
                  <a:srgbClr val="0B3B64"/>
                </a:solidFill>
                <a:latin typeface="Roboto Slab" pitchFamily="2" charset="0"/>
                <a:ea typeface="Roboto Slab" pitchFamily="2" charset="0"/>
                <a:cs typeface="Open Sans Light" panose="020B0306030504020204" pitchFamily="34" charset="0"/>
              </a:rPr>
              <a:t>Dr Lisa Wilson</a:t>
            </a:r>
          </a:p>
          <a:p>
            <a:r>
              <a:rPr lang="en-IE" b="1" dirty="0">
                <a:solidFill>
                  <a:srgbClr val="0B3B64"/>
                </a:solidFill>
                <a:latin typeface="Roboto Slab" pitchFamily="2" charset="0"/>
                <a:ea typeface="Roboto Slab" pitchFamily="2" charset="0"/>
                <a:cs typeface="Open Sans Light" panose="020B0306030504020204" pitchFamily="34" charset="0"/>
              </a:rPr>
              <a:t>28</a:t>
            </a:r>
            <a:r>
              <a:rPr lang="en-IE" b="1" baseline="30000" dirty="0">
                <a:solidFill>
                  <a:srgbClr val="0B3B64"/>
                </a:solidFill>
                <a:latin typeface="Roboto Slab" pitchFamily="2" charset="0"/>
                <a:ea typeface="Roboto Slab" pitchFamily="2" charset="0"/>
                <a:cs typeface="Open Sans Light" panose="020B0306030504020204" pitchFamily="34" charset="0"/>
              </a:rPr>
              <a:t>th</a:t>
            </a:r>
            <a:r>
              <a:rPr lang="en-IE" b="1" dirty="0">
                <a:solidFill>
                  <a:srgbClr val="0B3B64"/>
                </a:solidFill>
                <a:latin typeface="Roboto Slab" pitchFamily="2" charset="0"/>
                <a:ea typeface="Roboto Slab" pitchFamily="2" charset="0"/>
                <a:cs typeface="Open Sans Light" panose="020B0306030504020204" pitchFamily="34" charset="0"/>
              </a:rPr>
              <a:t> September 2022</a:t>
            </a:r>
          </a:p>
        </p:txBody>
      </p:sp>
      <p:sp>
        <p:nvSpPr>
          <p:cNvPr id="10" name="Rectangle 9">
            <a:extLst>
              <a:ext uri="{FF2B5EF4-FFF2-40B4-BE49-F238E27FC236}">
                <a16:creationId xmlns:a16="http://schemas.microsoft.com/office/drawing/2014/main" id="{84F88042-3C45-4A7E-A082-DB73669AA66B}"/>
              </a:ext>
            </a:extLst>
          </p:cNvPr>
          <p:cNvSpPr/>
          <p:nvPr/>
        </p:nvSpPr>
        <p:spPr>
          <a:xfrm>
            <a:off x="7623111" y="5374831"/>
            <a:ext cx="4568889" cy="926087"/>
          </a:xfrm>
          <a:prstGeom prst="rect">
            <a:avLst/>
          </a:prstGeom>
        </p:spPr>
        <p:txBody>
          <a:bodyPr wrap="square">
            <a:spAutoFit/>
          </a:bodyPr>
          <a:lstStyle/>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Website: </a:t>
            </a:r>
            <a:r>
              <a:rPr lang="en-IE"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dirty="0">
                <a:solidFill>
                  <a:srgbClr val="0B3B64"/>
                </a:solidFill>
                <a:latin typeface="Roboto Slab" pitchFamily="2" charset="0"/>
                <a:ea typeface="Roboto Slab" pitchFamily="2" charset="0"/>
                <a:cs typeface="Open Sans Light" panose="020B0306030504020204" pitchFamily="34" charset="0"/>
              </a:rPr>
              <a:t> </a:t>
            </a: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E3AC7-61E7-EC21-B5D3-DE9FE61B08C5}"/>
              </a:ext>
            </a:extLst>
          </p:cNvPr>
          <p:cNvSpPr>
            <a:spLocks noGrp="1"/>
          </p:cNvSpPr>
          <p:nvPr>
            <p:ph type="title"/>
          </p:nvPr>
        </p:nvSpPr>
        <p:spPr>
          <a:xfrm>
            <a:off x="1310184" y="365125"/>
            <a:ext cx="10043615" cy="1325563"/>
          </a:xfrm>
        </p:spPr>
        <p:txBody>
          <a:bodyPr>
            <a:normAutofit/>
          </a:bodyPr>
          <a:lstStyle/>
          <a:p>
            <a:r>
              <a:rPr lang="en-GB" sz="3800" b="1" dirty="0">
                <a:solidFill>
                  <a:srgbClr val="84BF41"/>
                </a:solidFill>
                <a:latin typeface="Roboto Slab" pitchFamily="2" charset="0"/>
                <a:ea typeface="Roboto Slab" pitchFamily="2" charset="0"/>
              </a:rPr>
              <a:t>Child poverty: Before housing costs </a:t>
            </a:r>
            <a:endParaRPr lang="en-US" sz="3800" b="1" dirty="0">
              <a:solidFill>
                <a:srgbClr val="84BF41"/>
              </a:solidFill>
              <a:latin typeface="Roboto Slab" pitchFamily="2" charset="0"/>
              <a:ea typeface="Roboto Slab" pitchFamily="2" charset="0"/>
            </a:endParaRPr>
          </a:p>
        </p:txBody>
      </p:sp>
      <p:graphicFrame>
        <p:nvGraphicFramePr>
          <p:cNvPr id="6" name="Chart 5">
            <a:extLst>
              <a:ext uri="{FF2B5EF4-FFF2-40B4-BE49-F238E27FC236}">
                <a16:creationId xmlns:a16="http://schemas.microsoft.com/office/drawing/2014/main" id="{4D49974A-7FD1-87D4-387E-B02BA31BDDB5}"/>
              </a:ext>
            </a:extLst>
          </p:cNvPr>
          <p:cNvGraphicFramePr>
            <a:graphicFrameLocks/>
          </p:cNvGraphicFramePr>
          <p:nvPr/>
        </p:nvGraphicFramePr>
        <p:xfrm>
          <a:off x="1310183" y="1752122"/>
          <a:ext cx="9171297" cy="44030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8499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63FF6-0B33-FF3C-94E9-CD1883602A1E}"/>
              </a:ext>
            </a:extLst>
          </p:cNvPr>
          <p:cNvSpPr>
            <a:spLocks noGrp="1"/>
          </p:cNvSpPr>
          <p:nvPr>
            <p:ph type="title"/>
          </p:nvPr>
        </p:nvSpPr>
        <p:spPr>
          <a:xfrm>
            <a:off x="1326776" y="500062"/>
            <a:ext cx="10027024" cy="1325563"/>
          </a:xfrm>
        </p:spPr>
        <p:txBody>
          <a:bodyPr/>
          <a:lstStyle/>
          <a:p>
            <a:r>
              <a:rPr lang="en-GB" b="1" dirty="0">
                <a:solidFill>
                  <a:srgbClr val="84BF41"/>
                </a:solidFill>
                <a:latin typeface="Roboto Slab"/>
              </a:rPr>
              <a:t>Poverty: After housing costs</a:t>
            </a:r>
          </a:p>
        </p:txBody>
      </p:sp>
      <p:sp>
        <p:nvSpPr>
          <p:cNvPr id="8" name="TextBox 7">
            <a:extLst>
              <a:ext uri="{FF2B5EF4-FFF2-40B4-BE49-F238E27FC236}">
                <a16:creationId xmlns:a16="http://schemas.microsoft.com/office/drawing/2014/main" id="{8662D7C9-0C89-EB7A-F9EB-9FDC7CC91F0A}"/>
              </a:ext>
            </a:extLst>
          </p:cNvPr>
          <p:cNvSpPr txBox="1"/>
          <p:nvPr/>
        </p:nvSpPr>
        <p:spPr>
          <a:xfrm>
            <a:off x="839336" y="5677469"/>
            <a:ext cx="10141893" cy="707886"/>
          </a:xfrm>
          <a:prstGeom prst="rect">
            <a:avLst/>
          </a:prstGeom>
          <a:noFill/>
        </p:spPr>
        <p:txBody>
          <a:bodyPr wrap="square" rtlCol="0">
            <a:spAutoFit/>
          </a:bodyPr>
          <a:lstStyle/>
          <a:p>
            <a:r>
              <a:rPr lang="en-GB" sz="1000" dirty="0">
                <a:latin typeface="Open Sans Light" panose="020B0306030504020204" pitchFamily="34" charset="0"/>
                <a:ea typeface="Open Sans Light" panose="020B0306030504020204" pitchFamily="34" charset="0"/>
                <a:cs typeface="Open Sans Light" panose="020B0306030504020204" pitchFamily="34" charset="0"/>
              </a:rPr>
              <a:t>Note: For ROI a</a:t>
            </a:r>
            <a:r>
              <a:rPr lang="en-GB" sz="1000" b="0" i="0" dirty="0">
                <a:effectLst/>
                <a:latin typeface="Open Sans Light" panose="020B0306030504020204" pitchFamily="34" charset="0"/>
                <a:ea typeface="Open Sans Light" panose="020B0306030504020204" pitchFamily="34" charset="0"/>
                <a:cs typeface="Open Sans Light" panose="020B0306030504020204" pitchFamily="34" charset="0"/>
              </a:rPr>
              <a:t>ny person with an equivalised income after rent and mortgage interest of less than 60% of the median AFTER rent and mortgage interest is considered at risk of poverty after rent and mortgage (Variable: </a:t>
            </a:r>
            <a:r>
              <a:rPr lang="fr-FR" sz="1000" dirty="0" err="1">
                <a:latin typeface="Open Sans Light" panose="020B0306030504020204" pitchFamily="34" charset="0"/>
                <a:ea typeface="Open Sans Light" panose="020B0306030504020204" pitchFamily="34" charset="0"/>
                <a:cs typeface="Open Sans Light" panose="020B0306030504020204" pitchFamily="34" charset="0"/>
              </a:rPr>
              <a:t>eq_inc_ex_rent_mort_int</a:t>
            </a:r>
            <a:r>
              <a:rPr lang="fr-FR" sz="1000" dirty="0">
                <a:latin typeface="Open Sans Light" panose="020B0306030504020204" pitchFamily="34" charset="0"/>
                <a:ea typeface="Open Sans Light" panose="020B0306030504020204" pitchFamily="34" charset="0"/>
                <a:cs typeface="Open Sans Light" panose="020B0306030504020204" pitchFamily="34" charset="0"/>
              </a:rPr>
              <a:t> (2020 </a:t>
            </a:r>
            <a:r>
              <a:rPr lang="fr-FR" sz="1000" dirty="0" err="1">
                <a:latin typeface="Open Sans Light" panose="020B0306030504020204" pitchFamily="34" charset="0"/>
                <a:ea typeface="Open Sans Light" panose="020B0306030504020204" pitchFamily="34" charset="0"/>
                <a:cs typeface="Open Sans Light" panose="020B0306030504020204" pitchFamily="34" charset="0"/>
              </a:rPr>
              <a:t>onwards</a:t>
            </a:r>
            <a:r>
              <a:rPr lang="fr-FR" sz="1000" dirty="0">
                <a:latin typeface="Open Sans Light" panose="020B0306030504020204" pitchFamily="34" charset="0"/>
                <a:ea typeface="Open Sans Light" panose="020B0306030504020204" pitchFamily="34" charset="0"/>
                <a:cs typeface="Open Sans Light" panose="020B0306030504020204" pitchFamily="34" charset="0"/>
              </a:rPr>
              <a:t> </a:t>
            </a:r>
            <a:r>
              <a:rPr lang="fr-FR" sz="1000" dirty="0" err="1">
                <a:latin typeface="Open Sans Light" panose="020B0306030504020204" pitchFamily="34" charset="0"/>
                <a:ea typeface="Open Sans Light" panose="020B0306030504020204" pitchFamily="34" charset="0"/>
                <a:cs typeface="Open Sans Light" panose="020B0306030504020204" pitchFamily="34" charset="0"/>
              </a:rPr>
              <a:t>only</a:t>
            </a:r>
            <a:r>
              <a:rPr lang="fr-FR" sz="1000" dirty="0">
                <a:latin typeface="Open Sans Light" panose="020B0306030504020204" pitchFamily="34" charset="0"/>
                <a:ea typeface="Open Sans Light" panose="020B0306030504020204" pitchFamily="34" charset="0"/>
                <a:cs typeface="Open Sans Light" panose="020B0306030504020204" pitchFamily="34" charset="0"/>
              </a:rPr>
              <a:t>)</a:t>
            </a:r>
            <a:r>
              <a:rPr lang="en-GB" sz="1000" b="0" i="0" dirty="0">
                <a:effectLst/>
                <a:latin typeface="Open Sans Light" panose="020B0306030504020204" pitchFamily="34" charset="0"/>
                <a:ea typeface="Open Sans Light" panose="020B0306030504020204" pitchFamily="34" charset="0"/>
                <a:cs typeface="Open Sans Light" panose="020B0306030504020204" pitchFamily="34" charset="0"/>
              </a:rPr>
              <a:t>. </a:t>
            </a:r>
          </a:p>
          <a:p>
            <a:r>
              <a:rPr lang="en-GB" sz="1000" dirty="0">
                <a:latin typeface="Open Sans Light" panose="020B0306030504020204" pitchFamily="34" charset="0"/>
                <a:ea typeface="Open Sans Light" panose="020B0306030504020204" pitchFamily="34" charset="0"/>
                <a:cs typeface="Open Sans Light" panose="020B0306030504020204" pitchFamily="34" charset="0"/>
              </a:rPr>
              <a:t>For NI housing costs include the following: • Rent (including housing benefit); • Mortgage interest payments; • Structural insurance premiums (for owner occupiers); and • Ground rent and service charges.</a:t>
            </a:r>
          </a:p>
        </p:txBody>
      </p:sp>
      <p:graphicFrame>
        <p:nvGraphicFramePr>
          <p:cNvPr id="9" name="Chart 8">
            <a:extLst>
              <a:ext uri="{FF2B5EF4-FFF2-40B4-BE49-F238E27FC236}">
                <a16:creationId xmlns:a16="http://schemas.microsoft.com/office/drawing/2014/main" id="{2464E0A0-3E77-8355-E553-704D6692371C}"/>
              </a:ext>
            </a:extLst>
          </p:cNvPr>
          <p:cNvGraphicFramePr>
            <a:graphicFrameLocks/>
          </p:cNvGraphicFramePr>
          <p:nvPr/>
        </p:nvGraphicFramePr>
        <p:xfrm>
          <a:off x="955343" y="1664969"/>
          <a:ext cx="9909881" cy="4012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3106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3BD8-04B7-02F6-1820-DE7097BFA584}"/>
              </a:ext>
            </a:extLst>
          </p:cNvPr>
          <p:cNvSpPr>
            <a:spLocks noGrp="1"/>
          </p:cNvSpPr>
          <p:nvPr>
            <p:ph type="title"/>
          </p:nvPr>
        </p:nvSpPr>
        <p:spPr/>
        <p:txBody>
          <a:bodyPr/>
          <a:lstStyle/>
          <a:p>
            <a:r>
              <a:rPr lang="en-GB" b="1" dirty="0">
                <a:solidFill>
                  <a:srgbClr val="98C12C"/>
                </a:solidFill>
                <a:latin typeface="Roboto Slab"/>
              </a:rPr>
              <a:t>Income in the UK</a:t>
            </a:r>
          </a:p>
        </p:txBody>
      </p:sp>
      <p:graphicFrame>
        <p:nvGraphicFramePr>
          <p:cNvPr id="4" name="Content Placeholder 3">
            <a:extLst>
              <a:ext uri="{FF2B5EF4-FFF2-40B4-BE49-F238E27FC236}">
                <a16:creationId xmlns:a16="http://schemas.microsoft.com/office/drawing/2014/main" id="{D8BEE097-15D8-A374-6A25-010D4E379058}"/>
              </a:ext>
            </a:extLst>
          </p:cNvPr>
          <p:cNvGraphicFramePr>
            <a:graphicFrameLocks noGrp="1"/>
          </p:cNvGraphicFramePr>
          <p:nvPr>
            <p:ph idx="1"/>
            <p:extLst>
              <p:ext uri="{D42A27DB-BD31-4B8C-83A1-F6EECF244321}">
                <p14:modId xmlns:p14="http://schemas.microsoft.com/office/powerpoint/2010/main" val="245076661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44924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186CE-FDDC-D19A-55D2-317939A29F28}"/>
              </a:ext>
            </a:extLst>
          </p:cNvPr>
          <p:cNvSpPr>
            <a:spLocks noGrp="1"/>
          </p:cNvSpPr>
          <p:nvPr>
            <p:ph type="title"/>
          </p:nvPr>
        </p:nvSpPr>
        <p:spPr/>
        <p:txBody>
          <a:bodyPr/>
          <a:lstStyle/>
          <a:p>
            <a:r>
              <a:rPr lang="en-GB" b="1" dirty="0">
                <a:solidFill>
                  <a:srgbClr val="98C12C"/>
                </a:solidFill>
                <a:latin typeface="Roboto Slab"/>
                <a:ea typeface="Open Sans Light" panose="020B0306030504020204" pitchFamily="34" charset="0"/>
                <a:cs typeface="Open Sans Light" panose="020B0306030504020204" pitchFamily="34" charset="0"/>
              </a:rPr>
              <a:t>Income by quintile UK, 1977-2021</a:t>
            </a:r>
          </a:p>
        </p:txBody>
      </p:sp>
      <p:graphicFrame>
        <p:nvGraphicFramePr>
          <p:cNvPr id="4" name="Content Placeholder 3">
            <a:extLst>
              <a:ext uri="{FF2B5EF4-FFF2-40B4-BE49-F238E27FC236}">
                <a16:creationId xmlns:a16="http://schemas.microsoft.com/office/drawing/2014/main" id="{3A025E92-344C-5715-318C-DF611D45CDDD}"/>
              </a:ext>
            </a:extLst>
          </p:cNvPr>
          <p:cNvGraphicFramePr>
            <a:graphicFrameLocks noGrp="1"/>
          </p:cNvGraphicFramePr>
          <p:nvPr>
            <p:ph idx="1"/>
            <p:extLst>
              <p:ext uri="{D42A27DB-BD31-4B8C-83A1-F6EECF244321}">
                <p14:modId xmlns:p14="http://schemas.microsoft.com/office/powerpoint/2010/main" val="276227958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39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78385-2165-D24B-EB30-DCE2F497F9CF}"/>
              </a:ext>
            </a:extLst>
          </p:cNvPr>
          <p:cNvSpPr>
            <a:spLocks noGrp="1"/>
          </p:cNvSpPr>
          <p:nvPr>
            <p:ph type="title"/>
          </p:nvPr>
        </p:nvSpPr>
        <p:spPr/>
        <p:txBody>
          <a:bodyPr/>
          <a:lstStyle/>
          <a:p>
            <a:r>
              <a:rPr lang="en-GB" b="1" dirty="0">
                <a:solidFill>
                  <a:srgbClr val="98C12C"/>
                </a:solidFill>
                <a:latin typeface="Roboto Slab"/>
              </a:rPr>
              <a:t>Quintile group medians Northern Ireland</a:t>
            </a:r>
          </a:p>
        </p:txBody>
      </p:sp>
      <p:graphicFrame>
        <p:nvGraphicFramePr>
          <p:cNvPr id="5" name="Chart 4">
            <a:extLst>
              <a:ext uri="{FF2B5EF4-FFF2-40B4-BE49-F238E27FC236}">
                <a16:creationId xmlns:a16="http://schemas.microsoft.com/office/drawing/2014/main" id="{4132E783-64DF-6435-3377-0331513A257D}"/>
              </a:ext>
            </a:extLst>
          </p:cNvPr>
          <p:cNvGraphicFramePr>
            <a:graphicFrameLocks/>
          </p:cNvGraphicFramePr>
          <p:nvPr>
            <p:extLst>
              <p:ext uri="{D42A27DB-BD31-4B8C-83A1-F6EECF244321}">
                <p14:modId xmlns:p14="http://schemas.microsoft.com/office/powerpoint/2010/main" val="2123419678"/>
              </p:ext>
            </p:extLst>
          </p:nvPr>
        </p:nvGraphicFramePr>
        <p:xfrm>
          <a:off x="2025445" y="1956619"/>
          <a:ext cx="8003457" cy="408038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A26F64E1-90BB-71C0-36E0-056518F14934}"/>
              </a:ext>
            </a:extLst>
          </p:cNvPr>
          <p:cNvSpPr txBox="1"/>
          <p:nvPr/>
        </p:nvSpPr>
        <p:spPr>
          <a:xfrm>
            <a:off x="2025445" y="6123543"/>
            <a:ext cx="9114502" cy="369332"/>
          </a:xfrm>
          <a:prstGeom prst="rect">
            <a:avLst/>
          </a:prstGeom>
          <a:noFill/>
        </p:spPr>
        <p:txBody>
          <a:bodyPr wrap="square" rtlCol="0">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HBAI NI, August 2021</a:t>
            </a:r>
          </a:p>
        </p:txBody>
      </p:sp>
    </p:spTree>
    <p:extLst>
      <p:ext uri="{BB962C8B-B14F-4D97-AF65-F5344CB8AC3E}">
        <p14:creationId xmlns:p14="http://schemas.microsoft.com/office/powerpoint/2010/main" val="759240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FD5F6-B56D-A484-5467-B27F21C13AA2}"/>
              </a:ext>
            </a:extLst>
          </p:cNvPr>
          <p:cNvSpPr>
            <a:spLocks noGrp="1"/>
          </p:cNvSpPr>
          <p:nvPr>
            <p:ph type="title"/>
          </p:nvPr>
        </p:nvSpPr>
        <p:spPr/>
        <p:txBody>
          <a:bodyPr/>
          <a:lstStyle/>
          <a:p>
            <a:r>
              <a:rPr lang="en-GB" b="1" dirty="0">
                <a:solidFill>
                  <a:srgbClr val="98C12C"/>
                </a:solidFill>
                <a:latin typeface="Roboto Slab"/>
              </a:rPr>
              <a:t>What is income inequality? </a:t>
            </a:r>
          </a:p>
        </p:txBody>
      </p:sp>
      <p:sp>
        <p:nvSpPr>
          <p:cNvPr id="3" name="Content Placeholder 2">
            <a:extLst>
              <a:ext uri="{FF2B5EF4-FFF2-40B4-BE49-F238E27FC236}">
                <a16:creationId xmlns:a16="http://schemas.microsoft.com/office/drawing/2014/main" id="{A5A05416-40FA-CA56-B8D6-A1E414B902FB}"/>
              </a:ext>
            </a:extLst>
          </p:cNvPr>
          <p:cNvSpPr>
            <a:spLocks noGrp="1"/>
          </p:cNvSpPr>
          <p:nvPr>
            <p:ph idx="1"/>
          </p:nvPr>
        </p:nvSpPr>
        <p:spPr/>
        <p:txBody>
          <a:bodyPr>
            <a:normAutofit/>
          </a:bodyPr>
          <a:lstStyle/>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Income inequality is the extent to which income is distributed unevenly in a group of people.</a:t>
            </a: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Income is not just the money received through pay, but all the money received from employment (wages, salaries, bonuses etc.), investments, such as interest on savings accounts and dividends from shares of stock, savings, state benefits, pensions (state, personal, company) and rent.</a:t>
            </a: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Income inequality is measured as household disposable income in a particular year. It consists of earnings, self-employment and capital income and public cash transfers; income taxes and social security contributions paid by households are deducted. </a:t>
            </a: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The income of the household is attributed to each of its members, with an adjustment using an ‘equivalence scale’ to reflect differences in composition &amp; needs for households of different sizes.</a:t>
            </a: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51396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F33E-B2B3-C88C-2A0A-37722635E608}"/>
              </a:ext>
            </a:extLst>
          </p:cNvPr>
          <p:cNvSpPr>
            <a:spLocks noGrp="1"/>
          </p:cNvSpPr>
          <p:nvPr>
            <p:ph type="title"/>
          </p:nvPr>
        </p:nvSpPr>
        <p:spPr>
          <a:xfrm>
            <a:off x="838199" y="601099"/>
            <a:ext cx="11353801" cy="1325563"/>
          </a:xfrm>
        </p:spPr>
        <p:txBody>
          <a:bodyPr/>
          <a:lstStyle/>
          <a:p>
            <a:r>
              <a:rPr lang="en-GB" b="1" dirty="0">
                <a:solidFill>
                  <a:srgbClr val="98C12C"/>
                </a:solidFill>
                <a:latin typeface="Roboto Slab"/>
              </a:rPr>
              <a:t>How do we measure income inequality? </a:t>
            </a:r>
          </a:p>
        </p:txBody>
      </p:sp>
      <p:sp>
        <p:nvSpPr>
          <p:cNvPr id="3" name="Content Placeholder 2">
            <a:extLst>
              <a:ext uri="{FF2B5EF4-FFF2-40B4-BE49-F238E27FC236}">
                <a16:creationId xmlns:a16="http://schemas.microsoft.com/office/drawing/2014/main" id="{805F812A-0F47-A8A3-D773-44ECF3477756}"/>
              </a:ext>
            </a:extLst>
          </p:cNvPr>
          <p:cNvSpPr>
            <a:spLocks noGrp="1"/>
          </p:cNvSpPr>
          <p:nvPr>
            <p:ph idx="1"/>
          </p:nvPr>
        </p:nvSpPr>
        <p:spPr>
          <a:xfrm>
            <a:off x="838200" y="2281083"/>
            <a:ext cx="10515600" cy="3895879"/>
          </a:xfrm>
        </p:spPr>
        <p:txBody>
          <a:bodyPr>
            <a:normAutofit fontScale="85000" lnSpcReduction="20000"/>
          </a:bodyPr>
          <a:lstStyle/>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The Gini coefficient is based on the comparison of cumulative proportions of the population against cumulative proportions of income they receive, and it ranges between 0 in the case of perfect equality and 1 in the case of perfect inequality. </a:t>
            </a:r>
          </a:p>
          <a:p>
            <a:pPr marL="0" indent="0">
              <a:buNone/>
            </a:pPr>
            <a:endPar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endParaRP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S80/S20 is the ratio of the average income of the 20% richest to the 20% poorest; P90/P10 is the ratio of the upper bound value of the ninth decile (i.e. the 10% of people with highest income) to that of the first decile. </a:t>
            </a:r>
          </a:p>
          <a:p>
            <a:pPr marL="0" indent="0">
              <a:buNone/>
            </a:pP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P90/P50 of the upper bound value of the ninth decile to the median income</a:t>
            </a:r>
            <a:r>
              <a:rPr lang="en-GB" sz="2000" dirty="0">
                <a:latin typeface="Open Sans Light" panose="020B0306030504020204" pitchFamily="34" charset="0"/>
                <a:ea typeface="Open Sans Light" panose="020B0306030504020204" pitchFamily="34" charset="0"/>
                <a:cs typeface="Open Sans Light" panose="020B0306030504020204" pitchFamily="34" charset="0"/>
              </a:rPr>
              <a:t>.</a:t>
            </a:r>
          </a:p>
          <a:p>
            <a:pPr marL="0" indent="0">
              <a:buNone/>
            </a:pP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P50/P10 of median income to the upper bound value of the first decile. </a:t>
            </a:r>
          </a:p>
          <a:p>
            <a:pPr marL="0" indent="0">
              <a:buNone/>
            </a:pPr>
            <a:endPar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endParaRPr>
          </a:p>
          <a:p>
            <a:r>
              <a:rPr lang="en-GB" sz="2000" b="0" i="0" dirty="0">
                <a:effectLst/>
                <a:latin typeface="Open Sans Light" panose="020B0306030504020204" pitchFamily="34" charset="0"/>
                <a:ea typeface="Open Sans Light" panose="020B0306030504020204" pitchFamily="34" charset="0"/>
                <a:cs typeface="Open Sans Light" panose="020B0306030504020204" pitchFamily="34" charset="0"/>
              </a:rPr>
              <a:t>The Palma ratio is the share of all income received by the 10% people with highest disposable income divided by the share of all income received by the 40% people with the lowest disposable income.</a:t>
            </a: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175739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B89A-EE2D-20E8-E307-02C17B5336C4}"/>
              </a:ext>
            </a:extLst>
          </p:cNvPr>
          <p:cNvSpPr>
            <a:spLocks noGrp="1"/>
          </p:cNvSpPr>
          <p:nvPr>
            <p:ph type="title"/>
          </p:nvPr>
        </p:nvSpPr>
        <p:spPr/>
        <p:txBody>
          <a:bodyPr/>
          <a:lstStyle/>
          <a:p>
            <a:r>
              <a:rPr lang="en-GB" b="1" dirty="0">
                <a:solidFill>
                  <a:srgbClr val="98C12C"/>
                </a:solidFill>
                <a:latin typeface="Roboto Slab"/>
              </a:rPr>
              <a:t>Income inequality, NI &amp; UK</a:t>
            </a:r>
          </a:p>
        </p:txBody>
      </p:sp>
      <p:graphicFrame>
        <p:nvGraphicFramePr>
          <p:cNvPr id="4" name="Chart 3">
            <a:extLst>
              <a:ext uri="{FF2B5EF4-FFF2-40B4-BE49-F238E27FC236}">
                <a16:creationId xmlns:a16="http://schemas.microsoft.com/office/drawing/2014/main" id="{2EEE9FBE-392F-E815-95FD-D62576E58242}"/>
              </a:ext>
            </a:extLst>
          </p:cNvPr>
          <p:cNvGraphicFramePr>
            <a:graphicFrameLocks/>
          </p:cNvGraphicFramePr>
          <p:nvPr>
            <p:extLst>
              <p:ext uri="{D42A27DB-BD31-4B8C-83A1-F6EECF244321}">
                <p14:modId xmlns:p14="http://schemas.microsoft.com/office/powerpoint/2010/main" val="1783163749"/>
              </p:ext>
            </p:extLst>
          </p:nvPr>
        </p:nvGraphicFramePr>
        <p:xfrm>
          <a:off x="648930" y="1909916"/>
          <a:ext cx="9694606" cy="42352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251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 bar chart&#10;&#10;Description automatically generated">
            <a:extLst>
              <a:ext uri="{FF2B5EF4-FFF2-40B4-BE49-F238E27FC236}">
                <a16:creationId xmlns:a16="http://schemas.microsoft.com/office/drawing/2014/main" id="{E9763D9C-6905-BC8E-12B5-08D45251DE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2635" y="1825625"/>
            <a:ext cx="6966729" cy="4351338"/>
          </a:xfrm>
        </p:spPr>
      </p:pic>
    </p:spTree>
    <p:extLst>
      <p:ext uri="{BB962C8B-B14F-4D97-AF65-F5344CB8AC3E}">
        <p14:creationId xmlns:p14="http://schemas.microsoft.com/office/powerpoint/2010/main" val="1715543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 bar chart&#10;&#10;Description automatically generated">
            <a:extLst>
              <a:ext uri="{FF2B5EF4-FFF2-40B4-BE49-F238E27FC236}">
                <a16:creationId xmlns:a16="http://schemas.microsoft.com/office/drawing/2014/main" id="{DA7EA43A-F3A9-4F6A-4D10-2B1744F363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2635" y="1137366"/>
            <a:ext cx="6966729" cy="4351338"/>
          </a:xfrm>
        </p:spPr>
      </p:pic>
    </p:spTree>
    <p:extLst>
      <p:ext uri="{BB962C8B-B14F-4D97-AF65-F5344CB8AC3E}">
        <p14:creationId xmlns:p14="http://schemas.microsoft.com/office/powerpoint/2010/main" val="3690321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FCE1F-3942-420F-9A88-2B1CCE4480C0}"/>
              </a:ext>
            </a:extLst>
          </p:cNvPr>
          <p:cNvSpPr>
            <a:spLocks noGrp="1"/>
          </p:cNvSpPr>
          <p:nvPr>
            <p:ph type="title"/>
          </p:nvPr>
        </p:nvSpPr>
        <p:spPr/>
        <p:txBody>
          <a:bodyPr>
            <a:normAutofit/>
          </a:bodyPr>
          <a:lstStyle/>
          <a:p>
            <a:r>
              <a:rPr lang="en-GB" sz="4000" b="1" dirty="0">
                <a:solidFill>
                  <a:srgbClr val="98C12C"/>
                </a:solidFill>
                <a:latin typeface="Roboto Slab" pitchFamily="2" charset="0"/>
              </a:rPr>
              <a:t>Overview</a:t>
            </a:r>
            <a:endParaRPr lang="en-GB" sz="4000" dirty="0">
              <a:solidFill>
                <a:srgbClr val="98C12C"/>
              </a:solidFill>
            </a:endParaRPr>
          </a:p>
        </p:txBody>
      </p:sp>
      <p:sp>
        <p:nvSpPr>
          <p:cNvPr id="3" name="Content Placeholder 2">
            <a:extLst>
              <a:ext uri="{FF2B5EF4-FFF2-40B4-BE49-F238E27FC236}">
                <a16:creationId xmlns:a16="http://schemas.microsoft.com/office/drawing/2014/main" id="{8F888F03-39E2-4D6F-BF3A-5F3374E0819D}"/>
              </a:ext>
            </a:extLst>
          </p:cNvPr>
          <p:cNvSpPr>
            <a:spLocks noGrp="1"/>
          </p:cNvSpPr>
          <p:nvPr>
            <p:ph idx="1"/>
          </p:nvPr>
        </p:nvSpPr>
        <p:spPr>
          <a:xfrm>
            <a:off x="838199" y="1825625"/>
            <a:ext cx="9938657" cy="3296881"/>
          </a:xfrm>
        </p:spPr>
        <p:txBody>
          <a:bodyPr>
            <a:normAutofit/>
          </a:bodyPr>
          <a:lstStyle/>
          <a:p>
            <a:r>
              <a:rPr lang="en-GB" sz="2400" dirty="0">
                <a:latin typeface="Open Sans Light"/>
              </a:rPr>
              <a:t>What is poverty and inequality? Concept </a:t>
            </a:r>
          </a:p>
          <a:p>
            <a:r>
              <a:rPr lang="en-GB" sz="2400" dirty="0">
                <a:latin typeface="Open Sans Light"/>
              </a:rPr>
              <a:t>How do we capture? Measurement &amp; data. </a:t>
            </a:r>
          </a:p>
          <a:p>
            <a:r>
              <a:rPr lang="en-GB" sz="2400" dirty="0">
                <a:latin typeface="Open Sans Light"/>
              </a:rPr>
              <a:t>How poor are we? </a:t>
            </a:r>
          </a:p>
          <a:p>
            <a:r>
              <a:rPr lang="en-GB" sz="2400" dirty="0">
                <a:latin typeface="Open Sans Light"/>
              </a:rPr>
              <a:t>How unequal are we? </a:t>
            </a:r>
            <a:endParaRPr lang="en-GB" sz="2000" dirty="0">
              <a:latin typeface="Open Sans Light"/>
            </a:endParaRPr>
          </a:p>
        </p:txBody>
      </p:sp>
    </p:spTree>
    <p:extLst>
      <p:ext uri="{BB962C8B-B14F-4D97-AF65-F5344CB8AC3E}">
        <p14:creationId xmlns:p14="http://schemas.microsoft.com/office/powerpoint/2010/main" val="224429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 bar chart&#10;&#10;Description automatically generated">
            <a:extLst>
              <a:ext uri="{FF2B5EF4-FFF2-40B4-BE49-F238E27FC236}">
                <a16:creationId xmlns:a16="http://schemas.microsoft.com/office/drawing/2014/main" id="{777CE07E-297F-3B47-A220-194C36E1E5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0455" y="1029212"/>
            <a:ext cx="6966729" cy="4351338"/>
          </a:xfrm>
        </p:spPr>
      </p:pic>
    </p:spTree>
    <p:extLst>
      <p:ext uri="{BB962C8B-B14F-4D97-AF65-F5344CB8AC3E}">
        <p14:creationId xmlns:p14="http://schemas.microsoft.com/office/powerpoint/2010/main" val="1993827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with low confidence">
            <a:extLst>
              <a:ext uri="{FF2B5EF4-FFF2-40B4-BE49-F238E27FC236}">
                <a16:creationId xmlns:a16="http://schemas.microsoft.com/office/drawing/2014/main" id="{9279824C-7D60-04EA-4774-A2A376AE89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1461" y="1253331"/>
            <a:ext cx="6966729" cy="4351338"/>
          </a:xfrm>
        </p:spPr>
      </p:pic>
    </p:spTree>
    <p:extLst>
      <p:ext uri="{BB962C8B-B14F-4D97-AF65-F5344CB8AC3E}">
        <p14:creationId xmlns:p14="http://schemas.microsoft.com/office/powerpoint/2010/main" val="968342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 bar chart&#10;&#10;Description automatically generated">
            <a:extLst>
              <a:ext uri="{FF2B5EF4-FFF2-40B4-BE49-F238E27FC236}">
                <a16:creationId xmlns:a16="http://schemas.microsoft.com/office/drawing/2014/main" id="{EFA5FE5E-4DC5-3F7B-8804-89014B8DA6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2635" y="901393"/>
            <a:ext cx="6966729" cy="4351338"/>
          </a:xfrm>
        </p:spPr>
      </p:pic>
    </p:spTree>
    <p:extLst>
      <p:ext uri="{BB962C8B-B14F-4D97-AF65-F5344CB8AC3E}">
        <p14:creationId xmlns:p14="http://schemas.microsoft.com/office/powerpoint/2010/main" val="1585047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317522" y="2212258"/>
            <a:ext cx="10028903" cy="2313090"/>
          </a:xfrm>
        </p:spPr>
        <p:txBody>
          <a:bodyPr>
            <a:noAutofit/>
          </a:bodyPr>
          <a:lstStyle/>
          <a:p>
            <a:pPr marL="0" indent="0" algn="ctr">
              <a:buNone/>
            </a:pPr>
            <a:r>
              <a:rPr lang="en-GB" sz="4800" b="1" dirty="0">
                <a:solidFill>
                  <a:srgbClr val="2F7C7F"/>
                </a:solidFill>
                <a:latin typeface="Roboto Slab" pitchFamily="2" charset="0"/>
                <a:ea typeface="Roboto Slab" pitchFamily="2" charset="0"/>
              </a:rPr>
              <a:t>Poverty, inequality &amp; the cost of living crisis</a:t>
            </a:r>
            <a:endParaRPr lang="en-IE" sz="4800"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672DD64E-E74B-401E-95F4-F95350DAB7B6}"/>
              </a:ext>
            </a:extLst>
          </p:cNvPr>
          <p:cNvSpPr txBox="1"/>
          <p:nvPr/>
        </p:nvSpPr>
        <p:spPr>
          <a:xfrm>
            <a:off x="754602" y="5449488"/>
            <a:ext cx="2683091" cy="646331"/>
          </a:xfrm>
          <a:prstGeom prst="rect">
            <a:avLst/>
          </a:prstGeom>
          <a:noFill/>
        </p:spPr>
        <p:txBody>
          <a:bodyPr wrap="square" rtlCol="0">
            <a:spAutoFit/>
          </a:bodyPr>
          <a:lstStyle/>
          <a:p>
            <a:r>
              <a:rPr lang="en-IE" b="1" dirty="0">
                <a:solidFill>
                  <a:srgbClr val="0B3B64"/>
                </a:solidFill>
                <a:latin typeface="Roboto Slab" pitchFamily="2" charset="0"/>
                <a:ea typeface="Roboto Slab" pitchFamily="2" charset="0"/>
                <a:cs typeface="Open Sans Light" panose="020B0306030504020204" pitchFamily="34" charset="0"/>
              </a:rPr>
              <a:t>Dr Lisa Wilson</a:t>
            </a:r>
          </a:p>
          <a:p>
            <a:r>
              <a:rPr lang="en-IE" b="1" dirty="0">
                <a:solidFill>
                  <a:srgbClr val="0B3B64"/>
                </a:solidFill>
                <a:latin typeface="Roboto Slab" pitchFamily="2" charset="0"/>
                <a:ea typeface="Roboto Slab" pitchFamily="2" charset="0"/>
                <a:cs typeface="Open Sans Light" panose="020B0306030504020204" pitchFamily="34" charset="0"/>
              </a:rPr>
              <a:t>28</a:t>
            </a:r>
            <a:r>
              <a:rPr lang="en-IE" b="1" baseline="30000" dirty="0">
                <a:solidFill>
                  <a:srgbClr val="0B3B64"/>
                </a:solidFill>
                <a:latin typeface="Roboto Slab" pitchFamily="2" charset="0"/>
                <a:ea typeface="Roboto Slab" pitchFamily="2" charset="0"/>
                <a:cs typeface="Open Sans Light" panose="020B0306030504020204" pitchFamily="34" charset="0"/>
              </a:rPr>
              <a:t>th</a:t>
            </a:r>
            <a:r>
              <a:rPr lang="en-IE" b="1" dirty="0">
                <a:solidFill>
                  <a:srgbClr val="0B3B64"/>
                </a:solidFill>
                <a:latin typeface="Roboto Slab" pitchFamily="2" charset="0"/>
                <a:ea typeface="Roboto Slab" pitchFamily="2" charset="0"/>
                <a:cs typeface="Open Sans Light" panose="020B0306030504020204" pitchFamily="34" charset="0"/>
              </a:rPr>
              <a:t> September 2022</a:t>
            </a:r>
          </a:p>
        </p:txBody>
      </p:sp>
      <p:sp>
        <p:nvSpPr>
          <p:cNvPr id="10" name="Rectangle 9">
            <a:extLst>
              <a:ext uri="{FF2B5EF4-FFF2-40B4-BE49-F238E27FC236}">
                <a16:creationId xmlns:a16="http://schemas.microsoft.com/office/drawing/2014/main" id="{84F88042-3C45-4A7E-A082-DB73669AA66B}"/>
              </a:ext>
            </a:extLst>
          </p:cNvPr>
          <p:cNvSpPr/>
          <p:nvPr/>
        </p:nvSpPr>
        <p:spPr>
          <a:xfrm>
            <a:off x="7623111" y="5374831"/>
            <a:ext cx="4568889" cy="926087"/>
          </a:xfrm>
          <a:prstGeom prst="rect">
            <a:avLst/>
          </a:prstGeom>
        </p:spPr>
        <p:txBody>
          <a:bodyPr wrap="square">
            <a:spAutoFit/>
          </a:bodyPr>
          <a:lstStyle/>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Website: </a:t>
            </a:r>
            <a:r>
              <a:rPr lang="en-IE"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dirty="0">
                <a:solidFill>
                  <a:srgbClr val="0B3B64"/>
                </a:solidFill>
                <a:latin typeface="Roboto Slab" pitchFamily="2" charset="0"/>
                <a:ea typeface="Roboto Slab" pitchFamily="2" charset="0"/>
                <a:cs typeface="Open Sans Light" panose="020B0306030504020204" pitchFamily="34" charset="0"/>
              </a:rPr>
              <a:t> </a:t>
            </a:r>
          </a:p>
        </p:txBody>
      </p:sp>
    </p:spTree>
    <p:extLst>
      <p:ext uri="{BB962C8B-B14F-4D97-AF65-F5344CB8AC3E}">
        <p14:creationId xmlns:p14="http://schemas.microsoft.com/office/powerpoint/2010/main" val="3772245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54E37-BBCB-34C4-7945-0C3F7C2391F5}"/>
              </a:ext>
            </a:extLst>
          </p:cNvPr>
          <p:cNvSpPr>
            <a:spLocks noGrp="1"/>
          </p:cNvSpPr>
          <p:nvPr>
            <p:ph type="title"/>
          </p:nvPr>
        </p:nvSpPr>
        <p:spPr/>
        <p:txBody>
          <a:bodyPr/>
          <a:lstStyle/>
          <a:p>
            <a:r>
              <a:rPr lang="en-GB" b="1" dirty="0">
                <a:solidFill>
                  <a:srgbClr val="98C12C"/>
                </a:solidFill>
                <a:latin typeface="Roboto Slab"/>
              </a:rPr>
              <a:t>What is poverty? </a:t>
            </a:r>
          </a:p>
        </p:txBody>
      </p:sp>
      <p:sp>
        <p:nvSpPr>
          <p:cNvPr id="3" name="Content Placeholder 2">
            <a:extLst>
              <a:ext uri="{FF2B5EF4-FFF2-40B4-BE49-F238E27FC236}">
                <a16:creationId xmlns:a16="http://schemas.microsoft.com/office/drawing/2014/main" id="{2E3749D2-348D-E39C-20B0-FFF3A6EBDC64}"/>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Definitions really matter. </a:t>
            </a:r>
          </a:p>
          <a:p>
            <a:r>
              <a:rPr lang="en-GB"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They set the standards by which we determine whether the incomes and living conditions of the poorest in society are acceptable or not. </a:t>
            </a:r>
          </a:p>
          <a:p>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Underappreciated that it is f</a:t>
            </a:r>
            <a:r>
              <a:rPr lang="en-GB"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rom these definitions </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that a</a:t>
            </a:r>
            <a:r>
              <a:rPr lang="en-GB"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ll actions to help the poorest follow.</a:t>
            </a: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629853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37CB7-9ECD-E417-E8FB-0F1BB26AED92}"/>
              </a:ext>
            </a:extLst>
          </p:cNvPr>
          <p:cNvSpPr>
            <a:spLocks noGrp="1"/>
          </p:cNvSpPr>
          <p:nvPr>
            <p:ph type="title"/>
          </p:nvPr>
        </p:nvSpPr>
        <p:spPr/>
        <p:txBody>
          <a:bodyPr/>
          <a:lstStyle/>
          <a:p>
            <a:r>
              <a:rPr lang="en-GB" b="1" dirty="0">
                <a:solidFill>
                  <a:srgbClr val="98C12C"/>
                </a:solidFill>
                <a:latin typeface="Roboto Slab"/>
              </a:rPr>
              <a:t>What is poverty? </a:t>
            </a:r>
          </a:p>
        </p:txBody>
      </p:sp>
      <p:sp>
        <p:nvSpPr>
          <p:cNvPr id="3" name="Content Placeholder 2">
            <a:extLst>
              <a:ext uri="{FF2B5EF4-FFF2-40B4-BE49-F238E27FC236}">
                <a16:creationId xmlns:a16="http://schemas.microsoft.com/office/drawing/2014/main" id="{6E56DDCE-3AB7-9800-0BE4-838C02859086}"/>
              </a:ext>
            </a:extLst>
          </p:cNvPr>
          <p:cNvSpPr>
            <a:spLocks noGrp="1"/>
          </p:cNvSpPr>
          <p:nvPr>
            <p:ph idx="1"/>
          </p:nvPr>
        </p:nvSpPr>
        <p:spPr/>
        <p:txBody>
          <a:bodyPr>
            <a:norm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Absolute poverty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Relative poverty – broad acceptance of Townsend approach. </a:t>
            </a:r>
          </a:p>
          <a:p>
            <a:pPr marL="0" indent="0">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marL="0" indent="0" algn="ctr">
              <a:buNone/>
            </a:pPr>
            <a:r>
              <a:rPr lang="en-GB" sz="2400" i="1" dirty="0">
                <a:latin typeface="Open Sans Light" panose="020B0306030504020204" pitchFamily="34" charset="0"/>
                <a:ea typeface="Open Sans Light" panose="020B0306030504020204" pitchFamily="34" charset="0"/>
                <a:cs typeface="Open Sans Light" panose="020B0306030504020204" pitchFamily="34" charset="0"/>
              </a:rPr>
              <a:t>“</a:t>
            </a:r>
            <a:r>
              <a:rPr lang="en-GB" sz="2400" b="0" i="1" dirty="0">
                <a:effectLst/>
                <a:latin typeface="Open Sans Light" panose="020B0306030504020204" pitchFamily="34" charset="0"/>
                <a:ea typeface="Open Sans Light" panose="020B0306030504020204" pitchFamily="34" charset="0"/>
                <a:cs typeface="Open Sans Light" panose="020B0306030504020204" pitchFamily="34" charset="0"/>
              </a:rPr>
              <a:t>poverty is defined as those people whose resources are so seriously below those commanded by the average individual or family that they are, in effect, excluded from ordinary living patterns, customs and activities.”</a:t>
            </a:r>
          </a:p>
          <a:p>
            <a:pPr marL="0" indent="0" algn="ctr">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Recent refocus of poverty to be focused on particular issues: ‘food poverty’ or ‘fuel poverty’ </a:t>
            </a:r>
          </a:p>
        </p:txBody>
      </p:sp>
    </p:spTree>
    <p:extLst>
      <p:ext uri="{BB962C8B-B14F-4D97-AF65-F5344CB8AC3E}">
        <p14:creationId xmlns:p14="http://schemas.microsoft.com/office/powerpoint/2010/main" val="2311503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85151-0E4B-7ED3-2FFC-DE16B85B5C3F}"/>
              </a:ext>
            </a:extLst>
          </p:cNvPr>
          <p:cNvSpPr>
            <a:spLocks noGrp="1"/>
          </p:cNvSpPr>
          <p:nvPr>
            <p:ph type="title"/>
          </p:nvPr>
        </p:nvSpPr>
        <p:spPr/>
        <p:txBody>
          <a:bodyPr/>
          <a:lstStyle/>
          <a:p>
            <a:r>
              <a:rPr lang="en-GB" b="1" dirty="0">
                <a:solidFill>
                  <a:srgbClr val="98C12C"/>
                </a:solidFill>
                <a:latin typeface="Roboto Slab"/>
              </a:rPr>
              <a:t>How do we measure poverty? </a:t>
            </a:r>
          </a:p>
        </p:txBody>
      </p:sp>
      <p:sp>
        <p:nvSpPr>
          <p:cNvPr id="3" name="Content Placeholder 2">
            <a:extLst>
              <a:ext uri="{FF2B5EF4-FFF2-40B4-BE49-F238E27FC236}">
                <a16:creationId xmlns:a16="http://schemas.microsoft.com/office/drawing/2014/main" id="{92F5F49B-E89A-AFCA-0D37-96109BE049FA}"/>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Direct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Indirect</a:t>
            </a: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Income threshold approaches: absolute &amp; relative.</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Deprivation &amp; consensual standards.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Minimum budget standards.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Combined income &amp; deprivation definitions.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Persistent poverty. </a:t>
            </a:r>
          </a:p>
          <a:p>
            <a:endParaRPr lang="en-GB" dirty="0"/>
          </a:p>
        </p:txBody>
      </p:sp>
    </p:spTree>
    <p:extLst>
      <p:ext uri="{BB962C8B-B14F-4D97-AF65-F5344CB8AC3E}">
        <p14:creationId xmlns:p14="http://schemas.microsoft.com/office/powerpoint/2010/main" val="270160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9DCF-2880-E929-B964-0C94879C82D3}"/>
              </a:ext>
            </a:extLst>
          </p:cNvPr>
          <p:cNvSpPr>
            <a:spLocks noGrp="1"/>
          </p:cNvSpPr>
          <p:nvPr>
            <p:ph type="title"/>
          </p:nvPr>
        </p:nvSpPr>
        <p:spPr/>
        <p:txBody>
          <a:bodyPr/>
          <a:lstStyle/>
          <a:p>
            <a:r>
              <a:rPr lang="en-GB" b="1" dirty="0">
                <a:solidFill>
                  <a:srgbClr val="98C12C"/>
                </a:solidFill>
                <a:latin typeface="Roboto Slab"/>
              </a:rPr>
              <a:t>Official measurement of poverty</a:t>
            </a:r>
          </a:p>
        </p:txBody>
      </p:sp>
      <p:sp>
        <p:nvSpPr>
          <p:cNvPr id="3" name="Content Placeholder 2">
            <a:extLst>
              <a:ext uri="{FF2B5EF4-FFF2-40B4-BE49-F238E27FC236}">
                <a16:creationId xmlns:a16="http://schemas.microsoft.com/office/drawing/2014/main" id="{4A74600B-0F60-EF0D-88E6-B9CB4855EDB3}"/>
              </a:ext>
            </a:extLst>
          </p:cNvPr>
          <p:cNvSpPr>
            <a:spLocks noGrp="1"/>
          </p:cNvSpPr>
          <p:nvPr>
            <p:ph idx="1"/>
          </p:nvPr>
        </p:nvSpPr>
        <p:spPr>
          <a:xfrm>
            <a:off x="838200" y="1825625"/>
            <a:ext cx="10515600" cy="3355975"/>
          </a:xfrm>
        </p:spPr>
        <p:txBody>
          <a:bodyPr>
            <a:noAutofit/>
          </a:bodyPr>
          <a:lstStyle/>
          <a:p>
            <a:r>
              <a:rPr lang="en-GB" sz="1800" b="1" dirty="0">
                <a:latin typeface="Open Sans Light" panose="020B0306030504020204" pitchFamily="34" charset="0"/>
                <a:ea typeface="Open Sans Light" panose="020B0306030504020204" pitchFamily="34" charset="0"/>
                <a:cs typeface="Open Sans Light" panose="020B0306030504020204" pitchFamily="34" charset="0"/>
              </a:rPr>
              <a:t>Focus on income threshold approaches. </a:t>
            </a:r>
          </a:p>
          <a:p>
            <a:r>
              <a:rPr lang="en-GB" sz="1800" b="1" dirty="0">
                <a:latin typeface="Open Sans Light" panose="020B0306030504020204" pitchFamily="34" charset="0"/>
                <a:ea typeface="Open Sans Light" panose="020B0306030504020204" pitchFamily="34" charset="0"/>
                <a:cs typeface="Open Sans Light" panose="020B0306030504020204" pitchFamily="34" charset="0"/>
              </a:rPr>
              <a:t>Relative </a:t>
            </a:r>
            <a:r>
              <a:rPr lang="en-GB" sz="1600" b="1" dirty="0">
                <a:latin typeface="Open Sans Light" panose="020B0306030504020204" pitchFamily="34" charset="0"/>
                <a:ea typeface="Open Sans Light" panose="020B0306030504020204" pitchFamily="34" charset="0"/>
                <a:cs typeface="Open Sans Light" panose="020B0306030504020204" pitchFamily="34" charset="0"/>
              </a:rPr>
              <a:t>poverty </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An individual is considered to be in relative poverty if they are living in a household with an equivalised income below 60% of UK median income in the year in question.</a:t>
            </a:r>
          </a:p>
          <a:p>
            <a:endParaRPr lang="en-GB" sz="1600" b="1"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1600" b="1" dirty="0">
                <a:latin typeface="Open Sans Light" panose="020B0306030504020204" pitchFamily="34" charset="0"/>
                <a:ea typeface="Open Sans Light" panose="020B0306030504020204" pitchFamily="34" charset="0"/>
                <a:cs typeface="Open Sans Light" panose="020B0306030504020204" pitchFamily="34" charset="0"/>
              </a:rPr>
              <a:t>Absolute poverty </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An individual is considered to be in absolute poverty if they are living in a household with an equivalised income below 60% of the (inflation adjusted) UK median income in 2010/11. </a:t>
            </a:r>
          </a:p>
          <a:p>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1600" dirty="0">
                <a:latin typeface="Open Sans Light" panose="020B0306030504020204" pitchFamily="34" charset="0"/>
                <a:ea typeface="Open Sans Light" panose="020B0306030504020204" pitchFamily="34" charset="0"/>
                <a:cs typeface="Open Sans Light" panose="020B0306030504020204" pitchFamily="34" charset="0"/>
              </a:rPr>
              <a:t>Both are estimated on both a </a:t>
            </a:r>
            <a:r>
              <a:rPr lang="en-GB" sz="1600" b="1" dirty="0">
                <a:latin typeface="Open Sans Light" panose="020B0306030504020204" pitchFamily="34" charset="0"/>
                <a:ea typeface="Open Sans Light" panose="020B0306030504020204" pitchFamily="34" charset="0"/>
                <a:cs typeface="Open Sans Light" panose="020B0306030504020204" pitchFamily="34" charset="0"/>
              </a:rPr>
              <a:t>before and after </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housing costs basis.</a:t>
            </a:r>
          </a:p>
          <a:p>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20000"/>
              </a:lnSpc>
              <a:spcBef>
                <a:spcPts val="0"/>
              </a:spcBef>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Northern Ireland - NISRA, Northern Ireland Statistics Research Agency is official source for poverty statistics in NI – based on data collected in Family Resources Survey &amp; published annually in Households Below Average Incomes report. Modified OECD equivalence scale, but rescaled so that reference household = couple. </a:t>
            </a:r>
          </a:p>
          <a:p>
            <a:pPr>
              <a:lnSpc>
                <a:spcPct val="120000"/>
              </a:lnSpc>
              <a:spcBef>
                <a:spcPts val="0"/>
              </a:spcBef>
            </a:pP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20000"/>
              </a:lnSpc>
              <a:spcBef>
                <a:spcPts val="0"/>
              </a:spcBef>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Some think it’s noteworthy that NI relative poverty rate is based on 60% of UK median income. Should we use Donegal median household income to work out poverty rate in Donegal? </a:t>
            </a:r>
          </a:p>
        </p:txBody>
      </p:sp>
    </p:spTree>
    <p:extLst>
      <p:ext uri="{BB962C8B-B14F-4D97-AF65-F5344CB8AC3E}">
        <p14:creationId xmlns:p14="http://schemas.microsoft.com/office/powerpoint/2010/main" val="4114866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CE5DB-4EFB-B021-EC62-223617CE7E28}"/>
              </a:ext>
            </a:extLst>
          </p:cNvPr>
          <p:cNvSpPr>
            <a:spLocks noGrp="1"/>
          </p:cNvSpPr>
          <p:nvPr>
            <p:ph type="title"/>
          </p:nvPr>
        </p:nvSpPr>
        <p:spPr/>
        <p:txBody>
          <a:bodyPr/>
          <a:lstStyle/>
          <a:p>
            <a:r>
              <a:rPr lang="en-GB" b="1" dirty="0">
                <a:solidFill>
                  <a:srgbClr val="98C12C"/>
                </a:solidFill>
                <a:latin typeface="Roboto Slab"/>
              </a:rPr>
              <a:t>Other measures of poverty</a:t>
            </a:r>
          </a:p>
        </p:txBody>
      </p:sp>
      <p:sp>
        <p:nvSpPr>
          <p:cNvPr id="3" name="Content Placeholder 2">
            <a:extLst>
              <a:ext uri="{FF2B5EF4-FFF2-40B4-BE49-F238E27FC236}">
                <a16:creationId xmlns:a16="http://schemas.microsoft.com/office/drawing/2014/main" id="{C593D349-6356-ECB1-1E1F-FDC41CA4B801}"/>
              </a:ext>
            </a:extLst>
          </p:cNvPr>
          <p:cNvSpPr>
            <a:spLocks noGrp="1"/>
          </p:cNvSpPr>
          <p:nvPr>
            <p:ph idx="1"/>
          </p:nvPr>
        </p:nvSpPr>
        <p:spPr/>
        <p:txBody>
          <a:bodyPr>
            <a:normAutofit/>
          </a:bodyPr>
          <a:lstStyle/>
          <a:p>
            <a:r>
              <a:rPr lang="en-GB" sz="2000" b="1" dirty="0">
                <a:latin typeface="Open Sans Light" panose="020B0306030504020204" pitchFamily="34" charset="0"/>
                <a:ea typeface="Open Sans Light" panose="020B0306030504020204" pitchFamily="34" charset="0"/>
                <a:cs typeface="Open Sans Light" panose="020B0306030504020204" pitchFamily="34" charset="0"/>
              </a:rPr>
              <a:t>No population estimates of deprivation produced. </a:t>
            </a:r>
          </a:p>
          <a:p>
            <a:r>
              <a:rPr lang="en-GB" sz="2000" b="1" dirty="0">
                <a:latin typeface="Open Sans Light" panose="020B0306030504020204" pitchFamily="34" charset="0"/>
                <a:ea typeface="Open Sans Light" panose="020B0306030504020204" pitchFamily="34" charset="0"/>
                <a:cs typeface="Open Sans Light" panose="020B0306030504020204" pitchFamily="34" charset="0"/>
              </a:rPr>
              <a:t>Children in combined low income &amp; material deprivation </a:t>
            </a:r>
            <a:r>
              <a:rPr lang="en-GB" sz="2000" dirty="0">
                <a:latin typeface="Open Sans Light" panose="020B0306030504020204" pitchFamily="34" charset="0"/>
                <a:ea typeface="Open Sans Light" panose="020B0306030504020204" pitchFamily="34" charset="0"/>
                <a:cs typeface="Open Sans Light" panose="020B0306030504020204" pitchFamily="34" charset="0"/>
              </a:rPr>
              <a:t>– Published by NISRA. </a:t>
            </a:r>
          </a:p>
          <a:p>
            <a:r>
              <a:rPr lang="en-GB" sz="2000" b="1" dirty="0">
                <a:latin typeface="Open Sans Light" panose="020B0306030504020204" pitchFamily="34" charset="0"/>
                <a:ea typeface="Open Sans Light" panose="020B0306030504020204" pitchFamily="34" charset="0"/>
                <a:cs typeface="Open Sans Light" panose="020B0306030504020204" pitchFamily="34" charset="0"/>
              </a:rPr>
              <a:t>Pensioners in material deprivation </a:t>
            </a:r>
            <a:r>
              <a:rPr lang="en-GB" sz="2000" dirty="0">
                <a:latin typeface="Open Sans Light" panose="020B0306030504020204" pitchFamily="34" charset="0"/>
                <a:ea typeface="Open Sans Light" panose="020B0306030504020204" pitchFamily="34" charset="0"/>
                <a:cs typeface="Open Sans Light" panose="020B0306030504020204" pitchFamily="34" charset="0"/>
              </a:rPr>
              <a:t>– Published by NISRA. </a:t>
            </a:r>
          </a:p>
          <a:p>
            <a:r>
              <a:rPr lang="en-GB" sz="2000" dirty="0">
                <a:latin typeface="Open Sans Light" panose="020B0306030504020204" pitchFamily="34" charset="0"/>
                <a:ea typeface="Open Sans Light" panose="020B0306030504020204" pitchFamily="34" charset="0"/>
                <a:cs typeface="Open Sans Light" panose="020B0306030504020204" pitchFamily="34" charset="0"/>
              </a:rPr>
              <a:t>Family Resources survey – </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Has </a:t>
            </a:r>
            <a:r>
              <a:rPr lang="en-GB" sz="20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21 items in the suite of questions used to measure material deprivation which are designed to reflect the items and activities people in the UK believe to be necessary. These items are reviewed periodically to ensure the measure remains a relative measure of poverty. Only 8 of these are asked of adults. </a:t>
            </a:r>
          </a:p>
          <a:p>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Last periodic review 2010. McKay, </a:t>
            </a:r>
            <a:r>
              <a:rPr lang="en-GB" sz="2000" dirty="0">
                <a:latin typeface="Open Sans Light" panose="020B0306030504020204" pitchFamily="34" charset="0"/>
                <a:ea typeface="Open Sans Light" panose="020B0306030504020204" pitchFamily="34" charset="0"/>
                <a:cs typeface="Open Sans Light" panose="020B0306030504020204" pitchFamily="34" charset="0"/>
              </a:rPr>
              <a:t>Review of the child&amp; pensioner material deprivation items in the family resources survey. </a:t>
            </a:r>
          </a:p>
          <a:p>
            <a:endParaRPr lang="en-GB" dirty="0"/>
          </a:p>
        </p:txBody>
      </p:sp>
    </p:spTree>
    <p:extLst>
      <p:ext uri="{BB962C8B-B14F-4D97-AF65-F5344CB8AC3E}">
        <p14:creationId xmlns:p14="http://schemas.microsoft.com/office/powerpoint/2010/main" val="572125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96D90-6FC2-5BE7-36C1-36D2625F154E}"/>
              </a:ext>
            </a:extLst>
          </p:cNvPr>
          <p:cNvSpPr>
            <a:spLocks noGrp="1"/>
          </p:cNvSpPr>
          <p:nvPr>
            <p:ph type="title"/>
          </p:nvPr>
        </p:nvSpPr>
        <p:spPr/>
        <p:txBody>
          <a:bodyPr/>
          <a:lstStyle/>
          <a:p>
            <a:r>
              <a:rPr lang="en-GB" sz="4400" b="1" dirty="0">
                <a:solidFill>
                  <a:srgbClr val="84BF41"/>
                </a:solidFill>
                <a:latin typeface="Roboto Slab" pitchFamily="2" charset="0"/>
                <a:ea typeface="Roboto Slab" pitchFamily="2" charset="0"/>
              </a:rPr>
              <a:t>Population: Before housing costs</a:t>
            </a:r>
            <a:endParaRPr lang="en-GB" dirty="0"/>
          </a:p>
        </p:txBody>
      </p:sp>
      <p:graphicFrame>
        <p:nvGraphicFramePr>
          <p:cNvPr id="4" name="Content Placeholder 3">
            <a:extLst>
              <a:ext uri="{FF2B5EF4-FFF2-40B4-BE49-F238E27FC236}">
                <a16:creationId xmlns:a16="http://schemas.microsoft.com/office/drawing/2014/main" id="{D77299D7-DFD0-4F29-317A-6EFEC51D3248}"/>
              </a:ext>
            </a:extLst>
          </p:cNvPr>
          <p:cNvGraphicFramePr>
            <a:graphicFrameLocks noGrp="1"/>
          </p:cNvGraphicFramePr>
          <p:nvPr>
            <p:ph idx="1"/>
            <p:extLst>
              <p:ext uri="{D42A27DB-BD31-4B8C-83A1-F6EECF244321}">
                <p14:modId xmlns:p14="http://schemas.microsoft.com/office/powerpoint/2010/main" val="258412108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9570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92475-D658-5FEA-325E-03D9FA570135}"/>
              </a:ext>
            </a:extLst>
          </p:cNvPr>
          <p:cNvSpPr>
            <a:spLocks noGrp="1"/>
          </p:cNvSpPr>
          <p:nvPr>
            <p:ph type="title"/>
          </p:nvPr>
        </p:nvSpPr>
        <p:spPr>
          <a:xfrm>
            <a:off x="1160060" y="351477"/>
            <a:ext cx="9239534" cy="1325563"/>
          </a:xfrm>
        </p:spPr>
        <p:txBody>
          <a:bodyPr>
            <a:normAutofit/>
          </a:bodyPr>
          <a:lstStyle/>
          <a:p>
            <a:r>
              <a:rPr lang="en-GB" sz="3800" b="1" dirty="0">
                <a:solidFill>
                  <a:srgbClr val="84BF41"/>
                </a:solidFill>
                <a:latin typeface="Roboto Slab" pitchFamily="2" charset="0"/>
                <a:ea typeface="Roboto Slab" pitchFamily="2" charset="0"/>
              </a:rPr>
              <a:t>Working age adults: Before housing costs</a:t>
            </a:r>
            <a:endParaRPr lang="en-US" sz="3800" b="1" dirty="0">
              <a:solidFill>
                <a:srgbClr val="84BF41"/>
              </a:solidFill>
              <a:latin typeface="Roboto Slab" pitchFamily="2" charset="0"/>
              <a:ea typeface="Roboto Slab" pitchFamily="2" charset="0"/>
            </a:endParaRPr>
          </a:p>
        </p:txBody>
      </p:sp>
      <p:graphicFrame>
        <p:nvGraphicFramePr>
          <p:cNvPr id="6" name="Chart 5">
            <a:extLst>
              <a:ext uri="{FF2B5EF4-FFF2-40B4-BE49-F238E27FC236}">
                <a16:creationId xmlns:a16="http://schemas.microsoft.com/office/drawing/2014/main" id="{8D3065F2-F155-1BAE-DEBF-61D70EEA5872}"/>
              </a:ext>
            </a:extLst>
          </p:cNvPr>
          <p:cNvGraphicFramePr>
            <a:graphicFrameLocks/>
          </p:cNvGraphicFramePr>
          <p:nvPr/>
        </p:nvGraphicFramePr>
        <p:xfrm>
          <a:off x="1269242" y="1715452"/>
          <a:ext cx="9239533" cy="45898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17606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TotalTime>
  <Words>1092</Words>
  <Application>Microsoft Office PowerPoint</Application>
  <PresentationFormat>Widescreen</PresentationFormat>
  <Paragraphs>92</Paragraphs>
  <Slides>23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 Light</vt:lpstr>
      <vt:lpstr>Open Sans Light</vt:lpstr>
      <vt:lpstr>Roboto Slab</vt:lpstr>
      <vt:lpstr>Office Theme</vt:lpstr>
      <vt:lpstr>PowerPoint Presentation</vt:lpstr>
      <vt:lpstr>Overview</vt:lpstr>
      <vt:lpstr>What is poverty? </vt:lpstr>
      <vt:lpstr>What is poverty? </vt:lpstr>
      <vt:lpstr>How do we measure poverty? </vt:lpstr>
      <vt:lpstr>Official measurement of poverty</vt:lpstr>
      <vt:lpstr>Other measures of poverty</vt:lpstr>
      <vt:lpstr>Population: Before housing costs</vt:lpstr>
      <vt:lpstr>Working age adults: Before housing costs</vt:lpstr>
      <vt:lpstr>Child poverty: Before housing costs </vt:lpstr>
      <vt:lpstr>Poverty: After housing costs</vt:lpstr>
      <vt:lpstr>Income in the UK</vt:lpstr>
      <vt:lpstr>Income by quintile UK, 1977-2021</vt:lpstr>
      <vt:lpstr>Quintile group medians Northern Ireland</vt:lpstr>
      <vt:lpstr>What is income inequality? </vt:lpstr>
      <vt:lpstr>How do we measure income inequality? </vt:lpstr>
      <vt:lpstr>Income inequality, NI &amp; UK</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MacFlynn</dc:creator>
  <cp:lastModifiedBy>Lisa Wilson</cp:lastModifiedBy>
  <cp:revision>15</cp:revision>
  <dcterms:created xsi:type="dcterms:W3CDTF">2022-08-18T13:57:10Z</dcterms:created>
  <dcterms:modified xsi:type="dcterms:W3CDTF">2022-10-05T08:58:27Z</dcterms:modified>
</cp:coreProperties>
</file>