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1" r:id="rId2"/>
    <p:sldId id="326" r:id="rId3"/>
    <p:sldId id="327" r:id="rId4"/>
    <p:sldId id="328" r:id="rId5"/>
    <p:sldId id="329" r:id="rId6"/>
    <p:sldId id="330" r:id="rId7"/>
    <p:sldId id="331" r:id="rId8"/>
    <p:sldId id="332" r:id="rId9"/>
    <p:sldId id="333" r:id="rId10"/>
    <p:sldId id="334" r:id="rId11"/>
    <p:sldId id="335" r:id="rId12"/>
    <p:sldId id="336" r:id="rId13"/>
    <p:sldId id="337" r:id="rId14"/>
    <p:sldId id="344" r:id="rId15"/>
    <p:sldId id="338" r:id="rId16"/>
    <p:sldId id="339" r:id="rId17"/>
    <p:sldId id="340" r:id="rId18"/>
    <p:sldId id="341" r:id="rId19"/>
    <p:sldId id="342" r:id="rId20"/>
    <p:sldId id="343" r:id="rId21"/>
    <p:sldId id="325" r:id="rId2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6E6C"/>
    <a:srgbClr val="84BF41"/>
    <a:srgbClr val="C6D9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1" d="100"/>
          <a:sy n="121" d="100"/>
        </p:scale>
        <p:origin x="1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om.TASC-DUBLIN\AppData\Local\Microsoft\Windows\Temporary%20Internet%20Files\Content.Outlook\GBRBCH2L\etui%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plotArea>
      <c:layout>
        <c:manualLayout>
          <c:layoutTarget val="inner"/>
          <c:xMode val="edge"/>
          <c:yMode val="edge"/>
          <c:x val="7.6628326300614766E-2"/>
          <c:y val="0.14795706143775594"/>
          <c:w val="0.88314217549977581"/>
          <c:h val="0.59861600165147955"/>
        </c:manualLayout>
      </c:layout>
      <c:lineChart>
        <c:grouping val="standard"/>
        <c:varyColors val="0"/>
        <c:ser>
          <c:idx val="0"/>
          <c:order val="0"/>
          <c:tx>
            <c:strRef>
              <c:f>'[1]Sheet 1 - Table 2'!$A$2</c:f>
              <c:strCache>
                <c:ptCount val="1"/>
                <c:pt idx="0">
                  <c:v>EU27</c:v>
                </c:pt>
              </c:strCache>
            </c:strRef>
          </c:tx>
          <c:cat>
            <c:strRef>
              <c:f>'[1]Sheet 1 - Table 2'!$B$1:$K$1</c:f>
              <c:strCache>
                <c:ptCount val="10"/>
                <c:pt idx="0">
                  <c:v>’00</c:v>
                </c:pt>
                <c:pt idx="1">
                  <c:v>’01</c:v>
                </c:pt>
                <c:pt idx="2">
                  <c:v>’02</c:v>
                </c:pt>
                <c:pt idx="3">
                  <c:v>’03</c:v>
                </c:pt>
                <c:pt idx="4">
                  <c:v>’04</c:v>
                </c:pt>
                <c:pt idx="5">
                  <c:v>’05</c:v>
                </c:pt>
                <c:pt idx="6">
                  <c:v>’06</c:v>
                </c:pt>
                <c:pt idx="7">
                  <c:v>’07</c:v>
                </c:pt>
                <c:pt idx="8">
                  <c:v>’08</c:v>
                </c:pt>
                <c:pt idx="9">
                  <c:v>’09</c:v>
                </c:pt>
              </c:strCache>
            </c:strRef>
          </c:cat>
          <c:val>
            <c:numRef>
              <c:f>'[1]Sheet 1 - Table 2'!$B$2:$K$2</c:f>
              <c:numCache>
                <c:formatCode>General</c:formatCode>
                <c:ptCount val="10"/>
                <c:pt idx="0">
                  <c:v>5.6093663651745134</c:v>
                </c:pt>
                <c:pt idx="1">
                  <c:v>5.6827173062232355</c:v>
                </c:pt>
                <c:pt idx="2">
                  <c:v>5.6833565924717799</c:v>
                </c:pt>
                <c:pt idx="3">
                  <c:v>5.7536610824917354</c:v>
                </c:pt>
                <c:pt idx="4">
                  <c:v>5.8882677704144424</c:v>
                </c:pt>
                <c:pt idx="5">
                  <c:v>6.0480173902571597</c:v>
                </c:pt>
                <c:pt idx="6">
                  <c:v>6.2434223128160999</c:v>
                </c:pt>
                <c:pt idx="7">
                  <c:v>6.3868871389712885</c:v>
                </c:pt>
                <c:pt idx="8">
                  <c:v>6.4348860417671965</c:v>
                </c:pt>
                <c:pt idx="9">
                  <c:v>6.3026651413006904</c:v>
                </c:pt>
              </c:numCache>
            </c:numRef>
          </c:val>
          <c:smooth val="0"/>
          <c:extLst>
            <c:ext xmlns:c16="http://schemas.microsoft.com/office/drawing/2014/chart" uri="{C3380CC4-5D6E-409C-BE32-E72D297353CC}">
              <c16:uniqueId val="{00000000-26C9-48C5-B89D-00AF9455937C}"/>
            </c:ext>
          </c:extLst>
        </c:ser>
        <c:ser>
          <c:idx val="1"/>
          <c:order val="1"/>
          <c:tx>
            <c:strRef>
              <c:f>'[1]Sheet 1 - Table 2'!$A$3</c:f>
              <c:strCache>
                <c:ptCount val="1"/>
                <c:pt idx="0">
                  <c:v>Ireland</c:v>
                </c:pt>
              </c:strCache>
            </c:strRef>
          </c:tx>
          <c:cat>
            <c:strRef>
              <c:f>'[1]Sheet 1 - Table 2'!$B$1:$K$1</c:f>
              <c:strCache>
                <c:ptCount val="10"/>
                <c:pt idx="0">
                  <c:v>’00</c:v>
                </c:pt>
                <c:pt idx="1">
                  <c:v>’01</c:v>
                </c:pt>
                <c:pt idx="2">
                  <c:v>’02</c:v>
                </c:pt>
                <c:pt idx="3">
                  <c:v>’03</c:v>
                </c:pt>
                <c:pt idx="4">
                  <c:v>’04</c:v>
                </c:pt>
                <c:pt idx="5">
                  <c:v>’05</c:v>
                </c:pt>
                <c:pt idx="6">
                  <c:v>’06</c:v>
                </c:pt>
                <c:pt idx="7">
                  <c:v>’07</c:v>
                </c:pt>
                <c:pt idx="8">
                  <c:v>’08</c:v>
                </c:pt>
                <c:pt idx="9">
                  <c:v>’09</c:v>
                </c:pt>
              </c:strCache>
            </c:strRef>
          </c:cat>
          <c:val>
            <c:numRef>
              <c:f>'[1]Sheet 1 - Table 2'!$B$3:$K$3</c:f>
              <c:numCache>
                <c:formatCode>General</c:formatCode>
                <c:ptCount val="10"/>
                <c:pt idx="0">
                  <c:v>7.5047790925925124</c:v>
                </c:pt>
                <c:pt idx="1">
                  <c:v>7.7730978247913471</c:v>
                </c:pt>
                <c:pt idx="2">
                  <c:v>7.6958904133219397</c:v>
                </c:pt>
                <c:pt idx="3">
                  <c:v>8.1203501854069984</c:v>
                </c:pt>
                <c:pt idx="4">
                  <c:v>9.0094936370808796</c:v>
                </c:pt>
                <c:pt idx="5">
                  <c:v>10.032556425040006</c:v>
                </c:pt>
                <c:pt idx="6">
                  <c:v>10.599277254853099</c:v>
                </c:pt>
                <c:pt idx="7">
                  <c:v>9.71510088071323</c:v>
                </c:pt>
                <c:pt idx="8">
                  <c:v>7.7200461608168798</c:v>
                </c:pt>
                <c:pt idx="9">
                  <c:v>5.5971204560473433</c:v>
                </c:pt>
              </c:numCache>
            </c:numRef>
          </c:val>
          <c:smooth val="0"/>
          <c:extLst>
            <c:ext xmlns:c16="http://schemas.microsoft.com/office/drawing/2014/chart" uri="{C3380CC4-5D6E-409C-BE32-E72D297353CC}">
              <c16:uniqueId val="{00000001-26C9-48C5-B89D-00AF9455937C}"/>
            </c:ext>
          </c:extLst>
        </c:ser>
        <c:dLbls>
          <c:showLegendKey val="0"/>
          <c:showVal val="0"/>
          <c:showCatName val="0"/>
          <c:showSerName val="0"/>
          <c:showPercent val="0"/>
          <c:showBubbleSize val="0"/>
        </c:dLbls>
        <c:marker val="1"/>
        <c:smooth val="0"/>
        <c:axId val="116925568"/>
        <c:axId val="116927488"/>
      </c:lineChart>
      <c:catAx>
        <c:axId val="116925568"/>
        <c:scaling>
          <c:orientation val="minMax"/>
        </c:scaling>
        <c:delete val="0"/>
        <c:axPos val="b"/>
        <c:title>
          <c:tx>
            <c:rich>
              <a:bodyPr/>
              <a:lstStyle/>
              <a:p>
                <a:pPr>
                  <a:defRPr/>
                </a:pPr>
                <a:r>
                  <a:rPr lang="en-US"/>
                  <a:t>Year</a:t>
                </a:r>
              </a:p>
            </c:rich>
          </c:tx>
          <c:layout>
            <c:manualLayout>
              <c:xMode val="edge"/>
              <c:yMode val="edge"/>
              <c:x val="0.49808452414304216"/>
              <c:y val="0.81495945493281163"/>
            </c:manualLayout>
          </c:layout>
          <c:overlay val="0"/>
        </c:title>
        <c:numFmt formatCode="General" sourceLinked="1"/>
        <c:majorTickMark val="out"/>
        <c:minorTickMark val="none"/>
        <c:tickLblPos val="low"/>
        <c:txPr>
          <a:bodyPr rot="0" vert="horz"/>
          <a:lstStyle/>
          <a:p>
            <a:pPr>
              <a:defRPr/>
            </a:pPr>
            <a:endParaRPr lang="en-US"/>
          </a:p>
        </c:txPr>
        <c:crossAx val="116927488"/>
        <c:crosses val="autoZero"/>
        <c:auto val="1"/>
        <c:lblAlgn val="ctr"/>
        <c:lblOffset val="100"/>
        <c:tickLblSkip val="1"/>
        <c:tickMarkSkip val="1"/>
        <c:noMultiLvlLbl val="0"/>
      </c:catAx>
      <c:valAx>
        <c:axId val="116927488"/>
        <c:scaling>
          <c:orientation val="minMax"/>
          <c:max val="12"/>
          <c:min val="4"/>
        </c:scaling>
        <c:delete val="0"/>
        <c:axPos val="l"/>
        <c:majorGridlines/>
        <c:title>
          <c:tx>
            <c:rich>
              <a:bodyPr/>
              <a:lstStyle/>
              <a:p>
                <a:pPr>
                  <a:defRPr/>
                </a:pPr>
                <a:r>
                  <a:rPr lang="en-US"/>
                  <a:t>%</a:t>
                </a:r>
              </a:p>
            </c:rich>
          </c:tx>
          <c:layout>
            <c:manualLayout>
              <c:xMode val="edge"/>
              <c:yMode val="edge"/>
              <c:x val="7.6628388329698502E-3"/>
              <c:y val="0.38976321757656202"/>
            </c:manualLayout>
          </c:layout>
          <c:overlay val="0"/>
        </c:title>
        <c:numFmt formatCode="0" sourceLinked="0"/>
        <c:majorTickMark val="none"/>
        <c:minorTickMark val="none"/>
        <c:tickLblPos val="nextTo"/>
        <c:txPr>
          <a:bodyPr rot="0" vert="horz"/>
          <a:lstStyle/>
          <a:p>
            <a:pPr>
              <a:defRPr/>
            </a:pPr>
            <a:endParaRPr lang="en-US"/>
          </a:p>
        </c:txPr>
        <c:crossAx val="116925568"/>
        <c:crosses val="autoZero"/>
        <c:crossBetween val="midCat"/>
        <c:majorUnit val="1"/>
      </c:valAx>
    </c:plotArea>
    <c:legend>
      <c:legendPos val="b"/>
      <c:layout>
        <c:manualLayout>
          <c:xMode val="edge"/>
          <c:yMode val="edge"/>
          <c:x val="0.39572392048424493"/>
          <c:y val="0.89897814739449977"/>
          <c:w val="0.26305457507466951"/>
          <c:h val="6.6929037361631832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82C9999-2D28-4F9E-9CFF-C3486FF548EC}" type="datetimeFigureOut">
              <a:rPr lang="en-GB" smtClean="0"/>
              <a:t>23/01/2020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FC6AB60-092D-407E-B3DF-35AEE1DA38F4}" type="slidenum">
              <a:rPr lang="en-GB" smtClean="0"/>
              <a:t>‹#›</a:t>
            </a:fld>
            <a:endParaRPr lang="en-GB"/>
          </a:p>
        </p:txBody>
      </p:sp>
    </p:spTree>
    <p:extLst>
      <p:ext uri="{BB962C8B-B14F-4D97-AF65-F5344CB8AC3E}">
        <p14:creationId xmlns:p14="http://schemas.microsoft.com/office/powerpoint/2010/main" val="3315508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1</a:t>
            </a:fld>
            <a:endParaRPr lang="en-GB"/>
          </a:p>
        </p:txBody>
      </p:sp>
    </p:spTree>
    <p:extLst>
      <p:ext uri="{BB962C8B-B14F-4D97-AF65-F5344CB8AC3E}">
        <p14:creationId xmlns:p14="http://schemas.microsoft.com/office/powerpoint/2010/main" val="722762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AD6424C1-26EB-4467-9DE1-77A3BD04DDAD}" type="slidenum">
              <a:rPr lang="en-IE" smtClean="0"/>
              <a:pPr/>
              <a:t>10</a:t>
            </a:fld>
            <a:endParaRPr lang="en-IE"/>
          </a:p>
        </p:txBody>
      </p:sp>
    </p:spTree>
    <p:extLst>
      <p:ext uri="{BB962C8B-B14F-4D97-AF65-F5344CB8AC3E}">
        <p14:creationId xmlns:p14="http://schemas.microsoft.com/office/powerpoint/2010/main" val="898547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F261147-9FE7-4F72-A8B0-9706856D8048}" type="slidenum">
              <a:rPr lang="en-GB" altLang="en-US" smtClean="0"/>
              <a:pPr>
                <a:spcBef>
                  <a:spcPct val="0"/>
                </a:spcBef>
              </a:pPr>
              <a:t>16</a:t>
            </a:fld>
            <a:endParaRPr lang="en-GB" altLang="en-US" smtClean="0"/>
          </a:p>
        </p:txBody>
      </p:sp>
      <p:sp>
        <p:nvSpPr>
          <p:cNvPr id="706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1564092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C6AB60-092D-407E-B3DF-35AEE1DA38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99817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B081-3A9F-4ACF-8204-4C0FAF3ABD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006465B-33B1-403F-8EE3-11AEB04B98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7A37AE-CA36-4351-AD24-DF39081188EB}"/>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5" name="Footer Placeholder 4">
            <a:extLst>
              <a:ext uri="{FF2B5EF4-FFF2-40B4-BE49-F238E27FC236}">
                <a16:creationId xmlns:a16="http://schemas.microsoft.com/office/drawing/2014/main" id="{5865F34F-4911-4F04-A4DA-88C02A9F8B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742FB7-ADCA-4D46-AC96-0658EFDC1378}"/>
              </a:ext>
            </a:extLst>
          </p:cNvPr>
          <p:cNvSpPr>
            <a:spLocks noGrp="1"/>
          </p:cNvSpPr>
          <p:nvPr>
            <p:ph type="sldNum" sz="quarter" idx="12"/>
          </p:nvPr>
        </p:nvSpPr>
        <p:spPr/>
        <p:txBody>
          <a:bodyPr/>
          <a:lstStyle/>
          <a:p>
            <a:fld id="{4BEDB348-72BB-4737-B158-70F0AB113017}" type="slidenum">
              <a:rPr lang="en-GB" smtClean="0"/>
              <a:t>‹#›</a:t>
            </a:fld>
            <a:endParaRPr lang="en-GB"/>
          </a:p>
        </p:txBody>
      </p:sp>
      <p:pic>
        <p:nvPicPr>
          <p:cNvPr id="7" name="Picture 6">
            <a:extLst>
              <a:ext uri="{FF2B5EF4-FFF2-40B4-BE49-F238E27FC236}">
                <a16:creationId xmlns:a16="http://schemas.microsoft.com/office/drawing/2014/main" id="{2F535AB9-8F23-41B8-B89D-2C6CCC587C41}"/>
              </a:ext>
            </a:extLst>
          </p:cNvPr>
          <p:cNvPicPr>
            <a:picLocks noChangeAspect="1"/>
          </p:cNvPicPr>
          <p:nvPr userDrawn="1"/>
        </p:nvPicPr>
        <p:blipFill>
          <a:blip r:embed="rId2"/>
          <a:stretch>
            <a:fillRect/>
          </a:stretch>
        </p:blipFill>
        <p:spPr>
          <a:xfrm>
            <a:off x="9321800" y="23813"/>
            <a:ext cx="2870200" cy="2819400"/>
          </a:xfrm>
          <a:prstGeom prst="rect">
            <a:avLst/>
          </a:prstGeom>
        </p:spPr>
      </p:pic>
    </p:spTree>
    <p:extLst>
      <p:ext uri="{BB962C8B-B14F-4D97-AF65-F5344CB8AC3E}">
        <p14:creationId xmlns:p14="http://schemas.microsoft.com/office/powerpoint/2010/main" val="422219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39A7A-7D73-4B5E-B604-B018FD5E44A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648C8C-BB58-4F38-BCF5-989A509653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D9F571-F0C4-4590-81DE-AC70666F1FA3}"/>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5" name="Footer Placeholder 4">
            <a:extLst>
              <a:ext uri="{FF2B5EF4-FFF2-40B4-BE49-F238E27FC236}">
                <a16:creationId xmlns:a16="http://schemas.microsoft.com/office/drawing/2014/main" id="{46BE363B-F8C9-42B5-A80D-17C61AABA1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374B7B-CF81-4F03-AB89-EA99DAE252E6}"/>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81415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6E9E6-5246-49F0-B340-76D4FD2C36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9D417BF-AFCC-415E-A209-861A10058B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5A63FD-D2B4-493E-87A4-19A7C9D35964}"/>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5" name="Footer Placeholder 4">
            <a:extLst>
              <a:ext uri="{FF2B5EF4-FFF2-40B4-BE49-F238E27FC236}">
                <a16:creationId xmlns:a16="http://schemas.microsoft.com/office/drawing/2014/main" id="{8789E526-9AB9-4D73-8BB3-253456FBC8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28FFE0-974F-47F6-BDAB-E71D01F31414}"/>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635494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D2321-9EC2-4A21-87DF-9F1A59A474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622BC1-875D-4E7A-A069-F5E143D7F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CB9195-02A5-4954-8EEB-B7ACA668822B}"/>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5" name="Footer Placeholder 4">
            <a:extLst>
              <a:ext uri="{FF2B5EF4-FFF2-40B4-BE49-F238E27FC236}">
                <a16:creationId xmlns:a16="http://schemas.microsoft.com/office/drawing/2014/main" id="{6C71C496-BABA-4EE1-9616-D1BC3BD753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07300A-768C-46AA-93F5-E550E660D9B9}"/>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272884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C01BB-860B-4A9E-8B16-26CEA15BBB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05FAA4-8D1C-4774-A92E-87F16FB37C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E8648E-7DE4-447B-81EC-CC6802942049}"/>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5" name="Footer Placeholder 4">
            <a:extLst>
              <a:ext uri="{FF2B5EF4-FFF2-40B4-BE49-F238E27FC236}">
                <a16:creationId xmlns:a16="http://schemas.microsoft.com/office/drawing/2014/main" id="{F86529C4-3AEE-403B-9152-6EFBDB70C3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DE5927-C7E1-4482-AC9E-9E4CC23AD1F8}"/>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473332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21B1-7A83-4D0E-A772-49202B58D9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3BED01-8D9E-464E-A2CF-D8E637F0E0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79E3F7-BD53-49AC-BA0F-C58A997A8C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34F6181-2543-44D5-88FA-34B496887E2A}"/>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6" name="Footer Placeholder 5">
            <a:extLst>
              <a:ext uri="{FF2B5EF4-FFF2-40B4-BE49-F238E27FC236}">
                <a16:creationId xmlns:a16="http://schemas.microsoft.com/office/drawing/2014/main" id="{795C40B8-4172-4089-8789-293D6D82C1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D4F9A1-0A69-41C8-9FC4-462CA2E172E0}"/>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329468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8456D-4C1E-453F-BBAD-E33E69F5E4B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841695-7EC3-4A74-ACAC-F94EF235BE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4A8EC-A30F-48EA-B8C7-1AF934C5A2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1180A0F-D7F0-4B65-8C63-89353FB3FB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9E8977-7BB3-40E8-AAD6-BE7BECC4C0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8A48A0F-B9C8-461C-AAFA-0C2A72CA0309}"/>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8" name="Footer Placeholder 7">
            <a:extLst>
              <a:ext uri="{FF2B5EF4-FFF2-40B4-BE49-F238E27FC236}">
                <a16:creationId xmlns:a16="http://schemas.microsoft.com/office/drawing/2014/main" id="{C51978D2-4C94-48E7-8552-74BB723440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49192E-B00B-4E11-AABA-C308E91A6AE6}"/>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1927970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A341C-0365-4356-89DA-4A9CDFEA3F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72C45F-7BBC-484A-BC7E-6F7D71C3C036}"/>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4" name="Footer Placeholder 3">
            <a:extLst>
              <a:ext uri="{FF2B5EF4-FFF2-40B4-BE49-F238E27FC236}">
                <a16:creationId xmlns:a16="http://schemas.microsoft.com/office/drawing/2014/main" id="{005E8514-752C-44DD-9E94-ED23E6A09A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C8F4D5-8F10-43F5-B0F5-5D2E8232ABED}"/>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1774688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819003-7061-4B39-80A4-BB7B67EFDB05}"/>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3" name="Footer Placeholder 2">
            <a:extLst>
              <a:ext uri="{FF2B5EF4-FFF2-40B4-BE49-F238E27FC236}">
                <a16:creationId xmlns:a16="http://schemas.microsoft.com/office/drawing/2014/main" id="{1300E735-2854-4899-9D55-7AA4173756D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420B037-AD77-4642-A4FE-D9F2E8242657}"/>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97702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9F474-C0E8-4810-95A5-A3AB29244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404322-B004-4776-AE86-5564709E5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C932B7-9AB5-4ECE-B3B3-8742D79EB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EC56D6-653B-4AAA-93AF-5DA2EDC14DC0}"/>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6" name="Footer Placeholder 5">
            <a:extLst>
              <a:ext uri="{FF2B5EF4-FFF2-40B4-BE49-F238E27FC236}">
                <a16:creationId xmlns:a16="http://schemas.microsoft.com/office/drawing/2014/main" id="{5395678E-C6E0-4F41-92AC-DF209362A0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9BD819-60BC-458A-B6B2-28D6DC288055}"/>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984390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70C99-036F-4112-A24D-B7B2C3018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5AB5FD-28EC-435C-A453-EA24FE3F89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1610EA1-0113-41FF-B89F-E464873EC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35020A-428D-42D0-8FB0-68A6D5F62EB5}"/>
              </a:ext>
            </a:extLst>
          </p:cNvPr>
          <p:cNvSpPr>
            <a:spLocks noGrp="1"/>
          </p:cNvSpPr>
          <p:nvPr>
            <p:ph type="dt" sz="half" idx="10"/>
          </p:nvPr>
        </p:nvSpPr>
        <p:spPr/>
        <p:txBody>
          <a:bodyPr/>
          <a:lstStyle/>
          <a:p>
            <a:fld id="{52A4C597-B13E-4AB6-95CA-80DDF93B94DA}" type="datetimeFigureOut">
              <a:rPr lang="en-GB" smtClean="0"/>
              <a:t>23/01/2020</a:t>
            </a:fld>
            <a:endParaRPr lang="en-GB"/>
          </a:p>
        </p:txBody>
      </p:sp>
      <p:sp>
        <p:nvSpPr>
          <p:cNvPr id="6" name="Footer Placeholder 5">
            <a:extLst>
              <a:ext uri="{FF2B5EF4-FFF2-40B4-BE49-F238E27FC236}">
                <a16:creationId xmlns:a16="http://schemas.microsoft.com/office/drawing/2014/main" id="{639A6D14-8E3C-4471-B1D7-7467B299F3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6DD475-04A7-4F76-859B-413612165120}"/>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3035304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2D2BF-47BB-4DB1-93BC-0FEA0C0665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ACC66A3-E9FF-4AEA-A66E-78870432B4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DDEB48-1F79-4097-904D-0E76B7927A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4C597-B13E-4AB6-95CA-80DDF93B94DA}" type="datetimeFigureOut">
              <a:rPr lang="en-GB" smtClean="0"/>
              <a:t>23/01/2020</a:t>
            </a:fld>
            <a:endParaRPr lang="en-GB"/>
          </a:p>
        </p:txBody>
      </p:sp>
      <p:sp>
        <p:nvSpPr>
          <p:cNvPr id="5" name="Footer Placeholder 4">
            <a:extLst>
              <a:ext uri="{FF2B5EF4-FFF2-40B4-BE49-F238E27FC236}">
                <a16:creationId xmlns:a16="http://schemas.microsoft.com/office/drawing/2014/main" id="{477A7101-CC5D-4463-A775-AC0B75C95B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C23A974-D801-4B99-A603-167F597CD6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DB348-72BB-4737-B158-70F0AB113017}" type="slidenum">
              <a:rPr lang="en-GB" smtClean="0"/>
              <a:t>‹#›</a:t>
            </a:fld>
            <a:endParaRPr lang="en-GB"/>
          </a:p>
        </p:txBody>
      </p:sp>
      <p:pic>
        <p:nvPicPr>
          <p:cNvPr id="7" name="Picture 6">
            <a:extLst>
              <a:ext uri="{FF2B5EF4-FFF2-40B4-BE49-F238E27FC236}">
                <a16:creationId xmlns:a16="http://schemas.microsoft.com/office/drawing/2014/main" id="{87421BB2-CE58-4D20-9101-1F4F39B8A055}"/>
              </a:ext>
            </a:extLst>
          </p:cNvPr>
          <p:cNvPicPr>
            <a:picLocks noChangeAspect="1"/>
          </p:cNvPicPr>
          <p:nvPr userDrawn="1"/>
        </p:nvPicPr>
        <p:blipFill>
          <a:blip r:embed="rId13"/>
          <a:stretch>
            <a:fillRect/>
          </a:stretch>
        </p:blipFill>
        <p:spPr>
          <a:xfrm>
            <a:off x="9321800" y="0"/>
            <a:ext cx="2870200" cy="2819400"/>
          </a:xfrm>
          <a:prstGeom prst="rect">
            <a:avLst/>
          </a:prstGeom>
        </p:spPr>
      </p:pic>
    </p:spTree>
    <p:extLst>
      <p:ext uri="{BB962C8B-B14F-4D97-AF65-F5344CB8AC3E}">
        <p14:creationId xmlns:p14="http://schemas.microsoft.com/office/powerpoint/2010/main" val="3128407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paulgk@nerinstitute.ne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mailto:paulgk@nerinstitute.ne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1870745" y="1825625"/>
            <a:ext cx="8305102" cy="2309813"/>
          </a:xfrm>
        </p:spPr>
        <p:txBody>
          <a:bodyPr>
            <a:noAutofit/>
          </a:bodyPr>
          <a:lstStyle/>
          <a:p>
            <a:pPr marL="0" indent="0" algn="ctr">
              <a:buNone/>
            </a:pPr>
            <a:r>
              <a:rPr lang="en-GB" sz="5400" b="1" dirty="0" smtClean="0">
                <a:solidFill>
                  <a:srgbClr val="2F7C7F"/>
                </a:solidFill>
                <a:latin typeface="Roboto Slab" pitchFamily="2" charset="0"/>
                <a:ea typeface="Roboto Slab" pitchFamily="2" charset="0"/>
              </a:rPr>
              <a:t>Talking about Economics: </a:t>
            </a:r>
            <a:r>
              <a:rPr lang="en-GB" sz="3600" b="1" dirty="0">
                <a:solidFill>
                  <a:srgbClr val="2F7C7F"/>
                </a:solidFill>
                <a:latin typeface="Playfair Display" pitchFamily="2" charset="77"/>
              </a:rPr>
              <a:t/>
            </a:r>
            <a:br>
              <a:rPr lang="en-GB" sz="3600" b="1" dirty="0">
                <a:solidFill>
                  <a:srgbClr val="2F7C7F"/>
                </a:solidFill>
                <a:latin typeface="Playfair Display" pitchFamily="2" charset="77"/>
              </a:rPr>
            </a:br>
            <a:r>
              <a:rPr lang="en-GB" sz="3200" dirty="0" smtClean="0">
                <a:solidFill>
                  <a:srgbClr val="2F7C7F"/>
                </a:solidFill>
                <a:latin typeface="Roboto Slab" pitchFamily="2" charset="0"/>
                <a:ea typeface="Roboto Slab" pitchFamily="2" charset="0"/>
              </a:rPr>
              <a:t>Economic Crises and Ongoing Policy Debates</a:t>
            </a:r>
            <a:endParaRPr lang="en-IE" sz="3200" dirty="0">
              <a:solidFill>
                <a:srgbClr val="2F7C7F"/>
              </a:solidFill>
              <a:latin typeface="Roboto Slab" pitchFamily="2" charset="0"/>
              <a:ea typeface="Roboto Slab" pitchFamily="2" charset="0"/>
            </a:endParaRPr>
          </a:p>
        </p:txBody>
      </p:sp>
      <p:sp>
        <p:nvSpPr>
          <p:cNvPr id="6" name="TextBox 5">
            <a:extLst>
              <a:ext uri="{FF2B5EF4-FFF2-40B4-BE49-F238E27FC236}">
                <a16:creationId xmlns:a16="http://schemas.microsoft.com/office/drawing/2014/main" id="{672DD64E-E74B-401E-95F4-F95350DAB7B6}"/>
              </a:ext>
            </a:extLst>
          </p:cNvPr>
          <p:cNvSpPr txBox="1"/>
          <p:nvPr/>
        </p:nvSpPr>
        <p:spPr>
          <a:xfrm>
            <a:off x="973123" y="4126715"/>
            <a:ext cx="7524924" cy="923330"/>
          </a:xfrm>
          <a:prstGeom prst="rect">
            <a:avLst/>
          </a:prstGeom>
          <a:noFill/>
        </p:spPr>
        <p:txBody>
          <a:bodyPr wrap="square" rtlCol="0">
            <a:spAutoFit/>
          </a:bodyPr>
          <a:lstStyle/>
          <a:p>
            <a:r>
              <a:rPr lang="en-IE" b="1" dirty="0" smtClean="0">
                <a:solidFill>
                  <a:srgbClr val="0B3B64"/>
                </a:solidFill>
                <a:latin typeface="Roboto Slab" pitchFamily="2" charset="0"/>
                <a:ea typeface="Roboto Slab" pitchFamily="2" charset="0"/>
                <a:cs typeface="Open Sans Light" panose="020B0306030504020204" pitchFamily="34" charset="0"/>
              </a:rPr>
              <a:t>9</a:t>
            </a:r>
            <a:r>
              <a:rPr lang="en-IE" b="1" baseline="30000" dirty="0" smtClean="0">
                <a:solidFill>
                  <a:srgbClr val="0B3B64"/>
                </a:solidFill>
                <a:latin typeface="Roboto Slab" pitchFamily="2" charset="0"/>
                <a:ea typeface="Roboto Slab" pitchFamily="2" charset="0"/>
                <a:cs typeface="Open Sans Light" panose="020B0306030504020204" pitchFamily="34" charset="0"/>
              </a:rPr>
              <a:t>th</a:t>
            </a:r>
            <a:r>
              <a:rPr lang="en-IE" b="1" dirty="0" smtClean="0">
                <a:solidFill>
                  <a:srgbClr val="0B3B64"/>
                </a:solidFill>
                <a:latin typeface="Roboto Slab" pitchFamily="2" charset="0"/>
                <a:ea typeface="Roboto Slab" pitchFamily="2" charset="0"/>
                <a:cs typeface="Open Sans Light" panose="020B0306030504020204" pitchFamily="34" charset="0"/>
              </a:rPr>
              <a:t> December </a:t>
            </a:r>
            <a:r>
              <a:rPr lang="en-IE" b="1" dirty="0">
                <a:solidFill>
                  <a:srgbClr val="0B3B64"/>
                </a:solidFill>
                <a:latin typeface="Roboto Slab" pitchFamily="2" charset="0"/>
                <a:ea typeface="Roboto Slab" pitchFamily="2" charset="0"/>
                <a:cs typeface="Open Sans Light" panose="020B0306030504020204" pitchFamily="34" charset="0"/>
              </a:rPr>
              <a:t>2019</a:t>
            </a:r>
          </a:p>
          <a:p>
            <a:r>
              <a:rPr lang="en-IE" b="1" dirty="0" smtClean="0">
                <a:solidFill>
                  <a:srgbClr val="0B3B64"/>
                </a:solidFill>
                <a:latin typeface="Roboto Slab" pitchFamily="2" charset="0"/>
                <a:ea typeface="Roboto Slab" pitchFamily="2" charset="0"/>
                <a:cs typeface="Open Sans Light" panose="020B0306030504020204" pitchFamily="34" charset="0"/>
              </a:rPr>
              <a:t>Economics Made Simple, </a:t>
            </a:r>
          </a:p>
          <a:p>
            <a:r>
              <a:rPr lang="en-IE" b="1" dirty="0" smtClean="0">
                <a:solidFill>
                  <a:srgbClr val="0B3B64"/>
                </a:solidFill>
                <a:latin typeface="Roboto Slab" pitchFamily="2" charset="0"/>
                <a:ea typeface="Roboto Slab" pitchFamily="2" charset="0"/>
                <a:cs typeface="Open Sans Light" panose="020B0306030504020204" pitchFamily="34" charset="0"/>
              </a:rPr>
              <a:t>People’s College Lecture</a:t>
            </a:r>
            <a:endParaRPr lang="en-IE" b="1" dirty="0">
              <a:solidFill>
                <a:srgbClr val="0B3B64"/>
              </a:solidFill>
              <a:latin typeface="Roboto Slab" pitchFamily="2" charset="0"/>
              <a:ea typeface="Roboto Slab" pitchFamily="2" charset="0"/>
              <a:cs typeface="Open Sans Light" panose="020B0306030504020204" pitchFamily="34" charset="0"/>
            </a:endParaRPr>
          </a:p>
        </p:txBody>
      </p:sp>
      <p:sp>
        <p:nvSpPr>
          <p:cNvPr id="10" name="Rectangle 9">
            <a:extLst>
              <a:ext uri="{FF2B5EF4-FFF2-40B4-BE49-F238E27FC236}">
                <a16:creationId xmlns:a16="http://schemas.microsoft.com/office/drawing/2014/main" id="{84F88042-3C45-4A7E-A082-DB73669AA66B}"/>
              </a:ext>
            </a:extLst>
          </p:cNvPr>
          <p:cNvSpPr/>
          <p:nvPr/>
        </p:nvSpPr>
        <p:spPr>
          <a:xfrm>
            <a:off x="973123" y="5039768"/>
            <a:ext cx="6096000" cy="1421928"/>
          </a:xfrm>
          <a:prstGeom prst="rect">
            <a:avLst/>
          </a:prstGeom>
        </p:spPr>
        <p:txBody>
          <a:bodyPr>
            <a:spAutoFit/>
          </a:bodyPr>
          <a:lstStyle/>
          <a:p>
            <a:pPr>
              <a:lnSpc>
                <a:spcPct val="160000"/>
              </a:lnSpc>
              <a:spcBef>
                <a:spcPts val="0"/>
              </a:spcBef>
              <a:spcAft>
                <a:spcPts val="0"/>
              </a:spcAft>
            </a:pPr>
            <a:r>
              <a:rPr lang="en-IE" b="1"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Paul </a:t>
            </a:r>
            <a:r>
              <a:rPr lang="en-IE" b="1" dirty="0" smtClean="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Goldrick-Kelly</a:t>
            </a:r>
            <a:r>
              <a:rPr lang="en-IE" dirty="0">
                <a:latin typeface="Open Sans Light" panose="020B0306030504020204" pitchFamily="34" charset="0"/>
                <a:ea typeface="Open Sans Light" panose="020B0306030504020204" pitchFamily="34" charset="0"/>
                <a:cs typeface="Open Sans Light" panose="020B0306030504020204" pitchFamily="34" charset="0"/>
              </a:rPr>
              <a:t>	</a:t>
            </a: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smtClean="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@PaulGK_NERI</a:t>
            </a:r>
            <a:endParaRPr lang="en-IE" dirty="0">
              <a:solidFill>
                <a:srgbClr val="2F7C7F"/>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60000"/>
              </a:lnSpc>
              <a:spcBef>
                <a:spcPts val="0"/>
              </a:spcBef>
              <a:spcAft>
                <a:spcPts val="0"/>
              </a:spcAft>
            </a:pPr>
            <a:r>
              <a:rPr lang="en-IE" dirty="0" smtClean="0">
                <a:solidFill>
                  <a:srgbClr val="2F7C7F"/>
                </a:solidFill>
                <a:latin typeface="Open Sans Light" panose="020B0306030504020204" pitchFamily="34" charset="0"/>
                <a:ea typeface="Open Sans Light" panose="020B0306030504020204" pitchFamily="34" charset="0"/>
                <a:cs typeface="Open Sans Light" panose="020B0306030504020204" pitchFamily="34" charset="0"/>
                <a:hlinkClick r:id="rId4"/>
              </a:rPr>
              <a:t>paulgk@nerinstitute.net</a:t>
            </a:r>
            <a:r>
              <a:rPr lang="en-IE" dirty="0" smtClean="0">
                <a:solidFill>
                  <a:srgbClr val="2F7C7F"/>
                </a:solidFill>
                <a:latin typeface="Open Sans Light" panose="020B0306030504020204" pitchFamily="34" charset="0"/>
                <a:ea typeface="Open Sans Light" panose="020B0306030504020204" pitchFamily="34" charset="0"/>
                <a:cs typeface="Open Sans Light" panose="020B0306030504020204" pitchFamily="34" charset="0"/>
              </a:rPr>
              <a:t/>
            </a:r>
            <a:br>
              <a:rPr lang="en-IE" dirty="0" smtClean="0">
                <a:solidFill>
                  <a:srgbClr val="2F7C7F"/>
                </a:solidFill>
                <a:latin typeface="Open Sans Light" panose="020B0306030504020204" pitchFamily="34" charset="0"/>
                <a:ea typeface="Open Sans Light" panose="020B0306030504020204" pitchFamily="34" charset="0"/>
                <a:cs typeface="Open Sans Light" panose="020B0306030504020204" pitchFamily="34" charset="0"/>
              </a:rPr>
            </a:br>
            <a:r>
              <a:rPr lang="en-IE" dirty="0" smtClean="0">
                <a:solidFill>
                  <a:srgbClr val="0B3B64"/>
                </a:solidFill>
                <a:latin typeface="Roboto Slab" pitchFamily="2" charset="0"/>
                <a:ea typeface="Roboto Slab" pitchFamily="2" charset="0"/>
                <a:cs typeface="Open Sans Light" panose="020B0306030504020204" pitchFamily="34" charset="0"/>
              </a:rPr>
              <a:t>WEBSITE</a:t>
            </a:r>
            <a:r>
              <a:rPr lang="en-IE" dirty="0">
                <a:solidFill>
                  <a:srgbClr val="0B3B64"/>
                </a:solidFill>
                <a:latin typeface="Roboto Slab" pitchFamily="2" charset="0"/>
                <a:ea typeface="Roboto Slab" pitchFamily="2" charset="0"/>
                <a:cs typeface="Open Sans Light" panose="020B0306030504020204" pitchFamily="34" charset="0"/>
              </a:rPr>
              <a:t>: www.nerinstitute.net</a:t>
            </a:r>
          </a:p>
        </p:txBody>
      </p:sp>
    </p:spTree>
    <p:extLst>
      <p:ext uri="{BB962C8B-B14F-4D97-AF65-F5344CB8AC3E}">
        <p14:creationId xmlns:p14="http://schemas.microsoft.com/office/powerpoint/2010/main" val="13931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sz="3600" b="1" dirty="0" smtClean="0">
                <a:solidFill>
                  <a:srgbClr val="84BF41"/>
                </a:solidFill>
                <a:latin typeface="Roboto Slab"/>
              </a:rPr>
              <a:t>Net Change in Employment </a:t>
            </a:r>
            <a:br>
              <a:rPr lang="en-IE" sz="3600" b="1" dirty="0" smtClean="0">
                <a:solidFill>
                  <a:srgbClr val="84BF41"/>
                </a:solidFill>
                <a:latin typeface="Roboto Slab"/>
              </a:rPr>
            </a:br>
            <a:r>
              <a:rPr lang="en-IE" sz="3600" b="1" dirty="0" smtClean="0">
                <a:solidFill>
                  <a:srgbClr val="84BF41"/>
                </a:solidFill>
                <a:latin typeface="Roboto Slab"/>
              </a:rPr>
              <a:t>(‘000s), </a:t>
            </a:r>
            <a:br>
              <a:rPr lang="en-IE" sz="3600" b="1" dirty="0" smtClean="0">
                <a:solidFill>
                  <a:srgbClr val="84BF41"/>
                </a:solidFill>
                <a:latin typeface="Roboto Slab"/>
              </a:rPr>
            </a:br>
            <a:r>
              <a:rPr lang="en-IE" sz="3600" b="1" dirty="0" smtClean="0">
                <a:solidFill>
                  <a:srgbClr val="84BF41"/>
                </a:solidFill>
                <a:latin typeface="Roboto Slab"/>
              </a:rPr>
              <a:t>2008-2012, CSO</a:t>
            </a:r>
            <a:endParaRPr lang="en-IE" sz="3600" b="1" dirty="0">
              <a:solidFill>
                <a:srgbClr val="84BF41"/>
              </a:solidFill>
              <a:latin typeface="Roboto Slab"/>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445935199"/>
              </p:ext>
            </p:extLst>
          </p:nvPr>
        </p:nvGraphicFramePr>
        <p:xfrm>
          <a:off x="938048" y="1820916"/>
          <a:ext cx="9729952" cy="4272378"/>
        </p:xfrm>
        <a:graphic>
          <a:graphicData uri="http://schemas.openxmlformats.org/drawingml/2006/table">
            <a:tbl>
              <a:tblPr firstRow="1" bandRow="1">
                <a:tableStyleId>{5C22544A-7EE6-4342-B048-85BDC9FD1C3A}</a:tableStyleId>
              </a:tblPr>
              <a:tblGrid>
                <a:gridCol w="2432488">
                  <a:extLst>
                    <a:ext uri="{9D8B030D-6E8A-4147-A177-3AD203B41FA5}">
                      <a16:colId xmlns:a16="http://schemas.microsoft.com/office/drawing/2014/main" val="20000"/>
                    </a:ext>
                  </a:extLst>
                </a:gridCol>
                <a:gridCol w="2432488">
                  <a:extLst>
                    <a:ext uri="{9D8B030D-6E8A-4147-A177-3AD203B41FA5}">
                      <a16:colId xmlns:a16="http://schemas.microsoft.com/office/drawing/2014/main" val="20001"/>
                    </a:ext>
                  </a:extLst>
                </a:gridCol>
                <a:gridCol w="2432488">
                  <a:extLst>
                    <a:ext uri="{9D8B030D-6E8A-4147-A177-3AD203B41FA5}">
                      <a16:colId xmlns:a16="http://schemas.microsoft.com/office/drawing/2014/main" val="20002"/>
                    </a:ext>
                  </a:extLst>
                </a:gridCol>
                <a:gridCol w="2432488">
                  <a:extLst>
                    <a:ext uri="{9D8B030D-6E8A-4147-A177-3AD203B41FA5}">
                      <a16:colId xmlns:a16="http://schemas.microsoft.com/office/drawing/2014/main" val="20003"/>
                    </a:ext>
                  </a:extLst>
                </a:gridCol>
              </a:tblGrid>
              <a:tr h="552985">
                <a:tc>
                  <a:txBody>
                    <a:bodyPr/>
                    <a:lstStyle/>
                    <a:p>
                      <a:endParaRPr lang="en-IE" dirty="0"/>
                    </a:p>
                  </a:txBody>
                  <a:tcPr>
                    <a:gradFill>
                      <a:gsLst>
                        <a:gs pos="0">
                          <a:srgbClr val="FFF200"/>
                        </a:gs>
                        <a:gs pos="45000">
                          <a:srgbClr val="FF7A00"/>
                        </a:gs>
                        <a:gs pos="70000">
                          <a:srgbClr val="FF0300"/>
                        </a:gs>
                        <a:gs pos="100000">
                          <a:srgbClr val="4D0808"/>
                        </a:gs>
                      </a:gsLst>
                      <a:lin ang="5400000" scaled="0"/>
                    </a:gradFill>
                  </a:tcPr>
                </a:tc>
                <a:tc>
                  <a:txBody>
                    <a:bodyPr/>
                    <a:lstStyle/>
                    <a:p>
                      <a:pPr algn="ctr"/>
                      <a:r>
                        <a:rPr lang="en-IE" dirty="0" smtClean="0"/>
                        <a:t>Q2 2008 to Q2 2009</a:t>
                      </a:r>
                      <a:endParaRPr lang="en-IE" dirty="0"/>
                    </a:p>
                  </a:txBody>
                  <a:tcPr>
                    <a:gradFill>
                      <a:gsLst>
                        <a:gs pos="0">
                          <a:srgbClr val="FFF200"/>
                        </a:gs>
                        <a:gs pos="45000">
                          <a:srgbClr val="FF7A00"/>
                        </a:gs>
                        <a:gs pos="70000">
                          <a:srgbClr val="FF0300"/>
                        </a:gs>
                        <a:gs pos="100000">
                          <a:srgbClr val="4D0808"/>
                        </a:gs>
                      </a:gsLst>
                      <a:lin ang="5400000" scaled="0"/>
                    </a:gradFill>
                  </a:tcPr>
                </a:tc>
                <a:tc>
                  <a:txBody>
                    <a:bodyPr/>
                    <a:lstStyle/>
                    <a:p>
                      <a:pPr algn="ctr"/>
                      <a:r>
                        <a:rPr lang="en-IE" dirty="0" smtClean="0"/>
                        <a:t>Q2 2009 to Q2 2012</a:t>
                      </a:r>
                      <a:endParaRPr lang="en-IE" dirty="0"/>
                    </a:p>
                  </a:txBody>
                  <a:tcPr>
                    <a:gradFill>
                      <a:gsLst>
                        <a:gs pos="0">
                          <a:srgbClr val="FFF200"/>
                        </a:gs>
                        <a:gs pos="45000">
                          <a:srgbClr val="FF7A00"/>
                        </a:gs>
                        <a:gs pos="70000">
                          <a:srgbClr val="FF0300"/>
                        </a:gs>
                        <a:gs pos="100000">
                          <a:srgbClr val="4D0808"/>
                        </a:gs>
                      </a:gsLst>
                      <a:lin ang="5400000" scaled="0"/>
                    </a:gradFill>
                  </a:tcPr>
                </a:tc>
                <a:tc>
                  <a:txBody>
                    <a:bodyPr/>
                    <a:lstStyle/>
                    <a:p>
                      <a:pPr algn="ctr"/>
                      <a:r>
                        <a:rPr lang="en-IE" dirty="0" smtClean="0"/>
                        <a:t>Total</a:t>
                      </a:r>
                      <a:endParaRPr lang="en-IE" dirty="0"/>
                    </a:p>
                  </a:txBody>
                  <a:tcPr>
                    <a:gradFill>
                      <a:gsLst>
                        <a:gs pos="0">
                          <a:srgbClr val="FFF200"/>
                        </a:gs>
                        <a:gs pos="45000">
                          <a:srgbClr val="FF7A00"/>
                        </a:gs>
                        <a:gs pos="70000">
                          <a:srgbClr val="FF0300"/>
                        </a:gs>
                        <a:gs pos="100000">
                          <a:srgbClr val="4D0808"/>
                        </a:gs>
                      </a:gsLst>
                      <a:lin ang="5400000" scaled="0"/>
                    </a:gradFill>
                  </a:tcPr>
                </a:tc>
                <a:extLst>
                  <a:ext uri="{0D108BD9-81ED-4DB2-BD59-A6C34878D82A}">
                    <a16:rowId xmlns:a16="http://schemas.microsoft.com/office/drawing/2014/main" val="10000"/>
                  </a:ext>
                </a:extLst>
              </a:tr>
              <a:tr h="552985">
                <a:tc>
                  <a:txBody>
                    <a:bodyPr/>
                    <a:lstStyle/>
                    <a:p>
                      <a:r>
                        <a:rPr lang="en-IE" b="1" dirty="0" smtClean="0"/>
                        <a:t>All economic sectors</a:t>
                      </a:r>
                      <a:endParaRPr lang="en-IE" b="1" dirty="0"/>
                    </a:p>
                  </a:txBody>
                  <a:tcPr>
                    <a:blipFill>
                      <a:blip r:embed="rId3"/>
                      <a:tile tx="0" ty="0" sx="100000" sy="100000" flip="none" algn="tl"/>
                    </a:blipFill>
                  </a:tcPr>
                </a:tc>
                <a:tc>
                  <a:txBody>
                    <a:bodyPr/>
                    <a:lstStyle/>
                    <a:p>
                      <a:pPr algn="ctr"/>
                      <a:r>
                        <a:rPr lang="en-IE" dirty="0" smtClean="0"/>
                        <a:t>-174.3</a:t>
                      </a:r>
                      <a:endParaRPr lang="en-IE" dirty="0"/>
                    </a:p>
                  </a:txBody>
                  <a:tcPr>
                    <a:blipFill>
                      <a:blip r:embed="rId3"/>
                      <a:tile tx="0" ty="0" sx="100000" sy="100000" flip="none" algn="tl"/>
                    </a:blipFill>
                  </a:tcPr>
                </a:tc>
                <a:tc>
                  <a:txBody>
                    <a:bodyPr/>
                    <a:lstStyle/>
                    <a:p>
                      <a:pPr algn="ctr"/>
                      <a:r>
                        <a:rPr lang="en-IE" dirty="0" smtClean="0"/>
                        <a:t>-150.6</a:t>
                      </a:r>
                      <a:endParaRPr lang="en-IE" dirty="0"/>
                    </a:p>
                  </a:txBody>
                  <a:tcPr>
                    <a:blipFill>
                      <a:blip r:embed="rId3"/>
                      <a:tile tx="0" ty="0" sx="100000" sy="100000" flip="none" algn="tl"/>
                    </a:blipFill>
                  </a:tcPr>
                </a:tc>
                <a:tc>
                  <a:txBody>
                    <a:bodyPr/>
                    <a:lstStyle/>
                    <a:p>
                      <a:pPr algn="ctr"/>
                      <a:r>
                        <a:rPr lang="en-IE" dirty="0" smtClean="0"/>
                        <a:t>-324.9</a:t>
                      </a:r>
                      <a:endParaRPr lang="en-IE" dirty="0"/>
                    </a:p>
                  </a:txBody>
                  <a:tcPr>
                    <a:blipFill>
                      <a:blip r:embed="rId3"/>
                      <a:tile tx="0" ty="0" sx="100000" sy="100000" flip="none" algn="tl"/>
                    </a:blipFill>
                  </a:tcPr>
                </a:tc>
                <a:extLst>
                  <a:ext uri="{0D108BD9-81ED-4DB2-BD59-A6C34878D82A}">
                    <a16:rowId xmlns:a16="http://schemas.microsoft.com/office/drawing/2014/main" val="10001"/>
                  </a:ext>
                </a:extLst>
              </a:tr>
              <a:tr h="552985">
                <a:tc>
                  <a:txBody>
                    <a:bodyPr/>
                    <a:lstStyle/>
                    <a:p>
                      <a:endParaRPr lang="en-IE" dirty="0"/>
                    </a:p>
                  </a:txBody>
                  <a:tcPr>
                    <a:blipFill>
                      <a:blip r:embed="rId3"/>
                      <a:tile tx="0" ty="0" sx="100000" sy="100000" flip="none" algn="tl"/>
                    </a:blipFill>
                  </a:tcPr>
                </a:tc>
                <a:tc>
                  <a:txBody>
                    <a:bodyPr/>
                    <a:lstStyle/>
                    <a:p>
                      <a:pPr algn="ctr"/>
                      <a:endParaRPr lang="en-IE" dirty="0"/>
                    </a:p>
                  </a:txBody>
                  <a:tcPr>
                    <a:blipFill>
                      <a:blip r:embed="rId3"/>
                      <a:tile tx="0" ty="0" sx="100000" sy="100000" flip="none" algn="tl"/>
                    </a:blipFill>
                  </a:tcPr>
                </a:tc>
                <a:tc>
                  <a:txBody>
                    <a:bodyPr/>
                    <a:lstStyle/>
                    <a:p>
                      <a:pPr algn="ctr"/>
                      <a:endParaRPr lang="en-IE" dirty="0"/>
                    </a:p>
                  </a:txBody>
                  <a:tcPr>
                    <a:blipFill>
                      <a:blip r:embed="rId3"/>
                      <a:tile tx="0" ty="0" sx="100000" sy="100000" flip="none" algn="tl"/>
                    </a:blipFill>
                  </a:tcPr>
                </a:tc>
                <a:tc>
                  <a:txBody>
                    <a:bodyPr/>
                    <a:lstStyle/>
                    <a:p>
                      <a:pPr algn="ctr"/>
                      <a:endParaRPr lang="en-IE" dirty="0"/>
                    </a:p>
                  </a:txBody>
                  <a:tcPr>
                    <a:blipFill>
                      <a:blip r:embed="rId3"/>
                      <a:tile tx="0" ty="0" sx="100000" sy="100000" flip="none" algn="tl"/>
                    </a:blipFill>
                  </a:tcPr>
                </a:tc>
                <a:extLst>
                  <a:ext uri="{0D108BD9-81ED-4DB2-BD59-A6C34878D82A}">
                    <a16:rowId xmlns:a16="http://schemas.microsoft.com/office/drawing/2014/main" val="10002"/>
                  </a:ext>
                </a:extLst>
              </a:tr>
              <a:tr h="552985">
                <a:tc>
                  <a:txBody>
                    <a:bodyPr/>
                    <a:lstStyle/>
                    <a:p>
                      <a:r>
                        <a:rPr lang="en-IE" dirty="0" smtClean="0"/>
                        <a:t>Construction</a:t>
                      </a:r>
                      <a:endParaRPr lang="en-IE" dirty="0"/>
                    </a:p>
                  </a:txBody>
                  <a:tcPr>
                    <a:blipFill>
                      <a:blip r:embed="rId3"/>
                      <a:tile tx="0" ty="0" sx="100000" sy="100000" flip="none" algn="tl"/>
                    </a:blipFill>
                  </a:tcPr>
                </a:tc>
                <a:tc>
                  <a:txBody>
                    <a:bodyPr/>
                    <a:lstStyle/>
                    <a:p>
                      <a:pPr algn="ctr"/>
                      <a:r>
                        <a:rPr lang="en-IE" dirty="0" smtClean="0"/>
                        <a:t>-86.0</a:t>
                      </a:r>
                      <a:endParaRPr lang="en-IE" dirty="0"/>
                    </a:p>
                  </a:txBody>
                  <a:tcPr>
                    <a:blipFill>
                      <a:blip r:embed="rId3"/>
                      <a:tile tx="0" ty="0" sx="100000" sy="100000" flip="none" algn="tl"/>
                    </a:blipFill>
                  </a:tcPr>
                </a:tc>
                <a:tc>
                  <a:txBody>
                    <a:bodyPr/>
                    <a:lstStyle/>
                    <a:p>
                      <a:pPr algn="ctr"/>
                      <a:r>
                        <a:rPr lang="en-IE" dirty="0" smtClean="0"/>
                        <a:t>-56.6</a:t>
                      </a:r>
                      <a:endParaRPr lang="en-IE" dirty="0"/>
                    </a:p>
                  </a:txBody>
                  <a:tcPr>
                    <a:blipFill>
                      <a:blip r:embed="rId3"/>
                      <a:tile tx="0" ty="0" sx="100000" sy="100000" flip="none" algn="tl"/>
                    </a:blipFill>
                  </a:tcPr>
                </a:tc>
                <a:tc>
                  <a:txBody>
                    <a:bodyPr/>
                    <a:lstStyle/>
                    <a:p>
                      <a:pPr algn="ctr"/>
                      <a:r>
                        <a:rPr lang="en-IE" dirty="0" smtClean="0"/>
                        <a:t>-142.6</a:t>
                      </a:r>
                      <a:endParaRPr lang="en-IE" dirty="0"/>
                    </a:p>
                  </a:txBody>
                  <a:tcPr>
                    <a:blipFill>
                      <a:blip r:embed="rId3"/>
                      <a:tile tx="0" ty="0" sx="100000" sy="100000" flip="none" algn="tl"/>
                    </a:blipFill>
                  </a:tcPr>
                </a:tc>
                <a:extLst>
                  <a:ext uri="{0D108BD9-81ED-4DB2-BD59-A6C34878D82A}">
                    <a16:rowId xmlns:a16="http://schemas.microsoft.com/office/drawing/2014/main" val="10003"/>
                  </a:ext>
                </a:extLst>
              </a:tr>
              <a:tr h="552985">
                <a:tc>
                  <a:txBody>
                    <a:bodyPr/>
                    <a:lstStyle/>
                    <a:p>
                      <a:r>
                        <a:rPr lang="en-IE" dirty="0" smtClean="0"/>
                        <a:t>Industry</a:t>
                      </a:r>
                      <a:endParaRPr lang="en-IE" dirty="0"/>
                    </a:p>
                  </a:txBody>
                  <a:tcPr>
                    <a:blipFill>
                      <a:blip r:embed="rId3"/>
                      <a:tile tx="0" ty="0" sx="100000" sy="100000" flip="none" algn="tl"/>
                    </a:blipFill>
                  </a:tcPr>
                </a:tc>
                <a:tc>
                  <a:txBody>
                    <a:bodyPr/>
                    <a:lstStyle/>
                    <a:p>
                      <a:pPr algn="ctr"/>
                      <a:r>
                        <a:rPr lang="en-IE" dirty="0" smtClean="0"/>
                        <a:t>-29.0</a:t>
                      </a:r>
                      <a:endParaRPr lang="en-IE" dirty="0"/>
                    </a:p>
                  </a:txBody>
                  <a:tcPr>
                    <a:blipFill>
                      <a:blip r:embed="rId3"/>
                      <a:tile tx="0" ty="0" sx="100000" sy="100000" flip="none" algn="tl"/>
                    </a:blipFill>
                  </a:tcPr>
                </a:tc>
                <a:tc>
                  <a:txBody>
                    <a:bodyPr/>
                    <a:lstStyle/>
                    <a:p>
                      <a:pPr algn="ctr"/>
                      <a:r>
                        <a:rPr lang="en-IE" dirty="0" smtClean="0"/>
                        <a:t>-29.4</a:t>
                      </a:r>
                      <a:endParaRPr lang="en-IE" dirty="0"/>
                    </a:p>
                  </a:txBody>
                  <a:tcPr>
                    <a:blipFill>
                      <a:blip r:embed="rId3"/>
                      <a:tile tx="0" ty="0" sx="100000" sy="100000" flip="none" algn="tl"/>
                    </a:blipFill>
                  </a:tcPr>
                </a:tc>
                <a:tc>
                  <a:txBody>
                    <a:bodyPr/>
                    <a:lstStyle/>
                    <a:p>
                      <a:pPr algn="ctr"/>
                      <a:r>
                        <a:rPr lang="en-IE" dirty="0" smtClean="0"/>
                        <a:t>-58.4</a:t>
                      </a:r>
                      <a:endParaRPr lang="en-IE" dirty="0"/>
                    </a:p>
                  </a:txBody>
                  <a:tcPr>
                    <a:blipFill>
                      <a:blip r:embed="rId3"/>
                      <a:tile tx="0" ty="0" sx="100000" sy="100000" flip="none" algn="tl"/>
                    </a:blipFill>
                  </a:tcPr>
                </a:tc>
                <a:extLst>
                  <a:ext uri="{0D108BD9-81ED-4DB2-BD59-A6C34878D82A}">
                    <a16:rowId xmlns:a16="http://schemas.microsoft.com/office/drawing/2014/main" val="10004"/>
                  </a:ext>
                </a:extLst>
              </a:tr>
              <a:tr h="954468">
                <a:tc>
                  <a:txBody>
                    <a:bodyPr/>
                    <a:lstStyle/>
                    <a:p>
                      <a:r>
                        <a:rPr lang="en-IE" dirty="0" smtClean="0"/>
                        <a:t>Wholesale and Retail Trade</a:t>
                      </a:r>
                      <a:endParaRPr lang="en-IE" dirty="0"/>
                    </a:p>
                  </a:txBody>
                  <a:tcPr>
                    <a:blipFill>
                      <a:blip r:embed="rId3"/>
                      <a:tile tx="0" ty="0" sx="100000" sy="100000" flip="none" algn="tl"/>
                    </a:blipFill>
                  </a:tcPr>
                </a:tc>
                <a:tc>
                  <a:txBody>
                    <a:bodyPr/>
                    <a:lstStyle/>
                    <a:p>
                      <a:pPr algn="ctr"/>
                      <a:r>
                        <a:rPr lang="en-IE" dirty="0" smtClean="0"/>
                        <a:t>-29.6</a:t>
                      </a:r>
                      <a:endParaRPr lang="en-IE" dirty="0"/>
                    </a:p>
                  </a:txBody>
                  <a:tcPr>
                    <a:blipFill>
                      <a:blip r:embed="rId3"/>
                      <a:tile tx="0" ty="0" sx="100000" sy="100000" flip="none" algn="tl"/>
                    </a:blipFill>
                  </a:tcPr>
                </a:tc>
                <a:tc>
                  <a:txBody>
                    <a:bodyPr/>
                    <a:lstStyle/>
                    <a:p>
                      <a:pPr algn="ctr"/>
                      <a:r>
                        <a:rPr lang="en-IE" dirty="0" smtClean="0"/>
                        <a:t>-19.6</a:t>
                      </a:r>
                      <a:endParaRPr lang="en-IE" dirty="0"/>
                    </a:p>
                  </a:txBody>
                  <a:tcPr>
                    <a:blipFill>
                      <a:blip r:embed="rId3"/>
                      <a:tile tx="0" ty="0" sx="100000" sy="100000" flip="none" algn="tl"/>
                    </a:blipFill>
                  </a:tcPr>
                </a:tc>
                <a:tc>
                  <a:txBody>
                    <a:bodyPr/>
                    <a:lstStyle/>
                    <a:p>
                      <a:pPr algn="ctr"/>
                      <a:r>
                        <a:rPr lang="en-IE" dirty="0" smtClean="0"/>
                        <a:t>-49.2</a:t>
                      </a:r>
                      <a:endParaRPr lang="en-IE" dirty="0"/>
                    </a:p>
                  </a:txBody>
                  <a:tcPr>
                    <a:blipFill>
                      <a:blip r:embed="rId3"/>
                      <a:tile tx="0" ty="0" sx="100000" sy="100000" flip="none" algn="tl"/>
                    </a:blipFill>
                  </a:tcPr>
                </a:tc>
                <a:extLst>
                  <a:ext uri="{0D108BD9-81ED-4DB2-BD59-A6C34878D82A}">
                    <a16:rowId xmlns:a16="http://schemas.microsoft.com/office/drawing/2014/main" val="10005"/>
                  </a:ext>
                </a:extLst>
              </a:tr>
              <a:tr h="552985">
                <a:tc>
                  <a:txBody>
                    <a:bodyPr/>
                    <a:lstStyle/>
                    <a:p>
                      <a:r>
                        <a:rPr lang="en-IE" dirty="0" smtClean="0"/>
                        <a:t>Other</a:t>
                      </a:r>
                      <a:endParaRPr lang="en-IE" dirty="0"/>
                    </a:p>
                  </a:txBody>
                  <a:tcPr>
                    <a:blipFill>
                      <a:blip r:embed="rId3"/>
                      <a:tile tx="0" ty="0" sx="100000" sy="100000" flip="none" algn="tl"/>
                    </a:blipFill>
                  </a:tcPr>
                </a:tc>
                <a:tc>
                  <a:txBody>
                    <a:bodyPr/>
                    <a:lstStyle/>
                    <a:p>
                      <a:pPr algn="ctr"/>
                      <a:r>
                        <a:rPr lang="en-IE" dirty="0" smtClean="0"/>
                        <a:t>-29.7</a:t>
                      </a:r>
                      <a:endParaRPr lang="en-IE" dirty="0"/>
                    </a:p>
                  </a:txBody>
                  <a:tcPr>
                    <a:blipFill>
                      <a:blip r:embed="rId3"/>
                      <a:tile tx="0" ty="0" sx="100000" sy="100000" flip="none" algn="tl"/>
                    </a:blipFill>
                  </a:tcPr>
                </a:tc>
                <a:tc>
                  <a:txBody>
                    <a:bodyPr/>
                    <a:lstStyle/>
                    <a:p>
                      <a:pPr algn="ctr"/>
                      <a:r>
                        <a:rPr lang="en-IE" dirty="0" smtClean="0"/>
                        <a:t>-45.0</a:t>
                      </a:r>
                      <a:endParaRPr lang="en-IE" dirty="0"/>
                    </a:p>
                  </a:txBody>
                  <a:tcPr>
                    <a:blipFill>
                      <a:blip r:embed="rId3"/>
                      <a:tile tx="0" ty="0" sx="100000" sy="100000" flip="none" algn="tl"/>
                    </a:blipFill>
                  </a:tcPr>
                </a:tc>
                <a:tc>
                  <a:txBody>
                    <a:bodyPr/>
                    <a:lstStyle/>
                    <a:p>
                      <a:pPr algn="ctr"/>
                      <a:r>
                        <a:rPr lang="en-IE" dirty="0" smtClean="0"/>
                        <a:t>-74.7</a:t>
                      </a:r>
                      <a:endParaRPr lang="en-IE" dirty="0"/>
                    </a:p>
                  </a:txBody>
                  <a:tcPr>
                    <a:blipFill>
                      <a:blip r:embed="rId3"/>
                      <a:tile tx="0" ty="0" sx="100000" sy="100000" flip="none" algn="tl"/>
                    </a:blip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953876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3600" dirty="0" smtClean="0">
                <a:solidFill>
                  <a:srgbClr val="84BF41"/>
                </a:solidFill>
                <a:latin typeface="Roboto Slab"/>
              </a:rPr>
              <a:t>The Banking Crisis: </a:t>
            </a:r>
            <a:br>
              <a:rPr lang="en-IE" sz="3600" dirty="0" smtClean="0">
                <a:solidFill>
                  <a:srgbClr val="84BF41"/>
                </a:solidFill>
                <a:latin typeface="Roboto Slab"/>
              </a:rPr>
            </a:br>
            <a:r>
              <a:rPr lang="en-IE" sz="3600" dirty="0" smtClean="0">
                <a:solidFill>
                  <a:srgbClr val="84BF41"/>
                </a:solidFill>
                <a:latin typeface="Roboto Slab"/>
              </a:rPr>
              <a:t>Paying the Price for Policy Failure</a:t>
            </a:r>
            <a:endParaRPr lang="en-IE" sz="3600" dirty="0">
              <a:solidFill>
                <a:srgbClr val="84BF41"/>
              </a:solidFill>
              <a:latin typeface="Roboto Slab"/>
            </a:endParaRPr>
          </a:p>
        </p:txBody>
      </p:sp>
      <p:sp>
        <p:nvSpPr>
          <p:cNvPr id="3" name="Content Placeholder 2"/>
          <p:cNvSpPr>
            <a:spLocks noGrp="1"/>
          </p:cNvSpPr>
          <p:nvPr>
            <p:ph sz="quarter" idx="1"/>
          </p:nvPr>
        </p:nvSpPr>
        <p:spPr/>
        <p:txBody>
          <a:bodyPr>
            <a:normAutofit/>
          </a:bodyPr>
          <a:lstStyle/>
          <a:p>
            <a:r>
              <a:rPr lang="en-IE" sz="2200" b="1" dirty="0" smtClean="0">
                <a:latin typeface="Open Sans Light" panose="020B0306030504020204"/>
              </a:rPr>
              <a:t>National Pension Reserve Fund </a:t>
            </a:r>
            <a:r>
              <a:rPr lang="en-IE" sz="2200" dirty="0" smtClean="0">
                <a:latin typeface="Open Sans Light" panose="020B0306030504020204"/>
              </a:rPr>
              <a:t>= </a:t>
            </a:r>
            <a:r>
              <a:rPr lang="en-IE" sz="2200" u="sng" dirty="0" smtClean="0">
                <a:latin typeface="Open Sans Light" panose="020B0306030504020204"/>
              </a:rPr>
              <a:t>€20.7 billion</a:t>
            </a:r>
          </a:p>
          <a:p>
            <a:pPr lvl="1">
              <a:buFont typeface="Wingdings" panose="05000000000000000000" pitchFamily="2" charset="2"/>
              <a:buChar char="Ø"/>
            </a:pPr>
            <a:r>
              <a:rPr lang="en-IE" sz="2000" dirty="0" smtClean="0">
                <a:latin typeface="Open Sans Light" panose="020B0306030504020204"/>
              </a:rPr>
              <a:t>Used for – share capital/preference shares in Allied Irish Bank (€16 billion) and Bank of Ireland (€4.7 billion)</a:t>
            </a:r>
          </a:p>
          <a:p>
            <a:r>
              <a:rPr lang="en-IE" sz="2200" b="1" dirty="0" smtClean="0">
                <a:latin typeface="Open Sans Light" panose="020B0306030504020204"/>
              </a:rPr>
              <a:t>Exchequer</a:t>
            </a:r>
            <a:r>
              <a:rPr lang="en-IE" sz="2200" dirty="0" smtClean="0">
                <a:latin typeface="Open Sans Light" panose="020B0306030504020204"/>
              </a:rPr>
              <a:t> = </a:t>
            </a:r>
            <a:r>
              <a:rPr lang="en-IE" sz="2200" u="sng" dirty="0" smtClean="0">
                <a:latin typeface="Open Sans Light" panose="020B0306030504020204"/>
              </a:rPr>
              <a:t>€11.9 billion </a:t>
            </a:r>
          </a:p>
          <a:p>
            <a:pPr lvl="1">
              <a:buFont typeface="Wingdings" panose="05000000000000000000" pitchFamily="2" charset="2"/>
              <a:buChar char="Ø"/>
            </a:pPr>
            <a:r>
              <a:rPr lang="en-IE" dirty="0" smtClean="0">
                <a:latin typeface="Open Sans Light" panose="020B0306030504020204"/>
              </a:rPr>
              <a:t> </a:t>
            </a:r>
            <a:r>
              <a:rPr lang="en-IE" sz="2000" dirty="0" smtClean="0">
                <a:latin typeface="Open Sans Light" panose="020B0306030504020204"/>
              </a:rPr>
              <a:t>Use for share capital in Anglo (€4.0 billion) capital for AIB (€3.9 billion) and capital for Irish Life &amp; Permanent (€4.0 billion)</a:t>
            </a:r>
          </a:p>
          <a:p>
            <a:r>
              <a:rPr lang="en-IE" sz="2200" b="1" dirty="0" smtClean="0">
                <a:latin typeface="Open Sans Light" panose="020B0306030504020204"/>
              </a:rPr>
              <a:t>Promissory Notes </a:t>
            </a:r>
            <a:r>
              <a:rPr lang="en-IE" sz="2200" dirty="0" smtClean="0">
                <a:latin typeface="Open Sans Light" panose="020B0306030504020204"/>
              </a:rPr>
              <a:t>= </a:t>
            </a:r>
            <a:r>
              <a:rPr lang="en-IE" sz="2200" u="sng" dirty="0" smtClean="0">
                <a:latin typeface="Open Sans Light" panose="020B0306030504020204"/>
              </a:rPr>
              <a:t>€31.6 billion</a:t>
            </a:r>
          </a:p>
          <a:p>
            <a:pPr lvl="1">
              <a:buFont typeface="Wingdings" panose="05000000000000000000" pitchFamily="2" charset="2"/>
              <a:buChar char="Ø"/>
            </a:pPr>
            <a:r>
              <a:rPr lang="en-IE" sz="2000" dirty="0" smtClean="0">
                <a:latin typeface="Open Sans Light" panose="020B0306030504020204"/>
              </a:rPr>
              <a:t>Used as consideration for capital contributions in Anglo (€25.3 billion), INBS (€5.4 billion) and EBS (€0.9 billion)</a:t>
            </a:r>
            <a:endParaRPr lang="en-IE" sz="2000" dirty="0">
              <a:latin typeface="Open Sans Light" panose="020B0306030504020204"/>
            </a:endParaRPr>
          </a:p>
        </p:txBody>
      </p:sp>
    </p:spTree>
    <p:extLst>
      <p:ext uri="{BB962C8B-B14F-4D97-AF65-F5344CB8AC3E}">
        <p14:creationId xmlns:p14="http://schemas.microsoft.com/office/powerpoint/2010/main" val="512922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3600" b="1" dirty="0" smtClean="0">
                <a:solidFill>
                  <a:srgbClr val="84BF41"/>
                </a:solidFill>
                <a:latin typeface="Roboto Slab"/>
              </a:rPr>
              <a:t>Post 2011 Fiscal Policy</a:t>
            </a:r>
            <a:endParaRPr lang="en-IE" sz="3600" b="1" dirty="0">
              <a:solidFill>
                <a:srgbClr val="84BF41"/>
              </a:solidFill>
              <a:latin typeface="Roboto Slab"/>
            </a:endParaRPr>
          </a:p>
        </p:txBody>
      </p:sp>
      <p:sp>
        <p:nvSpPr>
          <p:cNvPr id="3" name="Content Placeholder 2"/>
          <p:cNvSpPr>
            <a:spLocks noGrp="1"/>
          </p:cNvSpPr>
          <p:nvPr>
            <p:ph sz="quarter" idx="1"/>
          </p:nvPr>
        </p:nvSpPr>
        <p:spPr/>
        <p:txBody>
          <a:bodyPr>
            <a:normAutofit/>
          </a:bodyPr>
          <a:lstStyle/>
          <a:p>
            <a:r>
              <a:rPr lang="en-IE" sz="2200" dirty="0">
                <a:latin typeface="Open Sans Light" panose="020B0306030504020204"/>
              </a:rPr>
              <a:t>TINA (Mantra that There Is No Alternative</a:t>
            </a:r>
            <a:r>
              <a:rPr lang="en-IE" sz="2200" dirty="0" smtClean="0">
                <a:latin typeface="Open Sans Light" panose="020B0306030504020204"/>
              </a:rPr>
              <a:t>)</a:t>
            </a:r>
          </a:p>
          <a:p>
            <a:endParaRPr lang="en-IE" sz="2200" dirty="0">
              <a:latin typeface="Open Sans Light" panose="020B0306030504020204"/>
            </a:endParaRPr>
          </a:p>
          <a:p>
            <a:r>
              <a:rPr lang="en-IE" sz="2200" dirty="0">
                <a:latin typeface="Open Sans Light" panose="020B0306030504020204"/>
              </a:rPr>
              <a:t>The first austerity Budgets were generally progressive meaning the impact fell most heavily on richer households</a:t>
            </a:r>
            <a:r>
              <a:rPr lang="en-IE" sz="2200" dirty="0" smtClean="0">
                <a:latin typeface="Open Sans Light" panose="020B0306030504020204"/>
              </a:rPr>
              <a:t>.</a:t>
            </a:r>
          </a:p>
          <a:p>
            <a:endParaRPr lang="en-IE" sz="2200" dirty="0">
              <a:latin typeface="Open Sans Light" panose="020B0306030504020204"/>
            </a:endParaRPr>
          </a:p>
          <a:p>
            <a:r>
              <a:rPr lang="en-IE" sz="2200" dirty="0" smtClean="0">
                <a:latin typeface="Open Sans Light" panose="020B0306030504020204"/>
              </a:rPr>
              <a:t>Budget </a:t>
            </a:r>
            <a:r>
              <a:rPr lang="en-IE" sz="2200" dirty="0">
                <a:latin typeface="Open Sans Light" panose="020B0306030504020204"/>
              </a:rPr>
              <a:t>2012: distributional analysis by the ESRI suggests it was the most regressive budget since the beginning of the crisis </a:t>
            </a:r>
          </a:p>
          <a:p>
            <a:pPr lvl="1">
              <a:buFont typeface="Wingdings" panose="05000000000000000000" pitchFamily="2" charset="2"/>
              <a:buChar char="Ø"/>
            </a:pPr>
            <a:r>
              <a:rPr lang="en-IE" sz="2000" dirty="0">
                <a:latin typeface="Open Sans Light" panose="020B0306030504020204"/>
              </a:rPr>
              <a:t>lone parents were particularly signalled </a:t>
            </a:r>
            <a:r>
              <a:rPr lang="en-IE" sz="2000" dirty="0" smtClean="0">
                <a:latin typeface="Open Sans Light" panose="020B0306030504020204"/>
              </a:rPr>
              <a:t>out</a:t>
            </a:r>
          </a:p>
          <a:p>
            <a:pPr lvl="1"/>
            <a:endParaRPr lang="en-IE" sz="2200" dirty="0">
              <a:latin typeface="Open Sans Light" panose="020B0306030504020204"/>
            </a:endParaRPr>
          </a:p>
          <a:p>
            <a:r>
              <a:rPr lang="en-IE" sz="2200" dirty="0">
                <a:latin typeface="Open Sans Light" panose="020B0306030504020204"/>
              </a:rPr>
              <a:t>Budget 2013, Budget 2014 and Budget 2015 continued the trend of regressive Budgets</a:t>
            </a:r>
          </a:p>
          <a:p>
            <a:pPr>
              <a:buNone/>
            </a:pPr>
            <a:endParaRPr lang="en-IE" dirty="0" smtClean="0"/>
          </a:p>
          <a:p>
            <a:pPr lvl="1"/>
            <a:endParaRPr lang="en-IE" dirty="0"/>
          </a:p>
        </p:txBody>
      </p:sp>
    </p:spTree>
    <p:extLst>
      <p:ext uri="{BB962C8B-B14F-4D97-AF65-F5344CB8AC3E}">
        <p14:creationId xmlns:p14="http://schemas.microsoft.com/office/powerpoint/2010/main" val="2476136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3600" b="1" dirty="0" smtClean="0">
                <a:solidFill>
                  <a:srgbClr val="92D050"/>
                </a:solidFill>
                <a:latin typeface="Roboto Slab"/>
              </a:rPr>
              <a:t>Back to the Irish Crash – </a:t>
            </a:r>
            <a:br>
              <a:rPr lang="en-IE" sz="3600" b="1" dirty="0" smtClean="0">
                <a:solidFill>
                  <a:srgbClr val="92D050"/>
                </a:solidFill>
                <a:latin typeface="Roboto Slab"/>
              </a:rPr>
            </a:br>
            <a:r>
              <a:rPr lang="en-IE" sz="3600" b="1" dirty="0" smtClean="0">
                <a:solidFill>
                  <a:srgbClr val="92D050"/>
                </a:solidFill>
                <a:latin typeface="Roboto Slab"/>
              </a:rPr>
              <a:t>A political and economic failure</a:t>
            </a:r>
            <a:endParaRPr lang="en-IE" sz="3600" b="1" dirty="0">
              <a:solidFill>
                <a:srgbClr val="92D050"/>
              </a:solidFill>
              <a:latin typeface="Roboto Slab"/>
            </a:endParaRPr>
          </a:p>
        </p:txBody>
      </p:sp>
      <p:sp>
        <p:nvSpPr>
          <p:cNvPr id="3" name="Content Placeholder 2"/>
          <p:cNvSpPr>
            <a:spLocks noGrp="1"/>
          </p:cNvSpPr>
          <p:nvPr>
            <p:ph idx="1"/>
          </p:nvPr>
        </p:nvSpPr>
        <p:spPr/>
        <p:txBody>
          <a:bodyPr/>
          <a:lstStyle/>
          <a:p>
            <a:r>
              <a:rPr lang="en-IE" sz="2200" dirty="0" smtClean="0">
                <a:latin typeface="Open Sans Light" panose="020B0306030504020204"/>
              </a:rPr>
              <a:t>Failure of Governance</a:t>
            </a:r>
          </a:p>
          <a:p>
            <a:pPr lvl="1">
              <a:buFont typeface="Wingdings" panose="05000000000000000000" pitchFamily="2" charset="2"/>
              <a:buChar char="Ø"/>
            </a:pPr>
            <a:r>
              <a:rPr lang="en-IE" sz="2000" dirty="0" smtClean="0">
                <a:latin typeface="Open Sans Light" panose="020B0306030504020204"/>
              </a:rPr>
              <a:t>Pro-cyclical fiscal policy; Capture by special interest groups; the bank guarantee; socialisation of €64 billion of private debt</a:t>
            </a:r>
          </a:p>
          <a:p>
            <a:pPr marL="457200" lvl="1" indent="0">
              <a:buNone/>
            </a:pPr>
            <a:endParaRPr lang="en-IE" sz="2000" dirty="0" smtClean="0">
              <a:latin typeface="Open Sans Light" panose="020B0306030504020204"/>
            </a:endParaRPr>
          </a:p>
          <a:p>
            <a:r>
              <a:rPr lang="en-IE" sz="2200" dirty="0" smtClean="0">
                <a:latin typeface="Open Sans Light" panose="020B0306030504020204"/>
              </a:rPr>
              <a:t>Failure of Regulation</a:t>
            </a:r>
          </a:p>
          <a:p>
            <a:pPr lvl="1">
              <a:buFont typeface="Wingdings" panose="05000000000000000000" pitchFamily="2" charset="2"/>
              <a:buChar char="Ø"/>
            </a:pPr>
            <a:r>
              <a:rPr lang="en-IE" sz="2000" dirty="0" smtClean="0">
                <a:latin typeface="Open Sans Light" panose="020B0306030504020204"/>
              </a:rPr>
              <a:t>The property bubble; the banks</a:t>
            </a:r>
          </a:p>
          <a:p>
            <a:pPr lvl="1">
              <a:buFont typeface="Wingdings" panose="05000000000000000000" pitchFamily="2" charset="2"/>
              <a:buChar char="Ø"/>
            </a:pPr>
            <a:endParaRPr lang="en-IE" sz="2000" dirty="0" smtClean="0">
              <a:latin typeface="Open Sans Light" panose="020B0306030504020204"/>
            </a:endParaRPr>
          </a:p>
          <a:p>
            <a:r>
              <a:rPr lang="en-IE" sz="2200" dirty="0" smtClean="0">
                <a:latin typeface="Open Sans Light" panose="020B0306030504020204"/>
              </a:rPr>
              <a:t>Failure of Institutional Design</a:t>
            </a:r>
          </a:p>
          <a:p>
            <a:pPr lvl="1">
              <a:buFont typeface="Wingdings" panose="05000000000000000000" pitchFamily="2" charset="2"/>
              <a:buChar char="Ø"/>
            </a:pPr>
            <a:r>
              <a:rPr lang="en-IE" sz="2000" dirty="0" smtClean="0">
                <a:latin typeface="Open Sans Light" panose="020B0306030504020204"/>
              </a:rPr>
              <a:t>Euro zone design flaws</a:t>
            </a:r>
            <a:endParaRPr lang="en-IE" sz="2000" dirty="0">
              <a:latin typeface="Open Sans Light" panose="020B0306030504020204"/>
            </a:endParaRPr>
          </a:p>
        </p:txBody>
      </p:sp>
    </p:spTree>
    <p:extLst>
      <p:ext uri="{BB962C8B-B14F-4D97-AF65-F5344CB8AC3E}">
        <p14:creationId xmlns:p14="http://schemas.microsoft.com/office/powerpoint/2010/main" val="2621530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520855" cy="1108951"/>
          </a:xfrm>
        </p:spPr>
        <p:txBody>
          <a:bodyPr>
            <a:normAutofit/>
          </a:bodyPr>
          <a:lstStyle/>
          <a:p>
            <a:pPr>
              <a:defRPr/>
            </a:pPr>
            <a:r>
              <a:rPr lang="en-IE" sz="3600" b="1" dirty="0">
                <a:solidFill>
                  <a:srgbClr val="84BF41"/>
                </a:solidFill>
                <a:latin typeface="Roboto Slab"/>
              </a:rPr>
              <a:t>What is the cyclical position?</a:t>
            </a:r>
            <a:br>
              <a:rPr lang="en-IE" sz="3600" b="1" dirty="0">
                <a:solidFill>
                  <a:srgbClr val="84BF41"/>
                </a:solidFill>
                <a:latin typeface="Roboto Slab"/>
              </a:rPr>
            </a:br>
            <a:r>
              <a:rPr lang="en-IE" sz="3600" b="1" dirty="0">
                <a:solidFill>
                  <a:srgbClr val="84BF41"/>
                </a:solidFill>
                <a:latin typeface="Roboto Slab"/>
              </a:rPr>
              <a:t>Not yet overheating….</a:t>
            </a:r>
          </a:p>
        </p:txBody>
      </p:sp>
      <p:sp>
        <p:nvSpPr>
          <p:cNvPr id="3" name="Content Placeholder 2"/>
          <p:cNvSpPr>
            <a:spLocks noGrp="1"/>
          </p:cNvSpPr>
          <p:nvPr>
            <p:ph idx="1"/>
          </p:nvPr>
        </p:nvSpPr>
        <p:spPr>
          <a:xfrm>
            <a:off x="1981200" y="1600200"/>
            <a:ext cx="8229600" cy="4852988"/>
          </a:xfrm>
        </p:spPr>
        <p:txBody>
          <a:bodyPr rtlCol="0">
            <a:normAutofit fontScale="25000" lnSpcReduction="20000"/>
          </a:bodyPr>
          <a:lstStyle/>
          <a:p>
            <a:pPr marL="800100" lvl="1" indent="-342900">
              <a:buFont typeface="+mj-lt"/>
              <a:buAutoNum type="arabicPeriod"/>
              <a:defRPr/>
            </a:pPr>
            <a:r>
              <a:rPr lang="en-IE" sz="6000" dirty="0">
                <a:latin typeface="Open Sans Light"/>
              </a:rPr>
              <a:t>A falling and below the long-term average </a:t>
            </a:r>
            <a:r>
              <a:rPr lang="en-IE" sz="6000" b="1" u="sng" dirty="0">
                <a:latin typeface="Open Sans Light"/>
              </a:rPr>
              <a:t>unemployment rate</a:t>
            </a:r>
            <a:r>
              <a:rPr lang="en-IE" sz="6000" dirty="0">
                <a:latin typeface="Open Sans Light"/>
              </a:rPr>
              <a:t>; </a:t>
            </a:r>
            <a:r>
              <a:rPr lang="en-IE" sz="6000" i="1" dirty="0">
                <a:latin typeface="Open Sans Light"/>
              </a:rPr>
              <a:t>(</a:t>
            </a:r>
            <a:r>
              <a:rPr lang="en-IE" sz="6000" b="1" i="1" u="sng" dirty="0">
                <a:solidFill>
                  <a:srgbClr val="FF0000"/>
                </a:solidFill>
                <a:latin typeface="Open Sans Light"/>
              </a:rPr>
              <a:t>Yes</a:t>
            </a:r>
            <a:r>
              <a:rPr lang="en-IE" sz="6000" i="1" dirty="0">
                <a:latin typeface="Open Sans Light"/>
              </a:rPr>
              <a:t> but the UR is higher than in the UK, Germany and US. Ireland ranks 12th in the EU)</a:t>
            </a:r>
            <a:r>
              <a:rPr lang="en-IE" sz="6000" dirty="0">
                <a:latin typeface="Open Sans Light"/>
              </a:rPr>
              <a:t> </a:t>
            </a:r>
          </a:p>
          <a:p>
            <a:pPr marL="800100" lvl="1" indent="-342900">
              <a:buFont typeface="+mj-lt"/>
              <a:buAutoNum type="arabicPeriod"/>
              <a:defRPr/>
            </a:pPr>
            <a:r>
              <a:rPr lang="en-IE" sz="6000" dirty="0">
                <a:latin typeface="Open Sans Light"/>
              </a:rPr>
              <a:t>A rising and above long-term average </a:t>
            </a:r>
            <a:r>
              <a:rPr lang="en-IE" sz="6000" b="1" u="sng" dirty="0">
                <a:latin typeface="Open Sans Light"/>
              </a:rPr>
              <a:t>employment rate</a:t>
            </a:r>
            <a:r>
              <a:rPr lang="en-IE" sz="6000" dirty="0">
                <a:latin typeface="Open Sans Light"/>
              </a:rPr>
              <a:t>; </a:t>
            </a:r>
            <a:r>
              <a:rPr lang="en-IE" sz="6000" i="1" dirty="0">
                <a:latin typeface="Open Sans Light"/>
              </a:rPr>
              <a:t>(</a:t>
            </a:r>
            <a:r>
              <a:rPr lang="en-IE" sz="6000" b="1" i="1" u="sng" dirty="0">
                <a:solidFill>
                  <a:srgbClr val="FF0000"/>
                </a:solidFill>
                <a:latin typeface="Open Sans Light"/>
              </a:rPr>
              <a:t>Yes</a:t>
            </a:r>
            <a:r>
              <a:rPr lang="en-IE" sz="6000" i="1" dirty="0">
                <a:latin typeface="Open Sans Light"/>
              </a:rPr>
              <a:t> but employment rate (20-64) was just 16</a:t>
            </a:r>
            <a:r>
              <a:rPr lang="en-IE" sz="6000" i="1" baseline="30000" dirty="0">
                <a:latin typeface="Open Sans Light"/>
              </a:rPr>
              <a:t>th</a:t>
            </a:r>
            <a:r>
              <a:rPr lang="en-IE" sz="6000" i="1" dirty="0">
                <a:latin typeface="Open Sans Light"/>
              </a:rPr>
              <a:t> in the EU in 2018, 8.5pp behind Sweden (74.1 vs 82.6) – job vacancy rate is 5</a:t>
            </a:r>
            <a:r>
              <a:rPr lang="en-IE" sz="6000" i="1" baseline="30000" dirty="0">
                <a:latin typeface="Open Sans Light"/>
              </a:rPr>
              <a:t>th</a:t>
            </a:r>
            <a:r>
              <a:rPr lang="en-IE" sz="6000" i="1" dirty="0">
                <a:latin typeface="Open Sans Light"/>
              </a:rPr>
              <a:t> weakest of 25 EU countries) </a:t>
            </a:r>
          </a:p>
          <a:p>
            <a:pPr marL="800100" lvl="1" indent="-342900">
              <a:buFont typeface="+mj-lt"/>
              <a:buAutoNum type="arabicPeriod"/>
              <a:defRPr/>
            </a:pPr>
            <a:r>
              <a:rPr lang="en-IE" sz="6000" dirty="0">
                <a:latin typeface="Open Sans Light"/>
              </a:rPr>
              <a:t>A faster than average rate of growth in </a:t>
            </a:r>
            <a:r>
              <a:rPr lang="en-IE" sz="6000" b="1" u="sng" dirty="0">
                <a:latin typeface="Open Sans Light"/>
              </a:rPr>
              <a:t>consumer prices</a:t>
            </a:r>
            <a:r>
              <a:rPr lang="en-IE" sz="6000" dirty="0">
                <a:latin typeface="Open Sans Light"/>
              </a:rPr>
              <a:t>, </a:t>
            </a:r>
            <a:r>
              <a:rPr lang="en-IE" sz="6000" i="1" dirty="0">
                <a:latin typeface="Open Sans Light"/>
              </a:rPr>
              <a:t>(</a:t>
            </a:r>
            <a:r>
              <a:rPr lang="en-IE" sz="6000" b="1" i="1" u="sng" dirty="0">
                <a:solidFill>
                  <a:srgbClr val="0070C0"/>
                </a:solidFill>
                <a:latin typeface="Open Sans Light"/>
              </a:rPr>
              <a:t>No</a:t>
            </a:r>
            <a:r>
              <a:rPr lang="en-IE" sz="6000" i="1" dirty="0">
                <a:latin typeface="Open Sans Light"/>
              </a:rPr>
              <a:t> – CPI has increased by an annual average of 0.3% over nine years and is currently 0.7%) </a:t>
            </a:r>
          </a:p>
          <a:p>
            <a:pPr marL="800100" lvl="1" indent="-342900">
              <a:buFont typeface="+mj-lt"/>
              <a:buAutoNum type="arabicPeriod"/>
              <a:defRPr/>
            </a:pPr>
            <a:r>
              <a:rPr lang="en-IE" sz="6000" dirty="0">
                <a:latin typeface="Open Sans Light"/>
              </a:rPr>
              <a:t>A faster than average rate of growth in </a:t>
            </a:r>
            <a:r>
              <a:rPr lang="en-IE" sz="6000" b="1" u="sng" dirty="0">
                <a:solidFill>
                  <a:schemeClr val="tx1">
                    <a:lumMod val="95000"/>
                    <a:lumOff val="5000"/>
                  </a:schemeClr>
                </a:solidFill>
                <a:latin typeface="Open Sans Light"/>
              </a:rPr>
              <a:t>asset prices</a:t>
            </a:r>
            <a:r>
              <a:rPr lang="en-IE" sz="6000" dirty="0">
                <a:latin typeface="Open Sans Light"/>
              </a:rPr>
              <a:t>; </a:t>
            </a:r>
            <a:r>
              <a:rPr lang="en-IE" sz="6000" i="1" dirty="0">
                <a:latin typeface="Open Sans Light"/>
              </a:rPr>
              <a:t>(</a:t>
            </a:r>
            <a:r>
              <a:rPr lang="en-IE" sz="6000" b="1" i="1" u="sng" dirty="0">
                <a:solidFill>
                  <a:srgbClr val="0070C0"/>
                </a:solidFill>
                <a:latin typeface="Open Sans Light"/>
              </a:rPr>
              <a:t>No</a:t>
            </a:r>
            <a:r>
              <a:rPr lang="en-IE" sz="6000" i="1" dirty="0">
                <a:latin typeface="Open Sans Light"/>
              </a:rPr>
              <a:t> - Annual property price increases have softened to 2.0% - and are just 83% of peak)</a:t>
            </a:r>
          </a:p>
          <a:p>
            <a:pPr marL="800100" lvl="1" indent="-342900">
              <a:buFont typeface="+mj-lt"/>
              <a:buAutoNum type="arabicPeriod"/>
              <a:defRPr/>
            </a:pPr>
            <a:r>
              <a:rPr lang="en-IE" sz="6000" dirty="0">
                <a:latin typeface="Open Sans Light"/>
              </a:rPr>
              <a:t>A faster than average rate of growth in </a:t>
            </a:r>
            <a:r>
              <a:rPr lang="en-IE" sz="6000" b="1" u="sng" dirty="0">
                <a:latin typeface="Open Sans Light"/>
              </a:rPr>
              <a:t>wage inflation</a:t>
            </a:r>
            <a:r>
              <a:rPr lang="en-IE" sz="6000" dirty="0">
                <a:latin typeface="Open Sans Light"/>
              </a:rPr>
              <a:t>; </a:t>
            </a:r>
            <a:r>
              <a:rPr lang="en-IE" sz="6000" i="1" dirty="0">
                <a:latin typeface="Open Sans Light"/>
              </a:rPr>
              <a:t>(</a:t>
            </a:r>
            <a:r>
              <a:rPr lang="en-IE" sz="6000" b="1" i="1" u="sng" dirty="0">
                <a:solidFill>
                  <a:srgbClr val="FF0000"/>
                </a:solidFill>
                <a:latin typeface="Open Sans Light"/>
              </a:rPr>
              <a:t>Yes</a:t>
            </a:r>
            <a:r>
              <a:rPr lang="en-IE" sz="6000" i="1" dirty="0">
                <a:latin typeface="Open Sans Light"/>
              </a:rPr>
              <a:t>. Annual hourly earnings were +4.0% in Q3 (weekly is +3.4%) –However, this follows a decade long stagnation) </a:t>
            </a:r>
          </a:p>
          <a:p>
            <a:pPr marL="800100" lvl="1" indent="-342900">
              <a:buFont typeface="+mj-lt"/>
              <a:buAutoNum type="arabicPeriod"/>
              <a:defRPr/>
            </a:pPr>
            <a:r>
              <a:rPr lang="en-IE" sz="6000" dirty="0">
                <a:latin typeface="Open Sans Light"/>
              </a:rPr>
              <a:t>A faster than average rate of </a:t>
            </a:r>
            <a:r>
              <a:rPr lang="en-IE" sz="6000" b="1" u="sng" dirty="0">
                <a:latin typeface="Open Sans Light"/>
              </a:rPr>
              <a:t>growth in underlying investment</a:t>
            </a:r>
            <a:r>
              <a:rPr lang="en-IE" sz="6000" dirty="0">
                <a:latin typeface="Open Sans Light"/>
              </a:rPr>
              <a:t>, </a:t>
            </a:r>
            <a:r>
              <a:rPr lang="en-IE" sz="6000" i="1" dirty="0">
                <a:latin typeface="Open Sans Light"/>
              </a:rPr>
              <a:t>(</a:t>
            </a:r>
            <a:r>
              <a:rPr lang="en-IE" sz="6000" b="1" i="1" u="sng" dirty="0">
                <a:solidFill>
                  <a:srgbClr val="0070C0"/>
                </a:solidFill>
                <a:latin typeface="Open Sans Light"/>
              </a:rPr>
              <a:t>No</a:t>
            </a:r>
            <a:r>
              <a:rPr lang="en-IE" sz="6000" i="1" dirty="0">
                <a:solidFill>
                  <a:srgbClr val="0070C0"/>
                </a:solidFill>
                <a:latin typeface="Open Sans Light"/>
              </a:rPr>
              <a:t> </a:t>
            </a:r>
            <a:r>
              <a:rPr lang="en-IE" sz="6000" i="1" dirty="0">
                <a:latin typeface="Open Sans Light"/>
              </a:rPr>
              <a:t>– 0.5% decline in H1 2019 – housing completions are well below the level of household formation</a:t>
            </a:r>
          </a:p>
          <a:p>
            <a:pPr marL="800100" lvl="1" indent="-342900">
              <a:buFont typeface="+mj-lt"/>
              <a:buAutoNum type="arabicPeriod"/>
              <a:defRPr/>
            </a:pPr>
            <a:r>
              <a:rPr lang="en-IE" sz="6000" dirty="0">
                <a:latin typeface="Open Sans Light"/>
              </a:rPr>
              <a:t>A rising and above long-term </a:t>
            </a:r>
            <a:r>
              <a:rPr lang="en-IE" sz="6000" b="1" u="sng" dirty="0">
                <a:latin typeface="Open Sans Light"/>
              </a:rPr>
              <a:t>underlying investment rate</a:t>
            </a:r>
            <a:r>
              <a:rPr lang="en-IE" sz="6000" b="1" dirty="0">
                <a:solidFill>
                  <a:srgbClr val="C00000"/>
                </a:solidFill>
                <a:latin typeface="Open Sans Light"/>
              </a:rPr>
              <a:t> </a:t>
            </a:r>
            <a:r>
              <a:rPr lang="en-IE" sz="6000" dirty="0">
                <a:latin typeface="Open Sans Light"/>
              </a:rPr>
              <a:t>as a per cent of modified output</a:t>
            </a:r>
            <a:r>
              <a:rPr lang="en-IE" sz="6000" i="1" dirty="0">
                <a:latin typeface="Open Sans Light"/>
              </a:rPr>
              <a:t>; (</a:t>
            </a:r>
            <a:r>
              <a:rPr lang="en-IE" sz="6000" b="1" i="1" u="sng" dirty="0">
                <a:solidFill>
                  <a:srgbClr val="7030A0"/>
                </a:solidFill>
                <a:latin typeface="Open Sans Light"/>
              </a:rPr>
              <a:t>Mixed</a:t>
            </a:r>
            <a:r>
              <a:rPr lang="en-IE" sz="6000" i="1" dirty="0">
                <a:latin typeface="Open Sans Light"/>
              </a:rPr>
              <a:t>. Rate was a sustainable 20.5% in 2018)</a:t>
            </a:r>
          </a:p>
          <a:p>
            <a:pPr marL="800100" lvl="1" indent="-342900">
              <a:buFont typeface="+mj-lt"/>
              <a:buAutoNum type="arabicPeriod"/>
              <a:defRPr/>
            </a:pPr>
            <a:r>
              <a:rPr lang="en-IE" sz="6000" dirty="0">
                <a:latin typeface="Open Sans Light"/>
              </a:rPr>
              <a:t>A faster than average rate of </a:t>
            </a:r>
            <a:r>
              <a:rPr lang="en-IE" sz="6000" b="1" u="sng" dirty="0">
                <a:latin typeface="Open Sans Light"/>
              </a:rPr>
              <a:t>growth in private consumption</a:t>
            </a:r>
            <a:r>
              <a:rPr lang="en-IE" sz="6000" u="sng" dirty="0">
                <a:latin typeface="Open Sans Light"/>
              </a:rPr>
              <a:t> </a:t>
            </a:r>
            <a:r>
              <a:rPr lang="en-IE" sz="6000" i="1" dirty="0">
                <a:latin typeface="Open Sans Light"/>
              </a:rPr>
              <a:t>(</a:t>
            </a:r>
            <a:r>
              <a:rPr lang="en-IE" sz="6000" b="1" i="1" u="sng" dirty="0">
                <a:solidFill>
                  <a:srgbClr val="FF0000"/>
                </a:solidFill>
                <a:latin typeface="Open Sans Light"/>
              </a:rPr>
              <a:t>Yes</a:t>
            </a:r>
            <a:r>
              <a:rPr lang="en-IE" sz="6000" i="1" dirty="0">
                <a:latin typeface="Open Sans Light"/>
              </a:rPr>
              <a:t> – real growth of 2.8% in H1 follows four consecutive years of over 3% </a:t>
            </a:r>
          </a:p>
          <a:p>
            <a:pPr marL="800100" lvl="1" indent="-342900">
              <a:buFont typeface="+mj-lt"/>
              <a:buAutoNum type="arabicPeriod"/>
              <a:defRPr/>
            </a:pPr>
            <a:r>
              <a:rPr lang="en-IE" sz="6000" dirty="0">
                <a:latin typeface="Open Sans Light"/>
              </a:rPr>
              <a:t>A faster than average rate of </a:t>
            </a:r>
            <a:r>
              <a:rPr lang="en-IE" sz="6000" b="1" u="sng" dirty="0">
                <a:latin typeface="Open Sans Light"/>
              </a:rPr>
              <a:t>growth in private sector credit </a:t>
            </a:r>
            <a:r>
              <a:rPr lang="en-IE" sz="6000" i="1" dirty="0">
                <a:latin typeface="Open Sans Light"/>
              </a:rPr>
              <a:t>(</a:t>
            </a:r>
            <a:r>
              <a:rPr lang="en-IE" sz="6000" b="1" i="1" u="sng" dirty="0">
                <a:solidFill>
                  <a:srgbClr val="7030A0"/>
                </a:solidFill>
                <a:latin typeface="Open Sans Light"/>
              </a:rPr>
              <a:t>Mixed</a:t>
            </a:r>
            <a:r>
              <a:rPr lang="en-IE" sz="6000" i="1" dirty="0">
                <a:latin typeface="Open Sans Light"/>
              </a:rPr>
              <a:t> – lending to the private sector is growing at 1.2% on an annual basis - lending for house purchases was up 1.5% y-on-y in July </a:t>
            </a:r>
          </a:p>
          <a:p>
            <a:pPr marL="800100" lvl="1" indent="-342900">
              <a:buFont typeface="+mj-lt"/>
              <a:buAutoNum type="arabicPeriod"/>
              <a:defRPr/>
            </a:pPr>
            <a:r>
              <a:rPr lang="en-IE" sz="6000" dirty="0">
                <a:latin typeface="Open Sans Light"/>
              </a:rPr>
              <a:t>A deterioration in the </a:t>
            </a:r>
            <a:r>
              <a:rPr lang="en-IE" sz="6000" b="1" u="sng" dirty="0">
                <a:latin typeface="Open Sans Light"/>
              </a:rPr>
              <a:t>current account balance</a:t>
            </a:r>
            <a:r>
              <a:rPr lang="en-IE" sz="6000" b="1" dirty="0">
                <a:latin typeface="Open Sans Light"/>
              </a:rPr>
              <a:t> </a:t>
            </a:r>
            <a:r>
              <a:rPr lang="en-IE" sz="6000" dirty="0">
                <a:latin typeface="Open Sans Light"/>
              </a:rPr>
              <a:t>particularly if it is already negative, (</a:t>
            </a:r>
            <a:r>
              <a:rPr lang="en-IE" sz="6000" b="1" i="1" u="sng" dirty="0">
                <a:solidFill>
                  <a:srgbClr val="0070C0"/>
                </a:solidFill>
                <a:latin typeface="Open Sans Light"/>
              </a:rPr>
              <a:t>No</a:t>
            </a:r>
            <a:r>
              <a:rPr lang="en-IE" sz="6000" dirty="0">
                <a:latin typeface="Open Sans Light"/>
              </a:rPr>
              <a:t> –  modified current account balance was in surplus in 2018. CA has moved sharply negative in 2019 reflecting further IP on-shoring) </a:t>
            </a:r>
          </a:p>
          <a:p>
            <a:pPr marL="800100" lvl="1" indent="-342900">
              <a:buFont typeface="+mj-lt"/>
              <a:buAutoNum type="arabicPeriod"/>
              <a:defRPr/>
            </a:pPr>
            <a:r>
              <a:rPr lang="en-IE" sz="6000" dirty="0">
                <a:latin typeface="Open Sans Light"/>
              </a:rPr>
              <a:t>A sustained deterioration in the </a:t>
            </a:r>
            <a:r>
              <a:rPr lang="en-IE" sz="6000" b="1" u="sng" dirty="0">
                <a:solidFill>
                  <a:schemeClr val="tx1">
                    <a:lumMod val="95000"/>
                    <a:lumOff val="5000"/>
                  </a:schemeClr>
                </a:solidFill>
                <a:latin typeface="Open Sans Light"/>
              </a:rPr>
              <a:t>savings rate </a:t>
            </a:r>
            <a:r>
              <a:rPr lang="en-IE" sz="6000" i="1" dirty="0">
                <a:latin typeface="Open Sans Light"/>
              </a:rPr>
              <a:t>(</a:t>
            </a:r>
            <a:r>
              <a:rPr lang="en-IE" sz="6000" b="1" i="1" u="sng" dirty="0">
                <a:solidFill>
                  <a:srgbClr val="0070C0"/>
                </a:solidFill>
                <a:latin typeface="Open Sans Light"/>
              </a:rPr>
              <a:t>No</a:t>
            </a:r>
            <a:r>
              <a:rPr lang="en-IE" sz="6000" i="1" dirty="0">
                <a:latin typeface="Open Sans Light"/>
              </a:rPr>
              <a:t> – savings rate of households is rising and well above the long-run average at 10.1% in Q2.</a:t>
            </a:r>
          </a:p>
          <a:p>
            <a:pPr>
              <a:defRPr/>
            </a:pPr>
            <a:endParaRPr lang="en-IE" sz="2900" dirty="0">
              <a:cs typeface="Times New Roman" panose="02020603050405020304" pitchFamily="18" charset="0"/>
            </a:endParaRPr>
          </a:p>
          <a:p>
            <a:pPr>
              <a:defRPr/>
            </a:pPr>
            <a:endParaRPr lang="en-IE" dirty="0"/>
          </a:p>
        </p:txBody>
      </p:sp>
    </p:spTree>
    <p:extLst>
      <p:ext uri="{BB962C8B-B14F-4D97-AF65-F5344CB8AC3E}">
        <p14:creationId xmlns:p14="http://schemas.microsoft.com/office/powerpoint/2010/main" val="4256386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6600" b="1" dirty="0" smtClean="0">
                <a:solidFill>
                  <a:srgbClr val="98C12C"/>
                </a:solidFill>
                <a:latin typeface="Roboto Slab" pitchFamily="2" charset="0"/>
                <a:ea typeface="Roboto Slab" pitchFamily="2" charset="0"/>
              </a:rPr>
              <a:t>Section 2</a:t>
            </a:r>
            <a:endParaRPr lang="en-IE" sz="6600" dirty="0"/>
          </a:p>
        </p:txBody>
      </p:sp>
      <p:sp>
        <p:nvSpPr>
          <p:cNvPr id="3" name="Text Placeholder 2"/>
          <p:cNvSpPr>
            <a:spLocks noGrp="1"/>
          </p:cNvSpPr>
          <p:nvPr>
            <p:ph type="body" idx="1"/>
          </p:nvPr>
        </p:nvSpPr>
        <p:spPr/>
        <p:txBody>
          <a:bodyPr>
            <a:normAutofit/>
          </a:bodyPr>
          <a:lstStyle/>
          <a:p>
            <a:r>
              <a:rPr lang="en-IE" sz="3600" dirty="0" smtClean="0">
                <a:latin typeface="Roboto Slab"/>
              </a:rPr>
              <a:t>Policy Debates</a:t>
            </a:r>
            <a:endParaRPr lang="en-IE" sz="3600" dirty="0">
              <a:latin typeface="Roboto Slab"/>
            </a:endParaRPr>
          </a:p>
        </p:txBody>
      </p:sp>
    </p:spTree>
    <p:extLst>
      <p:ext uri="{BB962C8B-B14F-4D97-AF65-F5344CB8AC3E}">
        <p14:creationId xmlns:p14="http://schemas.microsoft.com/office/powerpoint/2010/main" val="1661551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3F4AEFE-6673-40D1-AA69-1F90EC12D721}" type="slidenum">
              <a:rPr lang="en-GB" altLang="en-US" sz="1200">
                <a:solidFill>
                  <a:srgbClr val="898989"/>
                </a:solidFill>
              </a:rPr>
              <a:pPr>
                <a:spcBef>
                  <a:spcPct val="0"/>
                </a:spcBef>
                <a:buFontTx/>
                <a:buNone/>
              </a:pPr>
              <a:t>16</a:t>
            </a:fld>
            <a:endParaRPr lang="en-GB" altLang="en-US" sz="1200">
              <a:solidFill>
                <a:srgbClr val="898989"/>
              </a:solidFill>
            </a:endParaRPr>
          </a:p>
        </p:txBody>
      </p:sp>
      <p:sp>
        <p:nvSpPr>
          <p:cNvPr id="69635" name="Rectangle 2"/>
          <p:cNvSpPr>
            <a:spLocks noGrp="1" noChangeArrowheads="1"/>
          </p:cNvSpPr>
          <p:nvPr>
            <p:ph type="title"/>
          </p:nvPr>
        </p:nvSpPr>
        <p:spPr/>
        <p:txBody>
          <a:bodyPr/>
          <a:lstStyle/>
          <a:p>
            <a:pPr eaLnBrk="1" hangingPunct="1"/>
            <a:r>
              <a:rPr lang="en-GB" altLang="en-US" sz="3600" b="1" dirty="0">
                <a:solidFill>
                  <a:srgbClr val="84BF41"/>
                </a:solidFill>
                <a:latin typeface="Roboto Slab"/>
                <a:cs typeface="Arial" panose="020B0604020202020204" pitchFamily="34" charset="0"/>
              </a:rPr>
              <a:t>Policy debates</a:t>
            </a:r>
          </a:p>
        </p:txBody>
      </p:sp>
      <p:sp>
        <p:nvSpPr>
          <p:cNvPr id="12291" name="Rectangle 3"/>
          <p:cNvSpPr>
            <a:spLocks noGrp="1" noChangeArrowheads="1"/>
          </p:cNvSpPr>
          <p:nvPr>
            <p:ph type="body" idx="1"/>
          </p:nvPr>
        </p:nvSpPr>
        <p:spPr/>
        <p:txBody>
          <a:bodyPr rtlCol="0">
            <a:normAutofit fontScale="92500" lnSpcReduction="20000"/>
          </a:bodyPr>
          <a:lstStyle/>
          <a:p>
            <a:pPr>
              <a:defRPr/>
            </a:pPr>
            <a:r>
              <a:rPr lang="en-GB" sz="2400" dirty="0">
                <a:solidFill>
                  <a:srgbClr val="0070C0"/>
                </a:solidFill>
                <a:latin typeface="Open Sans Light"/>
                <a:cs typeface="Arial" pitchFamily="34" charset="0"/>
              </a:rPr>
              <a:t>economic and political right </a:t>
            </a:r>
            <a:r>
              <a:rPr lang="en-GB" sz="2400" dirty="0">
                <a:latin typeface="Open Sans Light"/>
                <a:cs typeface="Arial" pitchFamily="34" charset="0"/>
              </a:rPr>
              <a:t>argue for a </a:t>
            </a:r>
            <a:r>
              <a:rPr lang="en-GB" sz="2400" i="1" dirty="0">
                <a:solidFill>
                  <a:srgbClr val="0070C0"/>
                </a:solidFill>
                <a:latin typeface="Open Sans Light"/>
                <a:cs typeface="Arial" pitchFamily="34" charset="0"/>
              </a:rPr>
              <a:t>laissez-faire</a:t>
            </a:r>
            <a:r>
              <a:rPr lang="en-GB" sz="2400" dirty="0">
                <a:solidFill>
                  <a:srgbClr val="0070C0"/>
                </a:solidFill>
                <a:latin typeface="Open Sans Light"/>
                <a:cs typeface="Arial" pitchFamily="34" charset="0"/>
              </a:rPr>
              <a:t> approach </a:t>
            </a:r>
            <a:r>
              <a:rPr lang="en-GB" sz="2400" dirty="0">
                <a:latin typeface="Open Sans Light"/>
                <a:cs typeface="Arial" pitchFamily="34" charset="0"/>
              </a:rPr>
              <a:t>to the economy on the part of government - governments job is to ensure free and competitive markets</a:t>
            </a:r>
          </a:p>
          <a:p>
            <a:pPr lvl="1">
              <a:defRPr/>
            </a:pPr>
            <a:r>
              <a:rPr lang="en-GB" dirty="0">
                <a:latin typeface="Open Sans Light"/>
                <a:cs typeface="Arial" pitchFamily="34" charset="0"/>
              </a:rPr>
              <a:t>The right argue that free markets are the most efficient (least wasteful) way to achieve economic prosperity</a:t>
            </a:r>
          </a:p>
          <a:p>
            <a:pPr>
              <a:defRPr/>
            </a:pPr>
            <a:endParaRPr lang="en-GB" dirty="0">
              <a:latin typeface="Open Sans Light"/>
              <a:cs typeface="Arial" pitchFamily="34" charset="0"/>
            </a:endParaRPr>
          </a:p>
          <a:p>
            <a:pPr>
              <a:defRPr/>
            </a:pPr>
            <a:r>
              <a:rPr lang="en-GB" sz="2400" dirty="0">
                <a:solidFill>
                  <a:srgbClr val="0070C0"/>
                </a:solidFill>
                <a:latin typeface="Open Sans Light"/>
                <a:cs typeface="Arial" pitchFamily="34" charset="0"/>
              </a:rPr>
              <a:t>centre/left</a:t>
            </a:r>
            <a:r>
              <a:rPr lang="en-GB" sz="2400" dirty="0">
                <a:latin typeface="Open Sans Light"/>
                <a:cs typeface="Arial" pitchFamily="34" charset="0"/>
              </a:rPr>
              <a:t> argue that disequilibria can persist for long periods of time (markets don't work!) and that therefore (e.g.) </a:t>
            </a:r>
            <a:r>
              <a:rPr lang="en-GB" sz="2400" dirty="0">
                <a:solidFill>
                  <a:srgbClr val="0070C0"/>
                </a:solidFill>
                <a:latin typeface="Open Sans Light"/>
                <a:cs typeface="Arial" pitchFamily="34" charset="0"/>
              </a:rPr>
              <a:t>government intervention</a:t>
            </a:r>
            <a:r>
              <a:rPr lang="en-GB" sz="2400" dirty="0">
                <a:solidFill>
                  <a:srgbClr val="FF0000"/>
                </a:solidFill>
                <a:latin typeface="Open Sans Light"/>
                <a:cs typeface="Arial" pitchFamily="34" charset="0"/>
              </a:rPr>
              <a:t> </a:t>
            </a:r>
            <a:r>
              <a:rPr lang="en-GB" sz="2400" dirty="0">
                <a:latin typeface="Open Sans Light"/>
                <a:cs typeface="Arial" pitchFamily="34" charset="0"/>
              </a:rPr>
              <a:t>to boost aggregate demand is necessary to bring the economy towards full employment</a:t>
            </a:r>
          </a:p>
          <a:p>
            <a:pPr lvl="1">
              <a:defRPr/>
            </a:pPr>
            <a:r>
              <a:rPr lang="en-GB" dirty="0">
                <a:latin typeface="Open Sans Light"/>
                <a:cs typeface="Arial" pitchFamily="34" charset="0"/>
              </a:rPr>
              <a:t>The centre and the left also argue that government intervention is needed in order to achieve certain social goals such as:</a:t>
            </a:r>
          </a:p>
          <a:p>
            <a:pPr lvl="2">
              <a:defRPr/>
            </a:pPr>
            <a:r>
              <a:rPr lang="en-GB" dirty="0">
                <a:latin typeface="Open Sans Light"/>
                <a:cs typeface="Arial" pitchFamily="34" charset="0"/>
              </a:rPr>
              <a:t>Full employment</a:t>
            </a:r>
          </a:p>
          <a:p>
            <a:pPr lvl="2">
              <a:defRPr/>
            </a:pPr>
            <a:r>
              <a:rPr lang="en-GB" dirty="0">
                <a:latin typeface="Open Sans Light"/>
                <a:cs typeface="Arial" pitchFamily="34" charset="0"/>
              </a:rPr>
              <a:t>poverty reduction, </a:t>
            </a:r>
          </a:p>
          <a:p>
            <a:pPr lvl="2">
              <a:defRPr/>
            </a:pPr>
            <a:r>
              <a:rPr lang="en-GB" dirty="0">
                <a:latin typeface="Open Sans Light"/>
                <a:cs typeface="Arial" pitchFamily="34" charset="0"/>
              </a:rPr>
              <a:t>reduced inequality, </a:t>
            </a:r>
          </a:p>
          <a:p>
            <a:pPr lvl="2">
              <a:defRPr/>
            </a:pPr>
            <a:r>
              <a:rPr lang="en-GB" dirty="0">
                <a:latin typeface="Open Sans Light"/>
                <a:cs typeface="Arial" pitchFamily="34" charset="0"/>
              </a:rPr>
              <a:t>environmental protection etc.</a:t>
            </a:r>
            <a:r>
              <a:rPr lang="en-GB" dirty="0">
                <a:latin typeface="Open Sans Light"/>
                <a:cs typeface="Times New Roman" pitchFamily="18" charset="0"/>
              </a:rPr>
              <a:t/>
            </a:r>
            <a:br>
              <a:rPr lang="en-GB" dirty="0">
                <a:latin typeface="Open Sans Light"/>
                <a:cs typeface="Times New Roman" pitchFamily="18" charset="0"/>
              </a:rPr>
            </a:br>
            <a:endParaRPr lang="en-GB" dirty="0">
              <a:latin typeface="Open Sans Light"/>
              <a:cs typeface="Times New Roman" pitchFamily="18" charset="0"/>
            </a:endParaRPr>
          </a:p>
        </p:txBody>
      </p:sp>
    </p:spTree>
    <p:extLst>
      <p:ext uri="{BB962C8B-B14F-4D97-AF65-F5344CB8AC3E}">
        <p14:creationId xmlns:p14="http://schemas.microsoft.com/office/powerpoint/2010/main" val="410949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IE" sz="3600" b="1" dirty="0" smtClean="0">
                <a:solidFill>
                  <a:srgbClr val="84BF41"/>
                </a:solidFill>
              </a:rPr>
              <a:t>How do we explain the trends in wealth and income distribution?</a:t>
            </a:r>
            <a:endParaRPr lang="en-IE" sz="3600" b="1" dirty="0">
              <a:solidFill>
                <a:srgbClr val="84BF41"/>
              </a:solidFill>
            </a:endParaRPr>
          </a:p>
        </p:txBody>
      </p:sp>
      <p:sp>
        <p:nvSpPr>
          <p:cNvPr id="3" name="Content Placeholder 2"/>
          <p:cNvSpPr>
            <a:spLocks noGrp="1"/>
          </p:cNvSpPr>
          <p:nvPr>
            <p:ph idx="1"/>
          </p:nvPr>
        </p:nvSpPr>
        <p:spPr/>
        <p:txBody>
          <a:bodyPr>
            <a:normAutofit/>
          </a:bodyPr>
          <a:lstStyle/>
          <a:p>
            <a:pPr>
              <a:defRPr/>
            </a:pPr>
            <a:r>
              <a:rPr lang="en-IE" sz="2400" dirty="0">
                <a:latin typeface="Open Sans Light" panose="020B0306030504020204"/>
              </a:rPr>
              <a:t>An evolving story of social struggle and power relations</a:t>
            </a:r>
          </a:p>
          <a:p>
            <a:pPr>
              <a:defRPr/>
            </a:pPr>
            <a:r>
              <a:rPr lang="en-IE" sz="2400" dirty="0">
                <a:latin typeface="Open Sans Light" panose="020B0306030504020204"/>
              </a:rPr>
              <a:t>1910 to 1970 – falling inequality</a:t>
            </a:r>
          </a:p>
          <a:p>
            <a:pPr lvl="1">
              <a:defRPr/>
            </a:pPr>
            <a:r>
              <a:rPr lang="en-IE" sz="2000" dirty="0">
                <a:latin typeface="Open Sans Light" panose="020B0306030504020204"/>
              </a:rPr>
              <a:t>Social struggles globally and concessions by capital to safeguard itself from popular discontent and radicalisation</a:t>
            </a:r>
          </a:p>
          <a:p>
            <a:pPr lvl="1">
              <a:defRPr/>
            </a:pPr>
            <a:r>
              <a:rPr lang="en-IE" sz="2000" dirty="0">
                <a:latin typeface="Open Sans Light" panose="020B0306030504020204"/>
              </a:rPr>
              <a:t>Regulation, taxation, capital controls</a:t>
            </a:r>
          </a:p>
          <a:p>
            <a:pPr lvl="1">
              <a:defRPr/>
            </a:pPr>
            <a:r>
              <a:rPr lang="en-IE" sz="2000" dirty="0">
                <a:latin typeface="Open Sans Light" panose="020B0306030504020204"/>
              </a:rPr>
              <a:t>The golden age of employment</a:t>
            </a:r>
          </a:p>
          <a:p>
            <a:pPr>
              <a:defRPr/>
            </a:pPr>
            <a:r>
              <a:rPr lang="en-IE" sz="2400" dirty="0">
                <a:latin typeface="Open Sans Light" panose="020B0306030504020204"/>
              </a:rPr>
              <a:t>1970s onwards (US) and 1980s onwards (Europe) – rising inequality</a:t>
            </a:r>
          </a:p>
          <a:p>
            <a:pPr lvl="1">
              <a:defRPr/>
            </a:pPr>
            <a:r>
              <a:rPr lang="en-IE" sz="2000" dirty="0">
                <a:latin typeface="Open Sans Light" panose="020B0306030504020204"/>
              </a:rPr>
              <a:t>Conservative revolution (Reagan and Thatcher)</a:t>
            </a:r>
          </a:p>
          <a:p>
            <a:pPr lvl="1">
              <a:defRPr/>
            </a:pPr>
            <a:r>
              <a:rPr lang="en-IE" sz="2000" dirty="0">
                <a:latin typeface="Open Sans Light" panose="020B0306030504020204"/>
              </a:rPr>
              <a:t>Globalisation</a:t>
            </a:r>
          </a:p>
          <a:p>
            <a:pPr lvl="1">
              <a:defRPr/>
            </a:pPr>
            <a:r>
              <a:rPr lang="en-IE" sz="2000" dirty="0">
                <a:latin typeface="Open Sans Light" panose="020B0306030504020204"/>
              </a:rPr>
              <a:t>Deregulation and </a:t>
            </a:r>
            <a:r>
              <a:rPr lang="en-IE" sz="2000" dirty="0" err="1">
                <a:latin typeface="Open Sans Light" panose="020B0306030504020204"/>
              </a:rPr>
              <a:t>financialization</a:t>
            </a:r>
            <a:endParaRPr lang="en-IE" sz="2000" dirty="0">
              <a:latin typeface="Open Sans Light" panose="020B0306030504020204"/>
            </a:endParaRPr>
          </a:p>
          <a:p>
            <a:pPr lvl="1">
              <a:defRPr/>
            </a:pPr>
            <a:r>
              <a:rPr lang="en-IE" sz="2000" dirty="0">
                <a:latin typeface="Open Sans Light" panose="020B0306030504020204"/>
              </a:rPr>
              <a:t>Privatisation</a:t>
            </a:r>
          </a:p>
          <a:p>
            <a:pPr lvl="1">
              <a:defRPr/>
            </a:pPr>
            <a:r>
              <a:rPr lang="en-IE" sz="2000" dirty="0">
                <a:latin typeface="Open Sans Light" panose="020B0306030504020204"/>
              </a:rPr>
              <a:t>Technological change</a:t>
            </a:r>
          </a:p>
          <a:p>
            <a:pPr lvl="1">
              <a:defRPr/>
            </a:pPr>
            <a:endParaRPr lang="en-IE" dirty="0" smtClean="0"/>
          </a:p>
          <a:p>
            <a:pPr>
              <a:defRPr/>
            </a:pPr>
            <a:endParaRPr lang="en-IE" dirty="0"/>
          </a:p>
        </p:txBody>
      </p:sp>
    </p:spTree>
    <p:extLst>
      <p:ext uri="{BB962C8B-B14F-4D97-AF65-F5344CB8AC3E}">
        <p14:creationId xmlns:p14="http://schemas.microsoft.com/office/powerpoint/2010/main" val="488296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normAutofit/>
          </a:bodyPr>
          <a:lstStyle/>
          <a:p>
            <a:r>
              <a:rPr lang="en-IE" altLang="en-US" sz="3600" b="1" dirty="0" smtClean="0">
                <a:solidFill>
                  <a:srgbClr val="84BF41"/>
                </a:solidFill>
                <a:latin typeface="Roboto Slab"/>
              </a:rPr>
              <a:t>Growth and Equality: A Trade-off?</a:t>
            </a:r>
          </a:p>
        </p:txBody>
      </p:sp>
      <p:sp>
        <p:nvSpPr>
          <p:cNvPr id="3" name="Content Placeholder 2"/>
          <p:cNvSpPr>
            <a:spLocks noGrp="1"/>
          </p:cNvSpPr>
          <p:nvPr>
            <p:ph sz="quarter" idx="1"/>
          </p:nvPr>
        </p:nvSpPr>
        <p:spPr/>
        <p:txBody>
          <a:bodyPr>
            <a:normAutofit fontScale="92500" lnSpcReduction="10000"/>
          </a:bodyPr>
          <a:lstStyle/>
          <a:p>
            <a:pPr>
              <a:defRPr/>
            </a:pPr>
            <a:r>
              <a:rPr lang="en-IE" sz="2200" dirty="0">
                <a:latin typeface="Open Sans Light" panose="020B0306030504020204"/>
              </a:rPr>
              <a:t>IMF 2011 (Berg and </a:t>
            </a:r>
            <a:r>
              <a:rPr lang="en-IE" sz="2200" dirty="0" err="1">
                <a:latin typeface="Open Sans Light" panose="020B0306030504020204"/>
              </a:rPr>
              <a:t>Ostry</a:t>
            </a:r>
            <a:r>
              <a:rPr lang="en-IE" sz="2200" dirty="0">
                <a:latin typeface="Open Sans Light" panose="020B0306030504020204"/>
              </a:rPr>
              <a:t>) – </a:t>
            </a:r>
          </a:p>
          <a:p>
            <a:pPr lvl="1">
              <a:defRPr/>
            </a:pPr>
            <a:r>
              <a:rPr lang="en-IE" sz="2000" i="1" dirty="0">
                <a:latin typeface="Open Sans Light" panose="020B0306030504020204"/>
              </a:rPr>
              <a:t>...equality appears to be an important ingredient in promoting and sustaining growth. The difference between countries that can sustain rapid growth for many years...and others that see growth spurts fade quickly, may be the level of inequality. Improving equality may also improve efficiency, understood as more sustainable long-run growth</a:t>
            </a:r>
          </a:p>
          <a:p>
            <a:pPr>
              <a:defRPr/>
            </a:pPr>
            <a:r>
              <a:rPr lang="en-IE" sz="2200" dirty="0">
                <a:latin typeface="Open Sans Light" panose="020B0306030504020204"/>
              </a:rPr>
              <a:t>IMF 2010 (</a:t>
            </a:r>
            <a:r>
              <a:rPr lang="en-IE" sz="2200" dirty="0" err="1">
                <a:latin typeface="Open Sans Light" panose="020B0306030504020204"/>
              </a:rPr>
              <a:t>Kumhof</a:t>
            </a:r>
            <a:r>
              <a:rPr lang="en-IE" sz="2200" dirty="0">
                <a:latin typeface="Open Sans Light" panose="020B0306030504020204"/>
              </a:rPr>
              <a:t> and </a:t>
            </a:r>
            <a:r>
              <a:rPr lang="en-IE" sz="2200" dirty="0" err="1">
                <a:latin typeface="Open Sans Light" panose="020B0306030504020204"/>
              </a:rPr>
              <a:t>Ranciere</a:t>
            </a:r>
            <a:r>
              <a:rPr lang="en-IE" sz="2200" dirty="0">
                <a:latin typeface="Open Sans Light" panose="020B0306030504020204"/>
              </a:rPr>
              <a:t>) – </a:t>
            </a:r>
          </a:p>
          <a:p>
            <a:pPr lvl="1">
              <a:defRPr/>
            </a:pPr>
            <a:r>
              <a:rPr lang="en-IE" sz="2000" dirty="0">
                <a:latin typeface="Open Sans Light" panose="020B0306030504020204"/>
              </a:rPr>
              <a:t>Identify increasing levels of inequality in the years leading up to both the current global crisis and the Great Depression as having a key causal role in the two crises – propose moving to taxing passive income and property</a:t>
            </a:r>
          </a:p>
          <a:p>
            <a:pPr>
              <a:defRPr/>
            </a:pPr>
            <a:r>
              <a:rPr lang="en-IE" sz="2200" dirty="0">
                <a:latin typeface="Open Sans Light" panose="020B0306030504020204"/>
              </a:rPr>
              <a:t>OECD 2011 (Forster) – </a:t>
            </a:r>
          </a:p>
          <a:p>
            <a:pPr lvl="1">
              <a:defRPr/>
            </a:pPr>
            <a:r>
              <a:rPr lang="en-IE" sz="2000" dirty="0">
                <a:latin typeface="Open Sans Light" panose="020B0306030504020204"/>
              </a:rPr>
              <a:t>Emphasises that inequality is a sign of economic inefficiency</a:t>
            </a:r>
          </a:p>
          <a:p>
            <a:pPr>
              <a:defRPr/>
            </a:pPr>
            <a:r>
              <a:rPr lang="en-IE" sz="2200" dirty="0">
                <a:latin typeface="Open Sans Light" panose="020B0306030504020204"/>
              </a:rPr>
              <a:t>OECD 2012 –</a:t>
            </a:r>
          </a:p>
          <a:p>
            <a:pPr lvl="1">
              <a:defRPr/>
            </a:pPr>
            <a:r>
              <a:rPr lang="en-IE" sz="2000" dirty="0">
                <a:latin typeface="Open Sans Light" panose="020B0306030504020204"/>
              </a:rPr>
              <a:t>Warns about the “negative consequences” of high levels of pay inequality, and suggests an aggressive series of changes to tax and spending programs</a:t>
            </a:r>
          </a:p>
          <a:p>
            <a:pPr lvl="1">
              <a:buFont typeface="Arial" panose="020B0604020202020204" pitchFamily="34" charset="0"/>
              <a:buNone/>
              <a:defRPr/>
            </a:pPr>
            <a:endParaRPr lang="en-IE" sz="2000" dirty="0"/>
          </a:p>
        </p:txBody>
      </p:sp>
    </p:spTree>
    <p:extLst>
      <p:ext uri="{BB962C8B-B14F-4D97-AF65-F5344CB8AC3E}">
        <p14:creationId xmlns:p14="http://schemas.microsoft.com/office/powerpoint/2010/main" val="277050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normAutofit/>
          </a:bodyPr>
          <a:lstStyle/>
          <a:p>
            <a:pPr eaLnBrk="1" hangingPunct="1"/>
            <a:r>
              <a:rPr lang="en-IE" altLang="en-US" sz="3600" b="1" dirty="0">
                <a:solidFill>
                  <a:srgbClr val="84BF41"/>
                </a:solidFill>
                <a:latin typeface="Roboto Slab"/>
              </a:rPr>
              <a:t>Economic Debates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7865635"/>
              </p:ext>
            </p:extLst>
          </p:nvPr>
        </p:nvGraphicFramePr>
        <p:xfrm>
          <a:off x="1487488" y="1600201"/>
          <a:ext cx="9180513" cy="5281612"/>
        </p:xfrm>
        <a:graphic>
          <a:graphicData uri="http://schemas.openxmlformats.org/drawingml/2006/table">
            <a:tbl>
              <a:tblPr firstRow="1" bandRow="1">
                <a:tableStyleId>{7DF18680-E054-41AD-8BC1-D1AEF772440D}</a:tableStyleId>
              </a:tblPr>
              <a:tblGrid>
                <a:gridCol w="3060171">
                  <a:extLst>
                    <a:ext uri="{9D8B030D-6E8A-4147-A177-3AD203B41FA5}">
                      <a16:colId xmlns:a16="http://schemas.microsoft.com/office/drawing/2014/main" val="20000"/>
                    </a:ext>
                  </a:extLst>
                </a:gridCol>
                <a:gridCol w="3060171">
                  <a:extLst>
                    <a:ext uri="{9D8B030D-6E8A-4147-A177-3AD203B41FA5}">
                      <a16:colId xmlns:a16="http://schemas.microsoft.com/office/drawing/2014/main" val="20001"/>
                    </a:ext>
                  </a:extLst>
                </a:gridCol>
                <a:gridCol w="3060171">
                  <a:extLst>
                    <a:ext uri="{9D8B030D-6E8A-4147-A177-3AD203B41FA5}">
                      <a16:colId xmlns:a16="http://schemas.microsoft.com/office/drawing/2014/main" val="20002"/>
                    </a:ext>
                  </a:extLst>
                </a:gridCol>
              </a:tblGrid>
              <a:tr h="574283">
                <a:tc>
                  <a:txBody>
                    <a:bodyPr/>
                    <a:lstStyle/>
                    <a:p>
                      <a:endParaRPr lang="en-IE" sz="1800" dirty="0">
                        <a:latin typeface="Open Sans Light" panose="020B0306030504020204"/>
                      </a:endParaRPr>
                    </a:p>
                  </a:txBody>
                  <a:tcPr marT="45712" marB="45712">
                    <a:solidFill>
                      <a:srgbClr val="1B6E6C"/>
                    </a:solidFill>
                  </a:tcPr>
                </a:tc>
                <a:tc>
                  <a:txBody>
                    <a:bodyPr/>
                    <a:lstStyle/>
                    <a:p>
                      <a:pPr algn="ctr">
                        <a:lnSpc>
                          <a:spcPct val="115000"/>
                        </a:lnSpc>
                        <a:spcAft>
                          <a:spcPts val="0"/>
                        </a:spcAft>
                      </a:pPr>
                      <a:r>
                        <a:rPr lang="en-GB" sz="1800" kern="1200" dirty="0">
                          <a:effectLst/>
                          <a:latin typeface="Open Sans Light" panose="020B0306030504020204"/>
                        </a:rPr>
                        <a:t>Current Orthodoxy</a:t>
                      </a:r>
                      <a:endParaRPr lang="en-IE" sz="1800" dirty="0">
                        <a:effectLst/>
                        <a:latin typeface="Open Sans Light" panose="020B0306030504020204"/>
                        <a:ea typeface="Calibri"/>
                        <a:cs typeface="Times New Roman"/>
                      </a:endParaRPr>
                    </a:p>
                  </a:txBody>
                  <a:tcPr marT="45712" marB="45712">
                    <a:solidFill>
                      <a:srgbClr val="1B6E6C"/>
                    </a:solidFill>
                  </a:tcPr>
                </a:tc>
                <a:tc>
                  <a:txBody>
                    <a:bodyPr/>
                    <a:lstStyle/>
                    <a:p>
                      <a:pPr algn="ctr">
                        <a:lnSpc>
                          <a:spcPct val="115000"/>
                        </a:lnSpc>
                        <a:spcAft>
                          <a:spcPts val="0"/>
                        </a:spcAft>
                      </a:pPr>
                      <a:r>
                        <a:rPr lang="en-GB" sz="1800" kern="1200" dirty="0">
                          <a:effectLst/>
                          <a:latin typeface="Open Sans Light" panose="020B0306030504020204"/>
                        </a:rPr>
                        <a:t>Alternatives</a:t>
                      </a:r>
                      <a:endParaRPr lang="en-IE" sz="1800" dirty="0">
                        <a:effectLst/>
                        <a:latin typeface="Open Sans Light" panose="020B0306030504020204"/>
                        <a:ea typeface="Calibri"/>
                        <a:cs typeface="Times New Roman"/>
                      </a:endParaRPr>
                    </a:p>
                  </a:txBody>
                  <a:tcPr marT="45712" marB="45712">
                    <a:solidFill>
                      <a:srgbClr val="1B6E6C"/>
                    </a:solidFill>
                  </a:tcPr>
                </a:tc>
                <a:extLst>
                  <a:ext uri="{0D108BD9-81ED-4DB2-BD59-A6C34878D82A}">
                    <a16:rowId xmlns:a16="http://schemas.microsoft.com/office/drawing/2014/main" val="10000"/>
                  </a:ext>
                </a:extLst>
              </a:tr>
              <a:tr h="1259196">
                <a:tc>
                  <a:txBody>
                    <a:bodyPr/>
                    <a:lstStyle/>
                    <a:p>
                      <a:pPr marL="457200">
                        <a:lnSpc>
                          <a:spcPct val="115000"/>
                        </a:lnSpc>
                        <a:spcAft>
                          <a:spcPts val="0"/>
                        </a:spcAft>
                      </a:pPr>
                      <a:r>
                        <a:rPr lang="en-GB" sz="1400" kern="1200" dirty="0">
                          <a:effectLst/>
                          <a:latin typeface="Open Sans Light" panose="020B0306030504020204"/>
                        </a:rPr>
                        <a:t>Fiscal policy</a:t>
                      </a:r>
                      <a:endParaRPr lang="en-IE" sz="1400" dirty="0">
                        <a:effectLst/>
                        <a:latin typeface="Open Sans Light" panose="020B0306030504020204"/>
                        <a:ea typeface="Calibri"/>
                        <a:cs typeface="Times New Roman"/>
                      </a:endParaRPr>
                    </a:p>
                  </a:txBody>
                  <a:tcPr marT="45712" marB="45712"/>
                </a:tc>
                <a:tc>
                  <a:txBody>
                    <a:bodyPr/>
                    <a:lstStyle/>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Low taxation</a:t>
                      </a:r>
                      <a:endParaRPr lang="en-IE" sz="1400" dirty="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Tax breaks</a:t>
                      </a:r>
                      <a:endParaRPr lang="en-IE" sz="1400" dirty="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Aggressive tax avoidance</a:t>
                      </a:r>
                      <a:endParaRPr lang="en-IE" sz="1400" dirty="0">
                        <a:effectLst/>
                        <a:latin typeface="Open Sans Light" panose="020B0306030504020204"/>
                        <a:cs typeface="Times New Roman"/>
                      </a:endParaRPr>
                    </a:p>
                  </a:txBody>
                  <a:tcPr marT="45712" marB="45712"/>
                </a:tc>
                <a:tc>
                  <a:txBody>
                    <a:bodyPr/>
                    <a:lstStyle/>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Robust, fair tax systems</a:t>
                      </a:r>
                      <a:endParaRPr lang="en-IE" sz="1400" dirty="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End global tax avoidance</a:t>
                      </a:r>
                      <a:endParaRPr lang="en-IE" sz="1400" dirty="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Increase redistribution</a:t>
                      </a:r>
                      <a:endParaRPr lang="en-IE" sz="1400" dirty="0">
                        <a:effectLst/>
                        <a:latin typeface="Open Sans Light" panose="020B0306030504020204"/>
                        <a:cs typeface="Times New Roman"/>
                      </a:endParaRPr>
                    </a:p>
                  </a:txBody>
                  <a:tcPr marT="45712" marB="45712"/>
                </a:tc>
                <a:extLst>
                  <a:ext uri="{0D108BD9-81ED-4DB2-BD59-A6C34878D82A}">
                    <a16:rowId xmlns:a16="http://schemas.microsoft.com/office/drawing/2014/main" val="10001"/>
                  </a:ext>
                </a:extLst>
              </a:tr>
              <a:tr h="1639168">
                <a:tc>
                  <a:txBody>
                    <a:bodyPr/>
                    <a:lstStyle/>
                    <a:p>
                      <a:pPr marL="457200">
                        <a:lnSpc>
                          <a:spcPct val="115000"/>
                        </a:lnSpc>
                        <a:spcAft>
                          <a:spcPts val="0"/>
                        </a:spcAft>
                      </a:pPr>
                      <a:r>
                        <a:rPr lang="en-GB" sz="1400" kern="1200">
                          <a:effectLst/>
                          <a:latin typeface="Open Sans Light" panose="020B0306030504020204"/>
                        </a:rPr>
                        <a:t>Monetary policy</a:t>
                      </a:r>
                      <a:endParaRPr lang="en-IE" sz="1400">
                        <a:effectLst/>
                        <a:latin typeface="Open Sans Light" panose="020B0306030504020204"/>
                        <a:ea typeface="Calibri"/>
                        <a:cs typeface="Times New Roman"/>
                      </a:endParaRPr>
                    </a:p>
                  </a:txBody>
                  <a:tcPr marT="45712" marB="45712"/>
                </a:tc>
                <a:tc>
                  <a:txBody>
                    <a:bodyPr/>
                    <a:lstStyle/>
                    <a:p>
                      <a:pPr marL="342900" lvl="0" indent="-342900">
                        <a:lnSpc>
                          <a:spcPct val="115000"/>
                        </a:lnSpc>
                        <a:spcAft>
                          <a:spcPts val="0"/>
                        </a:spcAft>
                        <a:buFont typeface="Arial"/>
                        <a:buChar char="•"/>
                        <a:tabLst>
                          <a:tab pos="457200" algn="l"/>
                        </a:tabLst>
                      </a:pPr>
                      <a:r>
                        <a:rPr lang="en-GB" sz="1400" kern="1200" dirty="0" smtClean="0">
                          <a:effectLst/>
                          <a:latin typeface="Open Sans Light" panose="020B0306030504020204"/>
                        </a:rPr>
                        <a:t>European Central Bank (ECB) </a:t>
                      </a:r>
                      <a:r>
                        <a:rPr lang="en-GB" sz="1400" kern="1200" dirty="0">
                          <a:effectLst/>
                          <a:latin typeface="Open Sans Light" panose="020B0306030504020204"/>
                        </a:rPr>
                        <a:t>with only price stability mandate</a:t>
                      </a:r>
                      <a:endParaRPr lang="en-IE" sz="1400" dirty="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Inflation dogma </a:t>
                      </a:r>
                      <a:r>
                        <a:rPr lang="en-GB" sz="1400" kern="1200" dirty="0" smtClean="0">
                          <a:effectLst/>
                          <a:latin typeface="Open Sans Light" panose="020B0306030504020204"/>
                        </a:rPr>
                        <a:t> - 2% or less</a:t>
                      </a:r>
                      <a:endParaRPr lang="en-IE" sz="1400" dirty="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No </a:t>
                      </a:r>
                      <a:r>
                        <a:rPr lang="en-GB" sz="1400" kern="1200" dirty="0" smtClean="0">
                          <a:effectLst/>
                          <a:latin typeface="Open Sans Light" panose="020B0306030504020204"/>
                        </a:rPr>
                        <a:t>Lender of</a:t>
                      </a:r>
                      <a:r>
                        <a:rPr lang="en-GB" sz="1400" kern="1200" baseline="0" dirty="0" smtClean="0">
                          <a:effectLst/>
                          <a:latin typeface="Open Sans Light" panose="020B0306030504020204"/>
                        </a:rPr>
                        <a:t> </a:t>
                      </a:r>
                      <a:r>
                        <a:rPr lang="en-GB" sz="1400" kern="1200" dirty="0" smtClean="0">
                          <a:effectLst/>
                          <a:latin typeface="Open Sans Light" panose="020B0306030504020204"/>
                        </a:rPr>
                        <a:t>Last Resort</a:t>
                      </a:r>
                      <a:endParaRPr lang="en-IE" sz="1400" dirty="0">
                        <a:effectLst/>
                        <a:latin typeface="Open Sans Light" panose="020B0306030504020204"/>
                        <a:cs typeface="Times New Roman"/>
                      </a:endParaRPr>
                    </a:p>
                  </a:txBody>
                  <a:tcPr marT="45712" marB="45712"/>
                </a:tc>
                <a:tc>
                  <a:txBody>
                    <a:bodyPr/>
                    <a:lstStyle/>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Triple ECB mandate:  full employment, sustainable growth   and price stability</a:t>
                      </a:r>
                      <a:endParaRPr lang="en-IE" sz="1400" dirty="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smtClean="0">
                          <a:effectLst/>
                          <a:latin typeface="Open Sans Light" panose="020B0306030504020204"/>
                        </a:rPr>
                        <a:t>Lender</a:t>
                      </a:r>
                      <a:r>
                        <a:rPr lang="en-GB" sz="1400" kern="1200" baseline="0" dirty="0" smtClean="0">
                          <a:effectLst/>
                          <a:latin typeface="Open Sans Light" panose="020B0306030504020204"/>
                        </a:rPr>
                        <a:t> of Last Resort</a:t>
                      </a:r>
                      <a:endParaRPr lang="en-IE" sz="1400" dirty="0">
                        <a:effectLst/>
                        <a:latin typeface="Open Sans Light" panose="020B0306030504020204"/>
                        <a:cs typeface="Times New Roman"/>
                      </a:endParaRPr>
                    </a:p>
                  </a:txBody>
                  <a:tcPr marT="45712" marB="45712"/>
                </a:tc>
                <a:extLst>
                  <a:ext uri="{0D108BD9-81ED-4DB2-BD59-A6C34878D82A}">
                    <a16:rowId xmlns:a16="http://schemas.microsoft.com/office/drawing/2014/main" val="10002"/>
                  </a:ext>
                </a:extLst>
              </a:tr>
              <a:tr h="1808965">
                <a:tc>
                  <a:txBody>
                    <a:bodyPr/>
                    <a:lstStyle/>
                    <a:p>
                      <a:pPr marL="457200">
                        <a:lnSpc>
                          <a:spcPct val="115000"/>
                        </a:lnSpc>
                        <a:spcAft>
                          <a:spcPts val="0"/>
                        </a:spcAft>
                      </a:pPr>
                      <a:r>
                        <a:rPr lang="en-GB" sz="1400" kern="1200">
                          <a:effectLst/>
                          <a:latin typeface="Open Sans Light" panose="020B0306030504020204"/>
                        </a:rPr>
                        <a:t>Industrial policy</a:t>
                      </a:r>
                      <a:endParaRPr lang="en-IE" sz="1400">
                        <a:effectLst/>
                        <a:latin typeface="Open Sans Light" panose="020B0306030504020204"/>
                        <a:ea typeface="Calibri"/>
                        <a:cs typeface="Times New Roman"/>
                      </a:endParaRPr>
                    </a:p>
                  </a:txBody>
                  <a:tcPr marT="45712" marB="45712"/>
                </a:tc>
                <a:tc>
                  <a:txBody>
                    <a:bodyPr/>
                    <a:lstStyle/>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Laissez faire private activity</a:t>
                      </a:r>
                      <a:endParaRPr lang="en-IE" sz="1400" dirty="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a:effectLst/>
                          <a:latin typeface="Open Sans Light" panose="020B0306030504020204"/>
                        </a:rPr>
                        <a:t>Tax </a:t>
                      </a:r>
                      <a:r>
                        <a:rPr lang="en-GB" sz="1400" kern="1200" dirty="0" smtClean="0">
                          <a:effectLst/>
                          <a:latin typeface="Open Sans Light" panose="020B0306030504020204"/>
                        </a:rPr>
                        <a:t>breaks</a:t>
                      </a:r>
                    </a:p>
                    <a:p>
                      <a:pPr marL="342900" lvl="0" indent="-342900">
                        <a:lnSpc>
                          <a:spcPct val="115000"/>
                        </a:lnSpc>
                        <a:spcAft>
                          <a:spcPts val="0"/>
                        </a:spcAft>
                        <a:buFont typeface="Arial"/>
                        <a:buChar char="•"/>
                        <a:tabLst>
                          <a:tab pos="457200" algn="l"/>
                        </a:tabLst>
                      </a:pPr>
                      <a:r>
                        <a:rPr lang="en-GB" sz="1400" kern="1200" dirty="0" smtClean="0">
                          <a:effectLst/>
                          <a:latin typeface="Open Sans Light" panose="020B0306030504020204"/>
                        </a:rPr>
                        <a:t>Corporate subsidies</a:t>
                      </a:r>
                    </a:p>
                    <a:p>
                      <a:pPr marL="342900" lvl="0" indent="-342900">
                        <a:lnSpc>
                          <a:spcPct val="115000"/>
                        </a:lnSpc>
                        <a:spcAft>
                          <a:spcPts val="0"/>
                        </a:spcAft>
                        <a:buFont typeface="Arial"/>
                        <a:buChar char="•"/>
                        <a:tabLst>
                          <a:tab pos="457200" algn="l"/>
                        </a:tabLst>
                      </a:pPr>
                      <a:r>
                        <a:rPr lang="en-GB" sz="1400" kern="1200" dirty="0" smtClean="0">
                          <a:effectLst/>
                          <a:latin typeface="Open Sans Light" panose="020B0306030504020204"/>
                        </a:rPr>
                        <a:t>Privatisation</a:t>
                      </a:r>
                      <a:endParaRPr lang="en-IE" sz="1400" dirty="0">
                        <a:effectLst/>
                        <a:latin typeface="Open Sans Light" panose="020B0306030504020204"/>
                        <a:cs typeface="Times New Roman"/>
                      </a:endParaRPr>
                    </a:p>
                  </a:txBody>
                  <a:tcPr marT="45712" marB="45712"/>
                </a:tc>
                <a:tc>
                  <a:txBody>
                    <a:bodyPr/>
                    <a:lstStyle/>
                    <a:p>
                      <a:pPr marL="342900" lvl="0" indent="-342900">
                        <a:lnSpc>
                          <a:spcPct val="115000"/>
                        </a:lnSpc>
                        <a:spcAft>
                          <a:spcPts val="0"/>
                        </a:spcAft>
                        <a:buFont typeface="Arial"/>
                        <a:buChar char="•"/>
                        <a:tabLst>
                          <a:tab pos="457200" algn="l"/>
                        </a:tabLst>
                      </a:pPr>
                      <a:r>
                        <a:rPr lang="en-GB" sz="1400" kern="1200" dirty="0" smtClean="0">
                          <a:effectLst/>
                          <a:latin typeface="Open Sans Light" panose="020B0306030504020204"/>
                        </a:rPr>
                        <a:t>State-led productive investment in physical and human capital to facilitate private activity</a:t>
                      </a:r>
                      <a:endParaRPr lang="en-IE" sz="1400" dirty="0" smtClean="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smtClean="0">
                          <a:effectLst/>
                          <a:latin typeface="Open Sans Light" panose="020B0306030504020204"/>
                        </a:rPr>
                        <a:t>Green economy</a:t>
                      </a:r>
                      <a:endParaRPr lang="en-IE" sz="1400" dirty="0" smtClean="0">
                        <a:effectLst/>
                        <a:latin typeface="Open Sans Light" panose="020B0306030504020204"/>
                      </a:endParaRPr>
                    </a:p>
                    <a:p>
                      <a:pPr marL="342900" lvl="0" indent="-342900">
                        <a:lnSpc>
                          <a:spcPct val="115000"/>
                        </a:lnSpc>
                        <a:spcAft>
                          <a:spcPts val="0"/>
                        </a:spcAft>
                        <a:buFont typeface="Arial"/>
                        <a:buChar char="•"/>
                        <a:tabLst>
                          <a:tab pos="457200" algn="l"/>
                        </a:tabLst>
                      </a:pPr>
                      <a:r>
                        <a:rPr lang="en-GB" sz="1400" kern="1200" dirty="0" smtClean="0">
                          <a:effectLst/>
                          <a:latin typeface="Open Sans Light" panose="020B0306030504020204"/>
                        </a:rPr>
                        <a:t>Role for European Investment Bank</a:t>
                      </a:r>
                    </a:p>
                    <a:p>
                      <a:pPr marL="342900" lvl="0" indent="-342900">
                        <a:lnSpc>
                          <a:spcPct val="115000"/>
                        </a:lnSpc>
                        <a:spcAft>
                          <a:spcPts val="0"/>
                        </a:spcAft>
                        <a:buFont typeface="Arial"/>
                        <a:buChar char="•"/>
                        <a:tabLst>
                          <a:tab pos="457200" algn="l"/>
                        </a:tabLst>
                      </a:pPr>
                      <a:r>
                        <a:rPr lang="en-GB" sz="1400" kern="1200" dirty="0" smtClean="0">
                          <a:effectLst/>
                          <a:latin typeface="Open Sans Light" panose="020B0306030504020204"/>
                        </a:rPr>
                        <a:t>Mixed economy</a:t>
                      </a:r>
                      <a:endParaRPr lang="en-IE" sz="1400" dirty="0" smtClean="0">
                        <a:effectLst/>
                        <a:latin typeface="Open Sans Light" panose="020B0306030504020204"/>
                        <a:cs typeface="Times New Roman"/>
                      </a:endParaRPr>
                    </a:p>
                  </a:txBody>
                  <a:tcPr marT="45712" marB="45712"/>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37957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6600" b="1" dirty="0" smtClean="0">
                <a:solidFill>
                  <a:srgbClr val="98C12C"/>
                </a:solidFill>
                <a:latin typeface="Roboto Slab" pitchFamily="2" charset="0"/>
                <a:ea typeface="Roboto Slab" pitchFamily="2" charset="0"/>
              </a:rPr>
              <a:t>Section 1</a:t>
            </a:r>
            <a:endParaRPr lang="en-IE" sz="6600" dirty="0"/>
          </a:p>
        </p:txBody>
      </p:sp>
      <p:sp>
        <p:nvSpPr>
          <p:cNvPr id="3" name="Text Placeholder 2"/>
          <p:cNvSpPr>
            <a:spLocks noGrp="1"/>
          </p:cNvSpPr>
          <p:nvPr>
            <p:ph type="body" idx="1"/>
          </p:nvPr>
        </p:nvSpPr>
        <p:spPr/>
        <p:txBody>
          <a:bodyPr>
            <a:normAutofit/>
          </a:bodyPr>
          <a:lstStyle/>
          <a:p>
            <a:r>
              <a:rPr lang="en-IE" sz="3600" dirty="0" smtClean="0">
                <a:latin typeface="Roboto Slab"/>
              </a:rPr>
              <a:t>Economic Crises: Theory and the Irish Case</a:t>
            </a:r>
            <a:endParaRPr lang="en-IE" sz="3600" dirty="0">
              <a:latin typeface="Roboto Slab"/>
            </a:endParaRPr>
          </a:p>
        </p:txBody>
      </p:sp>
    </p:spTree>
    <p:extLst>
      <p:ext uri="{BB962C8B-B14F-4D97-AF65-F5344CB8AC3E}">
        <p14:creationId xmlns:p14="http://schemas.microsoft.com/office/powerpoint/2010/main" val="4201923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normAutofit/>
          </a:bodyPr>
          <a:lstStyle/>
          <a:p>
            <a:pPr eaLnBrk="1" hangingPunct="1"/>
            <a:r>
              <a:rPr lang="en-IE" altLang="en-US" sz="3600" b="1" dirty="0">
                <a:solidFill>
                  <a:srgbClr val="84BF41"/>
                </a:solidFill>
                <a:latin typeface="Roboto Slab"/>
              </a:rPr>
              <a:t>Economic Debates (2)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56115137"/>
              </p:ext>
            </p:extLst>
          </p:nvPr>
        </p:nvGraphicFramePr>
        <p:xfrm>
          <a:off x="1558925" y="1600200"/>
          <a:ext cx="9109074" cy="5257800"/>
        </p:xfrm>
        <a:graphic>
          <a:graphicData uri="http://schemas.openxmlformats.org/drawingml/2006/table">
            <a:tbl>
              <a:tblPr firstRow="1" bandRow="1">
                <a:tableStyleId>{7DF18680-E054-41AD-8BC1-D1AEF772440D}</a:tableStyleId>
              </a:tblPr>
              <a:tblGrid>
                <a:gridCol w="3036358">
                  <a:extLst>
                    <a:ext uri="{9D8B030D-6E8A-4147-A177-3AD203B41FA5}">
                      <a16:colId xmlns:a16="http://schemas.microsoft.com/office/drawing/2014/main" val="20000"/>
                    </a:ext>
                  </a:extLst>
                </a:gridCol>
                <a:gridCol w="3036358">
                  <a:extLst>
                    <a:ext uri="{9D8B030D-6E8A-4147-A177-3AD203B41FA5}">
                      <a16:colId xmlns:a16="http://schemas.microsoft.com/office/drawing/2014/main" val="20001"/>
                    </a:ext>
                  </a:extLst>
                </a:gridCol>
                <a:gridCol w="3036358">
                  <a:extLst>
                    <a:ext uri="{9D8B030D-6E8A-4147-A177-3AD203B41FA5}">
                      <a16:colId xmlns:a16="http://schemas.microsoft.com/office/drawing/2014/main" val="20002"/>
                    </a:ext>
                  </a:extLst>
                </a:gridCol>
              </a:tblGrid>
              <a:tr h="536810">
                <a:tc>
                  <a:txBody>
                    <a:bodyPr/>
                    <a:lstStyle/>
                    <a:p>
                      <a:endParaRPr lang="en-GB" sz="1400" b="0" dirty="0"/>
                    </a:p>
                  </a:txBody>
                  <a:tcPr marL="91446" marR="91446">
                    <a:solidFill>
                      <a:srgbClr val="1B6E6C"/>
                    </a:solidFill>
                  </a:tcPr>
                </a:tc>
                <a:tc>
                  <a:txBody>
                    <a:bodyPr/>
                    <a:lstStyle/>
                    <a:p>
                      <a:pPr algn="ctr"/>
                      <a:r>
                        <a:rPr lang="en-GB" sz="1800" dirty="0" smtClean="0">
                          <a:latin typeface="Open Sans Light" panose="020B0306030504020204"/>
                        </a:rPr>
                        <a:t>Current Orthodoxy</a:t>
                      </a:r>
                      <a:endParaRPr lang="en-GB" sz="1800" b="0" dirty="0">
                        <a:latin typeface="Open Sans Light" panose="020B0306030504020204"/>
                      </a:endParaRPr>
                    </a:p>
                  </a:txBody>
                  <a:tcPr marL="91446" marR="91446">
                    <a:solidFill>
                      <a:srgbClr val="1B6E6C"/>
                    </a:solidFill>
                  </a:tcPr>
                </a:tc>
                <a:tc>
                  <a:txBody>
                    <a:bodyPr/>
                    <a:lstStyle/>
                    <a:p>
                      <a:pPr algn="ctr"/>
                      <a:r>
                        <a:rPr lang="en-GB" sz="1800" dirty="0" smtClean="0">
                          <a:latin typeface="Open Sans Light" panose="020B0306030504020204"/>
                        </a:rPr>
                        <a:t>Alternatives</a:t>
                      </a:r>
                      <a:endParaRPr lang="en-GB" sz="1800" b="0" dirty="0">
                        <a:latin typeface="Open Sans Light" panose="020B0306030504020204"/>
                      </a:endParaRPr>
                    </a:p>
                  </a:txBody>
                  <a:tcPr marL="91446" marR="91446">
                    <a:solidFill>
                      <a:srgbClr val="1B6E6C"/>
                    </a:solidFill>
                  </a:tcPr>
                </a:tc>
                <a:extLst>
                  <a:ext uri="{0D108BD9-81ED-4DB2-BD59-A6C34878D82A}">
                    <a16:rowId xmlns:a16="http://schemas.microsoft.com/office/drawing/2014/main" val="10000"/>
                  </a:ext>
                </a:extLst>
              </a:tr>
              <a:tr h="1367763">
                <a:tc>
                  <a:txBody>
                    <a:bodyPr/>
                    <a:lstStyle/>
                    <a:p>
                      <a:pPr lvl="1"/>
                      <a:r>
                        <a:rPr lang="en-GB" sz="1400" dirty="0" smtClean="0">
                          <a:latin typeface="Open Sans Light" panose="020B0306030504020204"/>
                        </a:rPr>
                        <a:t>Banking policy</a:t>
                      </a:r>
                      <a:endParaRPr lang="en-GB" sz="1400" b="0" dirty="0" smtClean="0">
                        <a:latin typeface="Open Sans Light" panose="020B0306030504020204"/>
                      </a:endParaRPr>
                    </a:p>
                  </a:txBody>
                  <a:tcPr marL="91446" marR="91446"/>
                </a:tc>
                <a:tc>
                  <a:txBody>
                    <a:bodyPr/>
                    <a:lstStyle/>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GB" sz="1400" dirty="0" smtClean="0">
                          <a:latin typeface="Open Sans Light" panose="020B0306030504020204"/>
                        </a:rPr>
                        <a:t>Laissez faire private activity</a:t>
                      </a:r>
                    </a:p>
                    <a:p>
                      <a:pPr marL="285750" indent="-285750">
                        <a:buFont typeface="Arial" pitchFamily="34" charset="0"/>
                        <a:buChar char="•"/>
                      </a:pPr>
                      <a:r>
                        <a:rPr lang="en-GB" sz="1400" dirty="0" smtClean="0">
                          <a:latin typeface="Open Sans Light" panose="020B0306030504020204"/>
                        </a:rPr>
                        <a:t>‘Light touch’ regulation</a:t>
                      </a:r>
                      <a:endParaRPr lang="en-GB" sz="1400" b="0" dirty="0">
                        <a:latin typeface="Open Sans Light" panose="020B0306030504020204"/>
                      </a:endParaRPr>
                    </a:p>
                  </a:txBody>
                  <a:tcPr marL="91446" marR="91446"/>
                </a:tc>
                <a:tc>
                  <a:txBody>
                    <a:bodyPr/>
                    <a:lstStyle/>
                    <a:p>
                      <a:pPr marL="285750" indent="-285750">
                        <a:buFont typeface="Arial" pitchFamily="34" charset="0"/>
                        <a:buChar char="•"/>
                      </a:pPr>
                      <a:r>
                        <a:rPr lang="en-GB" sz="1400" dirty="0" smtClean="0">
                          <a:latin typeface="Open Sans Light" panose="020B0306030504020204"/>
                        </a:rPr>
                        <a:t>Robust </a:t>
                      </a:r>
                      <a:r>
                        <a:rPr lang="en-GB" sz="1400" baseline="0" dirty="0" smtClean="0">
                          <a:latin typeface="Open Sans Light" panose="020B0306030504020204"/>
                        </a:rPr>
                        <a:t>regulation</a:t>
                      </a:r>
                    </a:p>
                    <a:p>
                      <a:pPr marL="285750" indent="-285750">
                        <a:buFont typeface="Arial" pitchFamily="34" charset="0"/>
                        <a:buChar char="•"/>
                      </a:pPr>
                      <a:r>
                        <a:rPr lang="en-GB" sz="1400" baseline="0" dirty="0" smtClean="0">
                          <a:latin typeface="Open Sans Light" panose="020B0306030504020204"/>
                        </a:rPr>
                        <a:t>Re-examine role of banking</a:t>
                      </a:r>
                    </a:p>
                    <a:p>
                      <a:pPr marL="285750" indent="-285750">
                        <a:buFont typeface="Arial" pitchFamily="34" charset="0"/>
                        <a:buChar char="•"/>
                      </a:pPr>
                      <a:r>
                        <a:rPr lang="en-GB" sz="1400" baseline="0" dirty="0" smtClean="0">
                          <a:latin typeface="Open Sans Light" panose="020B0306030504020204"/>
                        </a:rPr>
                        <a:t>Curtail ‘shadow banking’ and financial  speculation (e.g. FTT)</a:t>
                      </a:r>
                      <a:endParaRPr lang="en-GB" sz="1400" b="0" baseline="0" dirty="0" smtClean="0">
                        <a:latin typeface="Open Sans Light" panose="020B0306030504020204"/>
                      </a:endParaRPr>
                    </a:p>
                  </a:txBody>
                  <a:tcPr marL="91446" marR="91446"/>
                </a:tc>
                <a:extLst>
                  <a:ext uri="{0D108BD9-81ED-4DB2-BD59-A6C34878D82A}">
                    <a16:rowId xmlns:a16="http://schemas.microsoft.com/office/drawing/2014/main" val="10001"/>
                  </a:ext>
                </a:extLst>
              </a:tr>
              <a:tr h="2294313">
                <a:tc>
                  <a:txBody>
                    <a:bodyPr/>
                    <a:lstStyle/>
                    <a:p>
                      <a:pPr lvl="1"/>
                      <a:r>
                        <a:rPr lang="en-GB" sz="1400" dirty="0" smtClean="0">
                          <a:latin typeface="Open Sans Light" panose="020B0306030504020204"/>
                        </a:rPr>
                        <a:t>Workers’ rights</a:t>
                      </a:r>
                      <a:endParaRPr lang="en-GB" sz="1400" b="0" dirty="0" smtClean="0">
                        <a:latin typeface="Open Sans Light" panose="020B0306030504020204"/>
                      </a:endParaRPr>
                    </a:p>
                  </a:txBody>
                  <a:tcPr marL="91446" marR="91446"/>
                </a:tc>
                <a:tc>
                  <a:txBody>
                    <a:bodyPr/>
                    <a:lstStyle/>
                    <a:p>
                      <a:pPr marL="285750" indent="-285750">
                        <a:buFont typeface="Arial" pitchFamily="34" charset="0"/>
                        <a:buChar char="•"/>
                      </a:pPr>
                      <a:r>
                        <a:rPr lang="en-GB" sz="1400" dirty="0" err="1" smtClean="0">
                          <a:latin typeface="Open Sans Light" panose="020B0306030504020204"/>
                        </a:rPr>
                        <a:t>Casualisation</a:t>
                      </a:r>
                      <a:r>
                        <a:rPr lang="en-GB" sz="1400" dirty="0" smtClean="0">
                          <a:latin typeface="Open Sans Light" panose="020B0306030504020204"/>
                        </a:rPr>
                        <a:t> of work</a:t>
                      </a:r>
                    </a:p>
                    <a:p>
                      <a:pPr marL="285750" indent="-285750">
                        <a:buFont typeface="Arial" pitchFamily="34" charset="0"/>
                        <a:buChar char="•"/>
                      </a:pPr>
                      <a:r>
                        <a:rPr lang="en-GB" sz="1400" baseline="0" dirty="0" smtClean="0">
                          <a:latin typeface="Open Sans Light" panose="020B0306030504020204"/>
                        </a:rPr>
                        <a:t>Part-time work and irregular work</a:t>
                      </a:r>
                    </a:p>
                    <a:p>
                      <a:pPr marL="285750" indent="-285750">
                        <a:buFont typeface="Arial" pitchFamily="34" charset="0"/>
                        <a:buChar char="•"/>
                      </a:pPr>
                      <a:r>
                        <a:rPr lang="en-GB" sz="1400" dirty="0" smtClean="0">
                          <a:latin typeface="Open Sans Light" panose="020B0306030504020204"/>
                        </a:rPr>
                        <a:t>Erosion of working conditions</a:t>
                      </a:r>
                      <a:endParaRPr lang="en-GB" sz="1400" b="0" dirty="0">
                        <a:latin typeface="Open Sans Light" panose="020B0306030504020204"/>
                      </a:endParaRPr>
                    </a:p>
                  </a:txBody>
                  <a:tcPr marL="91446" marR="91446"/>
                </a:tc>
                <a:tc>
                  <a:txBody>
                    <a:bodyPr/>
                    <a:lstStyle/>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GB" sz="1400" dirty="0" smtClean="0">
                          <a:latin typeface="Open Sans Light" panose="020B0306030504020204"/>
                        </a:rPr>
                        <a:t>Strengthen m</a:t>
                      </a:r>
                      <a:r>
                        <a:rPr lang="en-GB" sz="1400" baseline="0" dirty="0" smtClean="0">
                          <a:latin typeface="Open Sans Light" panose="020B0306030504020204"/>
                        </a:rPr>
                        <a:t>inimum standards including pay and pensions</a:t>
                      </a:r>
                    </a:p>
                    <a:p>
                      <a:pPr marL="285750" indent="-285750">
                        <a:buFont typeface="Arial" pitchFamily="34" charset="0"/>
                        <a:buChar char="•"/>
                      </a:pPr>
                      <a:r>
                        <a:rPr lang="en-GB" sz="1400" dirty="0" smtClean="0">
                          <a:latin typeface="Open Sans Light" panose="020B0306030504020204"/>
                        </a:rPr>
                        <a:t>Support trade union</a:t>
                      </a:r>
                      <a:r>
                        <a:rPr lang="en-GB" sz="1400" baseline="0" dirty="0" smtClean="0">
                          <a:latin typeface="Open Sans Light" panose="020B0306030504020204"/>
                        </a:rPr>
                        <a:t> activity</a:t>
                      </a:r>
                    </a:p>
                    <a:p>
                      <a:pPr marL="285750" indent="-285750">
                        <a:buFont typeface="Arial" pitchFamily="34" charset="0"/>
                        <a:buChar char="•"/>
                      </a:pPr>
                      <a:r>
                        <a:rPr lang="en-GB" sz="1400" baseline="0" dirty="0" smtClean="0">
                          <a:latin typeface="Open Sans Light" panose="020B0306030504020204"/>
                        </a:rPr>
                        <a:t>Adapt protections to include the changing nature of paid work</a:t>
                      </a:r>
                      <a:endParaRPr lang="en-GB" sz="1400" b="0" dirty="0" smtClean="0">
                        <a:latin typeface="Open Sans Light" panose="020B0306030504020204"/>
                      </a:endParaRPr>
                    </a:p>
                  </a:txBody>
                  <a:tcPr marL="91446" marR="91446"/>
                </a:tc>
                <a:extLst>
                  <a:ext uri="{0D108BD9-81ED-4DB2-BD59-A6C34878D82A}">
                    <a16:rowId xmlns:a16="http://schemas.microsoft.com/office/drawing/2014/main" val="10002"/>
                  </a:ext>
                </a:extLst>
              </a:tr>
              <a:tr h="1058914">
                <a:tc>
                  <a:txBody>
                    <a:bodyPr/>
                    <a:lstStyle/>
                    <a:p>
                      <a:pPr lvl="1"/>
                      <a:r>
                        <a:rPr lang="en-GB" sz="1400" dirty="0" smtClean="0">
                          <a:latin typeface="Open Sans Light" panose="020B0306030504020204"/>
                        </a:rPr>
                        <a:t>Incomes policy</a:t>
                      </a:r>
                      <a:endParaRPr lang="en-GB" sz="1400" b="0" dirty="0" smtClean="0">
                        <a:latin typeface="Open Sans Light" panose="020B0306030504020204"/>
                      </a:endParaRPr>
                    </a:p>
                  </a:txBody>
                  <a:tcPr marL="91446" marR="91446"/>
                </a:tc>
                <a:tc>
                  <a:txBody>
                    <a:bodyPr/>
                    <a:lstStyle/>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GB" sz="1400" baseline="0" dirty="0" smtClean="0">
                          <a:latin typeface="Open Sans Light" panose="020B0306030504020204"/>
                        </a:rPr>
                        <a:t>Wage stagnation</a:t>
                      </a:r>
                    </a:p>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GB" sz="1400" baseline="0" dirty="0" smtClean="0">
                          <a:latin typeface="Open Sans Light" panose="020B0306030504020204"/>
                        </a:rPr>
                        <a:t>‘Poverty traps’ and welfare dependency</a:t>
                      </a:r>
                      <a:endParaRPr lang="en-GB" sz="1400" b="0" dirty="0" smtClean="0">
                        <a:latin typeface="Open Sans Light" panose="020B0306030504020204"/>
                      </a:endParaRPr>
                    </a:p>
                  </a:txBody>
                  <a:tcPr marL="91446" marR="91446"/>
                </a:tc>
                <a:tc>
                  <a:txBody>
                    <a:bodyPr/>
                    <a:lstStyle/>
                    <a:p>
                      <a:pPr marL="285750" indent="-285750">
                        <a:buFont typeface="Arial" pitchFamily="34" charset="0"/>
                        <a:buChar char="•"/>
                      </a:pPr>
                      <a:r>
                        <a:rPr lang="en-GB" sz="1400" dirty="0" smtClean="0">
                          <a:latin typeface="Open Sans Light" panose="020B0306030504020204"/>
                        </a:rPr>
                        <a:t>Increase the wag</a:t>
                      </a:r>
                      <a:r>
                        <a:rPr lang="en-GB" sz="1400" baseline="0" dirty="0" smtClean="0">
                          <a:latin typeface="Open Sans Light" panose="020B0306030504020204"/>
                        </a:rPr>
                        <a:t>e share</a:t>
                      </a:r>
                      <a:r>
                        <a:rPr lang="en-GB" sz="1400" baseline="0" dirty="0">
                          <a:latin typeface="Open Sans Light" panose="020B0306030504020204"/>
                        </a:rPr>
                        <a:t> </a:t>
                      </a:r>
                      <a:r>
                        <a:rPr lang="en-GB" sz="1400" baseline="0" dirty="0" smtClean="0">
                          <a:latin typeface="Open Sans Light" panose="020B0306030504020204"/>
                        </a:rPr>
                        <a:t>of total income</a:t>
                      </a:r>
                      <a:endParaRPr lang="en-GB" sz="1400" b="0" baseline="0" dirty="0" smtClean="0">
                        <a:latin typeface="Open Sans Light" panose="020B0306030504020204"/>
                      </a:endParaRPr>
                    </a:p>
                  </a:txBody>
                  <a:tcPr marL="91446" marR="91446"/>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59502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1870745" y="1825625"/>
            <a:ext cx="8305102" cy="2309813"/>
          </a:xfrm>
        </p:spPr>
        <p:txBody>
          <a:bodyPr>
            <a:noAutofit/>
          </a:bodyPr>
          <a:lstStyle/>
          <a:p>
            <a:pPr marL="0" indent="0" algn="ctr">
              <a:buNone/>
            </a:pPr>
            <a:r>
              <a:rPr lang="en-GB" sz="5400" b="1" dirty="0" smtClean="0">
                <a:solidFill>
                  <a:srgbClr val="2F7C7F"/>
                </a:solidFill>
                <a:latin typeface="Roboto Slab" pitchFamily="2" charset="0"/>
                <a:ea typeface="Roboto Slab" pitchFamily="2" charset="0"/>
              </a:rPr>
              <a:t>Talking about Economics: </a:t>
            </a:r>
            <a:r>
              <a:rPr lang="en-GB" sz="3200" b="1" dirty="0">
                <a:solidFill>
                  <a:srgbClr val="2F7C7F"/>
                </a:solidFill>
                <a:latin typeface="Playfair Display" pitchFamily="2" charset="77"/>
              </a:rPr>
              <a:t/>
            </a:r>
            <a:br>
              <a:rPr lang="en-GB" sz="3200" b="1" dirty="0">
                <a:solidFill>
                  <a:srgbClr val="2F7C7F"/>
                </a:solidFill>
                <a:latin typeface="Playfair Display" pitchFamily="2" charset="77"/>
              </a:rPr>
            </a:br>
            <a:r>
              <a:rPr lang="en-GB" sz="3600" dirty="0" smtClean="0">
                <a:solidFill>
                  <a:srgbClr val="2F7C7F"/>
                </a:solidFill>
                <a:latin typeface="Roboto Slab" pitchFamily="2" charset="0"/>
                <a:ea typeface="Roboto Slab" pitchFamily="2" charset="0"/>
              </a:rPr>
              <a:t>Economic Crises and Ongoing Policy Debates</a:t>
            </a:r>
            <a:endParaRPr lang="en-IE" sz="3600" dirty="0">
              <a:solidFill>
                <a:srgbClr val="2F7C7F"/>
              </a:solidFill>
              <a:latin typeface="Roboto Slab" pitchFamily="2" charset="0"/>
              <a:ea typeface="Roboto Slab" pitchFamily="2" charset="0"/>
            </a:endParaRPr>
          </a:p>
        </p:txBody>
      </p:sp>
      <p:sp>
        <p:nvSpPr>
          <p:cNvPr id="6" name="TextBox 5">
            <a:extLst>
              <a:ext uri="{FF2B5EF4-FFF2-40B4-BE49-F238E27FC236}">
                <a16:creationId xmlns:a16="http://schemas.microsoft.com/office/drawing/2014/main" id="{672DD64E-E74B-401E-95F4-F95350DAB7B6}"/>
              </a:ext>
            </a:extLst>
          </p:cNvPr>
          <p:cNvSpPr txBox="1"/>
          <p:nvPr/>
        </p:nvSpPr>
        <p:spPr>
          <a:xfrm>
            <a:off x="973123" y="4126715"/>
            <a:ext cx="75249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smtClean="0">
                <a:ln>
                  <a:noFill/>
                </a:ln>
                <a:solidFill>
                  <a:srgbClr val="0B3B64"/>
                </a:solidFill>
                <a:effectLst/>
                <a:uLnTx/>
                <a:uFillTx/>
                <a:latin typeface="Roboto Slab" pitchFamily="2" charset="0"/>
                <a:ea typeface="Roboto Slab" pitchFamily="2" charset="0"/>
                <a:cs typeface="Open Sans Light" panose="020B0306030504020204" pitchFamily="34" charset="0"/>
              </a:rPr>
              <a:t>9</a:t>
            </a:r>
            <a:r>
              <a:rPr kumimoji="0" lang="en-IE" sz="1800" b="1" i="0" u="none" strike="noStrike" kern="1200" cap="none" spc="0" normalizeH="0" baseline="30000" noProof="0" dirty="0" smtClean="0">
                <a:ln>
                  <a:noFill/>
                </a:ln>
                <a:solidFill>
                  <a:srgbClr val="0B3B64"/>
                </a:solidFill>
                <a:effectLst/>
                <a:uLnTx/>
                <a:uFillTx/>
                <a:latin typeface="Roboto Slab" pitchFamily="2" charset="0"/>
                <a:ea typeface="Roboto Slab" pitchFamily="2" charset="0"/>
                <a:cs typeface="Open Sans Light" panose="020B0306030504020204" pitchFamily="34" charset="0"/>
              </a:rPr>
              <a:t>th</a:t>
            </a:r>
            <a:r>
              <a:rPr kumimoji="0" lang="en-IE" sz="1800" b="1" i="0" u="none" strike="noStrike" kern="1200" cap="none" spc="0" normalizeH="0" baseline="0" noProof="0" dirty="0" smtClean="0">
                <a:ln>
                  <a:noFill/>
                </a:ln>
                <a:solidFill>
                  <a:srgbClr val="0B3B64"/>
                </a:solidFill>
                <a:effectLst/>
                <a:uLnTx/>
                <a:uFillTx/>
                <a:latin typeface="Roboto Slab" pitchFamily="2" charset="0"/>
                <a:ea typeface="Roboto Slab" pitchFamily="2" charset="0"/>
                <a:cs typeface="Open Sans Light" panose="020B0306030504020204" pitchFamily="34" charset="0"/>
              </a:rPr>
              <a:t> December </a:t>
            </a:r>
            <a:r>
              <a:rPr kumimoji="0" lang="en-IE" sz="1800" b="1" i="0" u="none" strike="noStrike" kern="1200" cap="none" spc="0" normalizeH="0" baseline="0" noProof="0" dirty="0">
                <a:ln>
                  <a:noFill/>
                </a:ln>
                <a:solidFill>
                  <a:srgbClr val="0B3B64"/>
                </a:solidFill>
                <a:effectLst/>
                <a:uLnTx/>
                <a:uFillTx/>
                <a:latin typeface="Roboto Slab" pitchFamily="2" charset="0"/>
                <a:ea typeface="Roboto Slab" pitchFamily="2" charset="0"/>
                <a:cs typeface="Open Sans Light" panose="020B0306030504020204" pitchFamily="34" charset="0"/>
              </a:rPr>
              <a:t>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smtClean="0">
                <a:ln>
                  <a:noFill/>
                </a:ln>
                <a:solidFill>
                  <a:srgbClr val="0B3B64"/>
                </a:solidFill>
                <a:effectLst/>
                <a:uLnTx/>
                <a:uFillTx/>
                <a:latin typeface="Roboto Slab" pitchFamily="2" charset="0"/>
                <a:ea typeface="Roboto Slab" pitchFamily="2" charset="0"/>
                <a:cs typeface="Open Sans Light" panose="020B0306030504020204" pitchFamily="34" charset="0"/>
              </a:rPr>
              <a:t>Economics Made Simple,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smtClean="0">
                <a:ln>
                  <a:noFill/>
                </a:ln>
                <a:solidFill>
                  <a:srgbClr val="0B3B64"/>
                </a:solidFill>
                <a:effectLst/>
                <a:uLnTx/>
                <a:uFillTx/>
                <a:latin typeface="Roboto Slab" pitchFamily="2" charset="0"/>
                <a:ea typeface="Roboto Slab" pitchFamily="2" charset="0"/>
                <a:cs typeface="Open Sans Light" panose="020B0306030504020204" pitchFamily="34" charset="0"/>
              </a:rPr>
              <a:t>People’s College Lecture</a:t>
            </a:r>
            <a:endParaRPr kumimoji="0" lang="en-IE" sz="1800" b="1" i="0" u="none" strike="noStrike" kern="1200" cap="none" spc="0" normalizeH="0" baseline="0" noProof="0" dirty="0">
              <a:ln>
                <a:noFill/>
              </a:ln>
              <a:solidFill>
                <a:srgbClr val="0B3B64"/>
              </a:solidFill>
              <a:effectLst/>
              <a:uLnTx/>
              <a:uFillTx/>
              <a:latin typeface="Roboto Slab" pitchFamily="2" charset="0"/>
              <a:ea typeface="Roboto Slab" pitchFamily="2" charset="0"/>
              <a:cs typeface="Open Sans Light" panose="020B0306030504020204" pitchFamily="34" charset="0"/>
            </a:endParaRPr>
          </a:p>
        </p:txBody>
      </p:sp>
      <p:sp>
        <p:nvSpPr>
          <p:cNvPr id="10" name="Rectangle 9">
            <a:extLst>
              <a:ext uri="{FF2B5EF4-FFF2-40B4-BE49-F238E27FC236}">
                <a16:creationId xmlns:a16="http://schemas.microsoft.com/office/drawing/2014/main" id="{84F88042-3C45-4A7E-A082-DB73669AA66B}"/>
              </a:ext>
            </a:extLst>
          </p:cNvPr>
          <p:cNvSpPr/>
          <p:nvPr/>
        </p:nvSpPr>
        <p:spPr>
          <a:xfrm>
            <a:off x="973123" y="5039768"/>
            <a:ext cx="6096000" cy="1421928"/>
          </a:xfrm>
          <a:prstGeom prst="rect">
            <a:avLst/>
          </a:prstGeom>
        </p:spPr>
        <p:txBody>
          <a:bodyPr>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0B3B64"/>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Paul </a:t>
            </a:r>
            <a:r>
              <a:rPr kumimoji="0" lang="en-IE" sz="1800" b="1" i="0" u="none" strike="noStrike" kern="1200" cap="none" spc="0" normalizeH="0" baseline="0" noProof="0" dirty="0" smtClean="0">
                <a:ln>
                  <a:noFill/>
                </a:ln>
                <a:solidFill>
                  <a:srgbClr val="0B3B64"/>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Goldrick-Kelly</a:t>
            </a:r>
            <a:r>
              <a:rPr kumimoji="0" lang="en-IE" sz="18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r>
              <a:rPr kumimoji="0" lang="en-IE" sz="1800" b="1" i="0" u="none" strike="noStrike" kern="1200" cap="none" spc="0" normalizeH="0" baseline="0" noProof="0" dirty="0">
                <a:ln>
                  <a:noFill/>
                </a:ln>
                <a:solidFill>
                  <a:srgbClr val="98C12C"/>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Twitter: </a:t>
            </a:r>
            <a:r>
              <a:rPr kumimoji="0" lang="en-IE" sz="1800" b="0" i="0" u="none" strike="noStrike" kern="1200" cap="none" spc="0" normalizeH="0" baseline="0" noProof="0" dirty="0" smtClean="0">
                <a:ln>
                  <a:noFill/>
                </a:ln>
                <a:solidFill>
                  <a:srgbClr val="0B3B64"/>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@PaulGK_NERI</a:t>
            </a:r>
            <a:endParaRPr kumimoji="0" lang="en-IE" sz="1800" b="0" i="0" u="none" strike="noStrike" kern="1200" cap="none" spc="0" normalizeH="0" baseline="0" noProof="0" dirty="0">
              <a:ln>
                <a:noFill/>
              </a:ln>
              <a:solidFill>
                <a:srgbClr val="2F7C7F"/>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60000"/>
              </a:lnSpc>
              <a:spcBef>
                <a:spcPts val="0"/>
              </a:spcBef>
              <a:spcAft>
                <a:spcPts val="0"/>
              </a:spcAft>
              <a:buClrTx/>
              <a:buSzTx/>
              <a:buFontTx/>
              <a:buNone/>
              <a:tabLst/>
              <a:defRPr/>
            </a:pPr>
            <a:r>
              <a:rPr kumimoji="0" lang="en-IE" sz="1800" b="0" i="0" u="none" strike="noStrike" kern="1200" cap="none" spc="0" normalizeH="0" baseline="0" noProof="0" dirty="0" smtClean="0">
                <a:ln>
                  <a:noFill/>
                </a:ln>
                <a:solidFill>
                  <a:srgbClr val="2F7C7F"/>
                </a:solidFill>
                <a:effectLst/>
                <a:uLnTx/>
                <a:uFillTx/>
                <a:latin typeface="Open Sans Light" panose="020B0306030504020204" pitchFamily="34" charset="0"/>
                <a:ea typeface="Open Sans Light" panose="020B0306030504020204" pitchFamily="34" charset="0"/>
                <a:cs typeface="Open Sans Light" panose="020B0306030504020204" pitchFamily="34" charset="0"/>
                <a:hlinkClick r:id="rId4"/>
              </a:rPr>
              <a:t>paulgk@nerinstitute.net</a:t>
            </a:r>
            <a:r>
              <a:rPr kumimoji="0" lang="en-IE" sz="1800" b="0" i="0" u="none" strike="noStrike" kern="1200" cap="none" spc="0" normalizeH="0" baseline="0" noProof="0" dirty="0" smtClean="0">
                <a:ln>
                  <a:noFill/>
                </a:ln>
                <a:solidFill>
                  <a:srgbClr val="2F7C7F"/>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r>
            <a:br>
              <a:rPr kumimoji="0" lang="en-IE" sz="1800" b="0" i="0" u="none" strike="noStrike" kern="1200" cap="none" spc="0" normalizeH="0" baseline="0" noProof="0" dirty="0" smtClean="0">
                <a:ln>
                  <a:noFill/>
                </a:ln>
                <a:solidFill>
                  <a:srgbClr val="2F7C7F"/>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br>
            <a:r>
              <a:rPr kumimoji="0" lang="en-IE" sz="1800" b="0" i="0" u="none" strike="noStrike" kern="1200" cap="none" spc="0" normalizeH="0" baseline="0" noProof="0" dirty="0" smtClean="0">
                <a:ln>
                  <a:noFill/>
                </a:ln>
                <a:solidFill>
                  <a:srgbClr val="0B3B64"/>
                </a:solidFill>
                <a:effectLst/>
                <a:uLnTx/>
                <a:uFillTx/>
                <a:latin typeface="Roboto Slab" pitchFamily="2" charset="0"/>
                <a:ea typeface="Roboto Slab" pitchFamily="2" charset="0"/>
                <a:cs typeface="Open Sans Light" panose="020B0306030504020204" pitchFamily="34" charset="0"/>
              </a:rPr>
              <a:t>WEBSITE</a:t>
            </a:r>
            <a:r>
              <a:rPr kumimoji="0" lang="en-IE" sz="1800" b="0" i="0" u="none" strike="noStrike" kern="1200" cap="none" spc="0" normalizeH="0" baseline="0" noProof="0" dirty="0">
                <a:ln>
                  <a:noFill/>
                </a:ln>
                <a:solidFill>
                  <a:srgbClr val="0B3B64"/>
                </a:solidFill>
                <a:effectLst/>
                <a:uLnTx/>
                <a:uFillTx/>
                <a:latin typeface="Roboto Slab" pitchFamily="2" charset="0"/>
                <a:ea typeface="Roboto Slab" pitchFamily="2" charset="0"/>
                <a:cs typeface="Open Sans Light" panose="020B0306030504020204" pitchFamily="34" charset="0"/>
              </a:rPr>
              <a:t>: www.nerinstitute.net</a:t>
            </a:r>
          </a:p>
        </p:txBody>
      </p:sp>
    </p:spTree>
    <p:extLst>
      <p:ext uri="{BB962C8B-B14F-4D97-AF65-F5344CB8AC3E}">
        <p14:creationId xmlns:p14="http://schemas.microsoft.com/office/powerpoint/2010/main" val="1561310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rgbClr val="98C12C"/>
                </a:solidFill>
                <a:latin typeface="Roboto Slab" pitchFamily="2" charset="0"/>
                <a:ea typeface="Roboto Slab" pitchFamily="2" charset="0"/>
              </a:rPr>
              <a:t>Introduction</a:t>
            </a:r>
            <a:endParaRPr lang="en-IE" sz="3600" dirty="0"/>
          </a:p>
        </p:txBody>
      </p:sp>
      <p:sp>
        <p:nvSpPr>
          <p:cNvPr id="3" name="Content Placeholder 2"/>
          <p:cNvSpPr>
            <a:spLocks noGrp="1"/>
          </p:cNvSpPr>
          <p:nvPr>
            <p:ph idx="1"/>
          </p:nvPr>
        </p:nvSpPr>
        <p:spPr/>
        <p:txBody>
          <a:bodyPr>
            <a:normAutofit/>
          </a:bodyPr>
          <a:lstStyle/>
          <a:p>
            <a:pPr marL="657225" indent="-342900">
              <a:lnSpc>
                <a:spcPct val="100000"/>
              </a:lnSpc>
              <a:tabLst>
                <a:tab pos="574675" algn="l"/>
              </a:tabLst>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Capitalism has undergone a number of downturns throughout its history.</a:t>
            </a:r>
          </a:p>
          <a:p>
            <a:pPr marL="657225" indent="-342900">
              <a:lnSpc>
                <a:spcPct val="100000"/>
              </a:lnSpc>
              <a:tabLst>
                <a:tab pos="574675" algn="l"/>
              </a:tabLst>
            </a:pPr>
            <a:endParaRPr lang="en-GB" sz="2200" dirty="0">
              <a:latin typeface="Open Sans Light" panose="020B0306030504020204" pitchFamily="34" charset="0"/>
              <a:ea typeface="Open Sans Light" panose="020B0306030504020204" pitchFamily="34" charset="0"/>
              <a:cs typeface="Open Sans Light" panose="020B0306030504020204" pitchFamily="34" charset="0"/>
            </a:endParaRPr>
          </a:p>
          <a:p>
            <a:pPr marL="657225" indent="-342900">
              <a:lnSpc>
                <a:spcPct val="100000"/>
              </a:lnSpc>
              <a:tabLst>
                <a:tab pos="574675" algn="l"/>
              </a:tabLst>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These slumps are characterised by increases in unemployment, falls in economic output among other things.</a:t>
            </a:r>
          </a:p>
          <a:p>
            <a:pPr marL="657225" indent="-342900">
              <a:lnSpc>
                <a:spcPct val="100000"/>
              </a:lnSpc>
              <a:tabLst>
                <a:tab pos="574675" algn="l"/>
              </a:tabLst>
            </a:pPr>
            <a:endParaRPr lang="en-GB" sz="2200" dirty="0">
              <a:latin typeface="Open Sans Light" panose="020B0306030504020204" pitchFamily="34" charset="0"/>
              <a:ea typeface="Open Sans Light" panose="020B0306030504020204" pitchFamily="34" charset="0"/>
              <a:cs typeface="Open Sans Light" panose="020B0306030504020204" pitchFamily="34" charset="0"/>
            </a:endParaRPr>
          </a:p>
          <a:p>
            <a:pPr marL="657225" indent="-342900">
              <a:lnSpc>
                <a:spcPct val="100000"/>
              </a:lnSpc>
              <a:tabLst>
                <a:tab pos="574675" algn="l"/>
              </a:tabLst>
            </a:pPr>
            <a:r>
              <a:rPr lang="en-GB" sz="2200" dirty="0">
                <a:latin typeface="Open Sans Light" panose="020B0306030504020204" pitchFamily="34" charset="0"/>
                <a:ea typeface="Open Sans Light" panose="020B0306030504020204" pitchFamily="34" charset="0"/>
                <a:cs typeface="Open Sans Light" panose="020B0306030504020204" pitchFamily="34" charset="0"/>
              </a:rPr>
              <a:t>Managing these downturns is a key concern for policy makers and economists</a:t>
            </a:r>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a:t>
            </a:r>
          </a:p>
          <a:p>
            <a:pPr marL="314325" indent="0">
              <a:lnSpc>
                <a:spcPct val="100000"/>
              </a:lnSpc>
              <a:buNone/>
              <a:tabLst>
                <a:tab pos="574675" algn="l"/>
              </a:tabLst>
            </a:pPr>
            <a:endParaRPr lang="en-GB" sz="22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3912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rgbClr val="98C12C"/>
                </a:solidFill>
                <a:latin typeface="Roboto Slab" pitchFamily="2" charset="0"/>
                <a:ea typeface="Roboto Slab" pitchFamily="2" charset="0"/>
              </a:rPr>
              <a:t>Introduction</a:t>
            </a:r>
            <a:endParaRPr lang="en-IE" sz="3600" dirty="0"/>
          </a:p>
        </p:txBody>
      </p:sp>
      <p:sp>
        <p:nvSpPr>
          <p:cNvPr id="3" name="Content Placeholder 2"/>
          <p:cNvSpPr>
            <a:spLocks noGrp="1"/>
          </p:cNvSpPr>
          <p:nvPr>
            <p:ph idx="1"/>
          </p:nvPr>
        </p:nvSpPr>
        <p:spPr/>
        <p:txBody>
          <a:bodyPr>
            <a:normAutofit/>
          </a:bodyPr>
          <a:lstStyle/>
          <a:p>
            <a:r>
              <a:rPr lang="en-GB" sz="2400" dirty="0" smtClean="0">
                <a:latin typeface="Open Sans Light" panose="020B0306030504020204" pitchFamily="34" charset="0"/>
                <a:ea typeface="Open Sans Light" panose="020B0306030504020204" pitchFamily="34" charset="0"/>
                <a:cs typeface="Open Sans Light" panose="020B0306030504020204" pitchFamily="34" charset="0"/>
              </a:rPr>
              <a:t>There is some agreement on policy tools to manage downturns, or at least, lessen their effects.</a:t>
            </a:r>
          </a:p>
          <a:p>
            <a:endParaRPr lang="en-GB" sz="2400" dirty="0" smtClean="0">
              <a:latin typeface="Open Sans Light" panose="020B0306030504020204" pitchFamily="34" charset="0"/>
            </a:endParaRPr>
          </a:p>
          <a:p>
            <a:r>
              <a:rPr lang="en-GB" sz="2400" dirty="0" smtClean="0">
                <a:latin typeface="Open Sans Light" panose="020B0306030504020204" pitchFamily="34" charset="0"/>
              </a:rPr>
              <a:t>A key question arises however – why do these downturns occur?</a:t>
            </a:r>
          </a:p>
          <a:p>
            <a:endParaRPr lang="en-GB" sz="2400" dirty="0">
              <a:latin typeface="Open Sans Light" panose="020B0306030504020204" pitchFamily="34" charset="0"/>
            </a:endParaRPr>
          </a:p>
          <a:p>
            <a:r>
              <a:rPr lang="en-GB" sz="2400" dirty="0" smtClean="0">
                <a:latin typeface="Open Sans Light" panose="020B0306030504020204" pitchFamily="34" charset="0"/>
              </a:rPr>
              <a:t>Different economic schools take different approaches and tell different basic stories.</a:t>
            </a:r>
            <a:endParaRPr lang="en-GB" sz="2400" dirty="0">
              <a:latin typeface="Open Sans Light" panose="020B0306030504020204" pitchFamily="34" charset="0"/>
            </a:endParaRPr>
          </a:p>
        </p:txBody>
      </p:sp>
    </p:spTree>
    <p:extLst>
      <p:ext uri="{BB962C8B-B14F-4D97-AF65-F5344CB8AC3E}">
        <p14:creationId xmlns:p14="http://schemas.microsoft.com/office/powerpoint/2010/main" val="1912628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solidFill>
                  <a:srgbClr val="98C12C"/>
                </a:solidFill>
                <a:latin typeface="Roboto Slab" pitchFamily="2" charset="0"/>
                <a:ea typeface="Roboto Slab" pitchFamily="2" charset="0"/>
              </a:rPr>
              <a:t>What do the different schools say?</a:t>
            </a:r>
            <a:endParaRPr lang="en-IE" sz="3600" dirty="0"/>
          </a:p>
        </p:txBody>
      </p:sp>
      <p:sp>
        <p:nvSpPr>
          <p:cNvPr id="3" name="Content Placeholder 2"/>
          <p:cNvSpPr>
            <a:spLocks noGrp="1"/>
          </p:cNvSpPr>
          <p:nvPr>
            <p:ph idx="1"/>
          </p:nvPr>
        </p:nvSpPr>
        <p:spPr/>
        <p:txBody>
          <a:bodyPr/>
          <a:lstStyle/>
          <a:p>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We can propose a basic two way split in theories of crisis:</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Exogenous crisis explanations</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Endogenous explanations</a:t>
            </a:r>
          </a:p>
          <a:p>
            <a:pPr lvl="1">
              <a:buFont typeface="Wingdings" panose="05000000000000000000" pitchFamily="2" charset="2"/>
              <a:buChar char="Ø"/>
            </a:pP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The first implies external causes (exogenous), the latter internal (endogenous) explanations.</a:t>
            </a:r>
          </a:p>
          <a:p>
            <a:endParaRPr lang="en-GB" sz="24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Exogenous variables vs Endogenous:</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A shock to the working of the market</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An intrinsic feature of these markets.</a:t>
            </a:r>
          </a:p>
          <a:p>
            <a:pPr lvl="1">
              <a:buFont typeface="Wingdings" panose="05000000000000000000" pitchFamily="2" charset="2"/>
              <a:buChar char="Ø"/>
            </a:pP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IE" dirty="0"/>
          </a:p>
        </p:txBody>
      </p:sp>
    </p:spTree>
    <p:extLst>
      <p:ext uri="{BB962C8B-B14F-4D97-AF65-F5344CB8AC3E}">
        <p14:creationId xmlns:p14="http://schemas.microsoft.com/office/powerpoint/2010/main" val="199656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rgbClr val="98C12C"/>
                </a:solidFill>
                <a:latin typeface="Roboto Slab" pitchFamily="2" charset="0"/>
                <a:ea typeface="Roboto Slab" pitchFamily="2" charset="0"/>
              </a:rPr>
              <a:t>What do the different schools say?</a:t>
            </a:r>
            <a:endParaRPr lang="en-IE" sz="3600" dirty="0"/>
          </a:p>
        </p:txBody>
      </p:sp>
      <p:sp>
        <p:nvSpPr>
          <p:cNvPr id="3" name="Content Placeholder 2"/>
          <p:cNvSpPr>
            <a:spLocks noGrp="1"/>
          </p:cNvSpPr>
          <p:nvPr>
            <p:ph idx="1"/>
          </p:nvPr>
        </p:nvSpPr>
        <p:spPr/>
        <p:txBody>
          <a:bodyPr/>
          <a:lstStyle/>
          <a:p>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Exogenous crisis theory implies that something external shocks the economy away from its equilibrium state:</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Technology change: Real Business Cycle Theory</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Government, regulations, monopolies, natural causes: Other neoclassical/new classical</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Central banks causing misallocation: Austrian School.</a:t>
            </a:r>
          </a:p>
          <a:p>
            <a:pPr lvl="1">
              <a:buFont typeface="Wingdings" panose="05000000000000000000" pitchFamily="2" charset="2"/>
              <a:buChar char="Ø"/>
            </a:pP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Endogenous theories say that crisis occurs from factors within markets:</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Changes in aggregate demand: Keynesian</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Expansion of debt leading to crisis: Post-Keynesian</a:t>
            </a:r>
          </a:p>
          <a:p>
            <a:pPr lvl="1">
              <a:buFont typeface="Wingdings" panose="05000000000000000000" pitchFamily="2" charset="2"/>
              <a:buChar char="Ø"/>
            </a:pPr>
            <a:r>
              <a:rPr lang="en-GB" sz="2000" dirty="0" smtClean="0">
                <a:latin typeface="Open Sans Light" panose="020B0306030504020204" pitchFamily="34" charset="0"/>
                <a:ea typeface="Open Sans Light" panose="020B0306030504020204" pitchFamily="34" charset="0"/>
                <a:cs typeface="Open Sans Light" panose="020B0306030504020204" pitchFamily="34" charset="0"/>
              </a:rPr>
              <a:t>Bargaining power of workers, or tendency for profit rate to fall: Marxian</a:t>
            </a:r>
          </a:p>
        </p:txBody>
      </p:sp>
    </p:spTree>
    <p:extLst>
      <p:ext uri="{BB962C8B-B14F-4D97-AF65-F5344CB8AC3E}">
        <p14:creationId xmlns:p14="http://schemas.microsoft.com/office/powerpoint/2010/main" val="3442914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solidFill>
                  <a:srgbClr val="98C12C"/>
                </a:solidFill>
                <a:latin typeface="Roboto Slab" pitchFamily="2" charset="0"/>
              </a:rPr>
              <a:t>What about Ireland?</a:t>
            </a:r>
            <a:endParaRPr lang="en-IE" sz="3600" dirty="0"/>
          </a:p>
        </p:txBody>
      </p:sp>
      <p:sp>
        <p:nvSpPr>
          <p:cNvPr id="3" name="Content Placeholder 2"/>
          <p:cNvSpPr>
            <a:spLocks noGrp="1"/>
          </p:cNvSpPr>
          <p:nvPr>
            <p:ph idx="1"/>
          </p:nvPr>
        </p:nvSpPr>
        <p:spPr/>
        <p:txBody>
          <a:bodyPr/>
          <a:lstStyle/>
          <a:p>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We should remember that multiple explanations might be relevant and that we’re looking at a complicated global system.</a:t>
            </a:r>
          </a:p>
          <a:p>
            <a:endParaRPr lang="en-GB" sz="22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So, 2008 might be looked upon in different ways for example.</a:t>
            </a:r>
          </a:p>
          <a:p>
            <a:endParaRPr lang="en-GB" sz="22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200" dirty="0" smtClean="0">
                <a:latin typeface="Open Sans Light" panose="020B0306030504020204" pitchFamily="34" charset="0"/>
                <a:ea typeface="Open Sans Light" panose="020B0306030504020204" pitchFamily="34" charset="0"/>
                <a:cs typeface="Open Sans Light" panose="020B0306030504020204" pitchFamily="34" charset="0"/>
              </a:rPr>
              <a:t>We can look at some features of the Irish economy in the lead up to the crash and see some warning signs.</a:t>
            </a:r>
            <a:endParaRPr lang="en-GB" sz="2200" dirty="0">
              <a:latin typeface="Open Sans Light" panose="020B0306030504020204" pitchFamily="34" charset="0"/>
              <a:ea typeface="Open Sans Light" panose="020B0306030504020204" pitchFamily="34" charset="0"/>
              <a:cs typeface="Open Sans Light" panose="020B0306030504020204" pitchFamily="34" charset="0"/>
            </a:endParaRPr>
          </a:p>
          <a:p>
            <a:endParaRPr lang="en-IE" dirty="0"/>
          </a:p>
        </p:txBody>
      </p:sp>
    </p:spTree>
    <p:extLst>
      <p:ext uri="{BB962C8B-B14F-4D97-AF65-F5344CB8AC3E}">
        <p14:creationId xmlns:p14="http://schemas.microsoft.com/office/powerpoint/2010/main" val="1500250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solidFill>
                  <a:srgbClr val="98C12C"/>
                </a:solidFill>
                <a:latin typeface="Roboto Slab" pitchFamily="2" charset="0"/>
              </a:rPr>
              <a:t>Pre 2008 Boom and Bust – </a:t>
            </a:r>
            <a:br>
              <a:rPr lang="en-GB" sz="3600" b="1" dirty="0" smtClean="0">
                <a:solidFill>
                  <a:srgbClr val="98C12C"/>
                </a:solidFill>
                <a:latin typeface="Roboto Slab" pitchFamily="2" charset="0"/>
              </a:rPr>
            </a:br>
            <a:r>
              <a:rPr lang="en-GB" sz="3600" b="1" dirty="0" smtClean="0">
                <a:solidFill>
                  <a:srgbClr val="98C12C"/>
                </a:solidFill>
                <a:latin typeface="Roboto Slab" pitchFamily="2" charset="0"/>
              </a:rPr>
              <a:t>A story of policy failure</a:t>
            </a:r>
            <a:endParaRPr lang="en-IE" sz="3600" dirty="0"/>
          </a:p>
        </p:txBody>
      </p:sp>
      <p:sp>
        <p:nvSpPr>
          <p:cNvPr id="3" name="Content Placeholder 2"/>
          <p:cNvSpPr>
            <a:spLocks noGrp="1"/>
          </p:cNvSpPr>
          <p:nvPr>
            <p:ph idx="1"/>
          </p:nvPr>
        </p:nvSpPr>
        <p:spPr/>
        <p:txBody>
          <a:bodyPr>
            <a:normAutofit lnSpcReduction="10000"/>
          </a:bodyPr>
          <a:lstStyle/>
          <a:p>
            <a:r>
              <a:rPr lang="en-IE" sz="2000" u="sng" dirty="0">
                <a:latin typeface="Open Sans Light" panose="020B0306030504020204"/>
              </a:rPr>
              <a:t>Fiscal Policy</a:t>
            </a:r>
            <a:r>
              <a:rPr lang="en-IE" sz="2000" dirty="0">
                <a:latin typeface="Open Sans Light" panose="020B0306030504020204"/>
              </a:rPr>
              <a:t> - Pro-cyclical and unsustainable</a:t>
            </a:r>
          </a:p>
          <a:p>
            <a:pPr lvl="1">
              <a:buFont typeface="Wingdings" panose="05000000000000000000" pitchFamily="2" charset="2"/>
              <a:buChar char="Ø"/>
            </a:pPr>
            <a:r>
              <a:rPr lang="en-IE" sz="1600" dirty="0">
                <a:latin typeface="Open Sans Light" panose="020B0306030504020204"/>
              </a:rPr>
              <a:t>Group think - Lack of capacity/competence at Departmental level? – ‘the Irish model’</a:t>
            </a:r>
          </a:p>
          <a:p>
            <a:pPr lvl="2">
              <a:buFont typeface="Wingdings" panose="05000000000000000000" pitchFamily="2" charset="2"/>
              <a:buChar char="Ø"/>
            </a:pPr>
            <a:r>
              <a:rPr lang="en-IE" sz="1600" dirty="0">
                <a:latin typeface="Open Sans Light" panose="020B0306030504020204"/>
              </a:rPr>
              <a:t>‘This time is different’ – ‘Ireland is special’</a:t>
            </a:r>
          </a:p>
          <a:p>
            <a:pPr lvl="1">
              <a:buFont typeface="Wingdings" panose="05000000000000000000" pitchFamily="2" charset="2"/>
              <a:buChar char="Ø"/>
            </a:pPr>
            <a:r>
              <a:rPr lang="en-IE" sz="1600" dirty="0">
                <a:latin typeface="Open Sans Light" panose="020B0306030504020204"/>
              </a:rPr>
              <a:t>No independent oversight of government and DOF policy decisions</a:t>
            </a:r>
          </a:p>
          <a:p>
            <a:pPr lvl="1">
              <a:buFont typeface="Wingdings" panose="05000000000000000000" pitchFamily="2" charset="2"/>
              <a:buChar char="Ø"/>
            </a:pPr>
            <a:r>
              <a:rPr lang="en-IE" sz="1600" dirty="0">
                <a:latin typeface="Open Sans Light" panose="020B0306030504020204"/>
              </a:rPr>
              <a:t>Increasingly narrow tax base skewed towards transaction taxes and characterised by an array of property related tax breaks – also mistakes in public spending design/choices</a:t>
            </a:r>
          </a:p>
          <a:p>
            <a:endParaRPr lang="en-IE" sz="1600" dirty="0">
              <a:latin typeface="Open Sans Light" panose="020B0306030504020204"/>
            </a:endParaRPr>
          </a:p>
          <a:p>
            <a:r>
              <a:rPr lang="en-IE" sz="2000" u="sng" dirty="0">
                <a:latin typeface="Open Sans Light" panose="020B0306030504020204"/>
              </a:rPr>
              <a:t>Monetary policy</a:t>
            </a:r>
            <a:r>
              <a:rPr lang="en-IE" sz="2000" dirty="0">
                <a:latin typeface="Open Sans Light" panose="020B0306030504020204"/>
              </a:rPr>
              <a:t> transferred to Frankfurt </a:t>
            </a:r>
          </a:p>
          <a:p>
            <a:pPr lvl="1">
              <a:buFont typeface="Wingdings" panose="05000000000000000000" pitchFamily="2" charset="2"/>
              <a:buChar char="Ø"/>
            </a:pPr>
            <a:r>
              <a:rPr lang="en-IE" sz="1600" dirty="0">
                <a:latin typeface="Open Sans Light" panose="020B0306030504020204"/>
              </a:rPr>
              <a:t>But monetary union left incomplete...and policy levers not replaced</a:t>
            </a:r>
          </a:p>
          <a:p>
            <a:pPr lvl="1">
              <a:buFont typeface="Wingdings" panose="05000000000000000000" pitchFamily="2" charset="2"/>
              <a:buChar char="Ø"/>
            </a:pPr>
            <a:r>
              <a:rPr lang="en-IE" sz="1600" dirty="0">
                <a:latin typeface="Open Sans Light" panose="020B0306030504020204"/>
              </a:rPr>
              <a:t>Fiscal and competitive imbalances allowed to mushroom</a:t>
            </a:r>
          </a:p>
          <a:p>
            <a:pPr lvl="1">
              <a:buFont typeface="Wingdings" panose="05000000000000000000" pitchFamily="2" charset="2"/>
              <a:buChar char="Ø"/>
            </a:pPr>
            <a:r>
              <a:rPr lang="en-IE" sz="1600" dirty="0">
                <a:latin typeface="Open Sans Light" panose="020B0306030504020204"/>
              </a:rPr>
              <a:t>Monomaniacal focus on headline inflation to the exclusion of other indicators</a:t>
            </a:r>
          </a:p>
          <a:p>
            <a:endParaRPr lang="en-IE" sz="1600" dirty="0">
              <a:latin typeface="Open Sans Light" panose="020B0306030504020204"/>
            </a:endParaRPr>
          </a:p>
          <a:p>
            <a:r>
              <a:rPr lang="en-IE" sz="2000" u="sng" dirty="0">
                <a:latin typeface="Open Sans Light" panose="020B0306030504020204"/>
              </a:rPr>
              <a:t>Banking policy</a:t>
            </a:r>
            <a:r>
              <a:rPr lang="en-IE" sz="2000" dirty="0">
                <a:latin typeface="Open Sans Light" panose="020B0306030504020204"/>
              </a:rPr>
              <a:t> characterised by an absence of proper supervision and regulation</a:t>
            </a:r>
          </a:p>
          <a:p>
            <a:pPr lvl="1">
              <a:buFont typeface="Wingdings" panose="05000000000000000000" pitchFamily="2" charset="2"/>
              <a:buChar char="Ø"/>
            </a:pPr>
            <a:r>
              <a:rPr lang="en-IE" sz="1600" dirty="0">
                <a:latin typeface="Open Sans Light" panose="020B0306030504020204"/>
              </a:rPr>
              <a:t>Failures by the Financial Regulator/Central Bank</a:t>
            </a:r>
          </a:p>
          <a:p>
            <a:pPr lvl="1">
              <a:buFont typeface="Wingdings" panose="05000000000000000000" pitchFamily="2" charset="2"/>
              <a:buChar char="Ø"/>
            </a:pPr>
            <a:r>
              <a:rPr lang="en-IE" sz="1600" dirty="0">
                <a:latin typeface="Open Sans Light" panose="020B0306030504020204"/>
              </a:rPr>
              <a:t>A symptom of other policy decisions</a:t>
            </a:r>
          </a:p>
          <a:p>
            <a:endParaRPr lang="en-IE" dirty="0"/>
          </a:p>
        </p:txBody>
      </p:sp>
    </p:spTree>
    <p:extLst>
      <p:ext uri="{BB962C8B-B14F-4D97-AF65-F5344CB8AC3E}">
        <p14:creationId xmlns:p14="http://schemas.microsoft.com/office/powerpoint/2010/main" val="3711099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3600" b="1" dirty="0">
                <a:solidFill>
                  <a:srgbClr val="84BF41"/>
                </a:solidFill>
                <a:latin typeface="Roboto Slab"/>
              </a:rPr>
              <a:t>Value of the construction sector as </a:t>
            </a:r>
            <a:r>
              <a:rPr lang="en-IE" sz="3600" b="1" dirty="0" smtClean="0">
                <a:solidFill>
                  <a:srgbClr val="84BF41"/>
                </a:solidFill>
                <a:latin typeface="Roboto Slab"/>
              </a:rPr>
              <a:t/>
            </a:r>
            <a:br>
              <a:rPr lang="en-IE" sz="3600" b="1" dirty="0" smtClean="0">
                <a:solidFill>
                  <a:srgbClr val="84BF41"/>
                </a:solidFill>
                <a:latin typeface="Roboto Slab"/>
              </a:rPr>
            </a:br>
            <a:r>
              <a:rPr lang="en-IE" sz="3600" b="1" dirty="0" smtClean="0">
                <a:solidFill>
                  <a:srgbClr val="84BF41"/>
                </a:solidFill>
                <a:latin typeface="Roboto Slab"/>
              </a:rPr>
              <a:t>a </a:t>
            </a:r>
            <a:r>
              <a:rPr lang="en-IE" sz="3600" b="1" dirty="0">
                <a:solidFill>
                  <a:srgbClr val="84BF41"/>
                </a:solidFill>
                <a:latin typeface="Roboto Slab"/>
              </a:rPr>
              <a:t>percentage of gross value added, 2000-2009</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825381834"/>
              </p:ext>
            </p:extLst>
          </p:nvPr>
        </p:nvGraphicFramePr>
        <p:xfrm>
          <a:off x="838199" y="1636440"/>
          <a:ext cx="10016359" cy="52215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7082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RI powerpoint template 2019_2" id="{886F96A1-4AAC-4E9A-B4FE-4E0AB9C80148}" vid="{7FAB3F19-EB36-4DDD-8E64-974AB763A2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NERI powerpoint template 2019_2</Template>
  <TotalTime>200</TotalTime>
  <Words>1698</Words>
  <Application>Microsoft Office PowerPoint</Application>
  <PresentationFormat>Widescreen</PresentationFormat>
  <Paragraphs>214</Paragraphs>
  <Slides>21</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Calibri Light</vt:lpstr>
      <vt:lpstr>Open Sans Light</vt:lpstr>
      <vt:lpstr>Playfair Display</vt:lpstr>
      <vt:lpstr>Roboto Slab</vt:lpstr>
      <vt:lpstr>Times New Roman</vt:lpstr>
      <vt:lpstr>Wingdings</vt:lpstr>
      <vt:lpstr>Office Theme</vt:lpstr>
      <vt:lpstr>PowerPoint Presentation</vt:lpstr>
      <vt:lpstr>Section 1</vt:lpstr>
      <vt:lpstr>Introduction</vt:lpstr>
      <vt:lpstr>Introduction</vt:lpstr>
      <vt:lpstr>What do the different schools say?</vt:lpstr>
      <vt:lpstr>What do the different schools say?</vt:lpstr>
      <vt:lpstr>What about Ireland?</vt:lpstr>
      <vt:lpstr>Pre 2008 Boom and Bust –  A story of policy failure</vt:lpstr>
      <vt:lpstr>Value of the construction sector as  a percentage of gross value added, 2000-2009</vt:lpstr>
      <vt:lpstr>Net Change in Employment  (‘000s),  2008-2012, CSO</vt:lpstr>
      <vt:lpstr>The Banking Crisis:  Paying the Price for Policy Failure</vt:lpstr>
      <vt:lpstr>Post 2011 Fiscal Policy</vt:lpstr>
      <vt:lpstr>Back to the Irish Crash –  A political and economic failure</vt:lpstr>
      <vt:lpstr>What is the cyclical position? Not yet overheating….</vt:lpstr>
      <vt:lpstr>Section 2</vt:lpstr>
      <vt:lpstr>Policy debates</vt:lpstr>
      <vt:lpstr>How do we explain the trends in wealth and income distribution?</vt:lpstr>
      <vt:lpstr>Growth and Equality: A Trade-off?</vt:lpstr>
      <vt:lpstr>Economic Debates </vt:lpstr>
      <vt:lpstr>Economic Debates (2)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Wilson</dc:creator>
  <cp:lastModifiedBy>Louisa Gavin</cp:lastModifiedBy>
  <cp:revision>17</cp:revision>
  <cp:lastPrinted>2019-12-09T17:16:16Z</cp:lastPrinted>
  <dcterms:created xsi:type="dcterms:W3CDTF">2019-12-03T17:29:52Z</dcterms:created>
  <dcterms:modified xsi:type="dcterms:W3CDTF">2020-01-23T15:42:13Z</dcterms:modified>
</cp:coreProperties>
</file>