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handoutMasterIdLst>
    <p:handoutMasterId r:id="rId44"/>
  </p:handoutMasterIdLst>
  <p:sldIdLst>
    <p:sldId id="265" r:id="rId2"/>
    <p:sldId id="321" r:id="rId3"/>
    <p:sldId id="337" r:id="rId4"/>
    <p:sldId id="353" r:id="rId5"/>
    <p:sldId id="384" r:id="rId6"/>
    <p:sldId id="385" r:id="rId7"/>
    <p:sldId id="386" r:id="rId8"/>
    <p:sldId id="383" r:id="rId9"/>
    <p:sldId id="381" r:id="rId10"/>
    <p:sldId id="387" r:id="rId11"/>
    <p:sldId id="378" r:id="rId12"/>
    <p:sldId id="361" r:id="rId13"/>
    <p:sldId id="388" r:id="rId14"/>
    <p:sldId id="311" r:id="rId15"/>
    <p:sldId id="312" r:id="rId16"/>
    <p:sldId id="390" r:id="rId17"/>
    <p:sldId id="363" r:id="rId18"/>
    <p:sldId id="395" r:id="rId19"/>
    <p:sldId id="379" r:id="rId20"/>
    <p:sldId id="369" r:id="rId21"/>
    <p:sldId id="370" r:id="rId22"/>
    <p:sldId id="373" r:id="rId23"/>
    <p:sldId id="320" r:id="rId24"/>
    <p:sldId id="300" r:id="rId25"/>
    <p:sldId id="372" r:id="rId26"/>
    <p:sldId id="375" r:id="rId27"/>
    <p:sldId id="325" r:id="rId28"/>
    <p:sldId id="301" r:id="rId29"/>
    <p:sldId id="345" r:id="rId30"/>
    <p:sldId id="341" r:id="rId31"/>
    <p:sldId id="391" r:id="rId32"/>
    <p:sldId id="348" r:id="rId33"/>
    <p:sldId id="380" r:id="rId34"/>
    <p:sldId id="392" r:id="rId35"/>
    <p:sldId id="342" r:id="rId36"/>
    <p:sldId id="359" r:id="rId37"/>
    <p:sldId id="367" r:id="rId38"/>
    <p:sldId id="389" r:id="rId39"/>
    <p:sldId id="393" r:id="rId40"/>
    <p:sldId id="394" r:id="rId41"/>
    <p:sldId id="358" r:id="rId4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0486"/>
    <a:srgbClr val="085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53" autoAdjust="0"/>
  </p:normalViewPr>
  <p:slideViewPr>
    <p:cSldViewPr>
      <p:cViewPr varScale="1">
        <p:scale>
          <a:sx n="76" d="100"/>
          <a:sy n="76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332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7" y="2"/>
            <a:ext cx="2945659" cy="496332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200"/>
            </a:lvl1pPr>
          </a:lstStyle>
          <a:p>
            <a:fld id="{FC4B1FCB-F9C0-423D-9CE9-00C2840A5B40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428584"/>
            <a:ext cx="2945659" cy="496332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7" y="9428584"/>
            <a:ext cx="2945659" cy="496332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200"/>
            </a:lvl1pPr>
          </a:lstStyle>
          <a:p>
            <a:fld id="{07638253-E9C9-4D16-BFD6-4C63494CF06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855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CFF59-FC72-48EB-AE86-7A1E20880C8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90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7D9FA-C885-4767-89BF-399E539FD167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1198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7D9FA-C885-4767-89BF-399E539FD167}" type="slidenum">
              <a:rPr lang="en-IE" smtClean="0"/>
              <a:pPr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5555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84168" y="6381328"/>
            <a:ext cx="2085975" cy="365125"/>
          </a:xfrm>
        </p:spPr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66146" y="6381328"/>
            <a:ext cx="561975" cy="365125"/>
          </a:xfrm>
        </p:spPr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aseline="0">
                <a:solidFill>
                  <a:srgbClr val="0853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baseline="0">
                <a:solidFill>
                  <a:schemeClr val="tx1"/>
                </a:solidFill>
              </a:defRPr>
            </a:lvl1pPr>
            <a:lvl2pPr>
              <a:defRPr sz="2400" baseline="0">
                <a:solidFill>
                  <a:schemeClr val="tx1"/>
                </a:solidFill>
              </a:defRPr>
            </a:lvl2pPr>
            <a:lvl3pPr>
              <a:defRPr sz="2200" baseline="0">
                <a:solidFill>
                  <a:schemeClr val="tx1"/>
                </a:solidFill>
              </a:defRPr>
            </a:lvl3pPr>
            <a:lvl4pPr>
              <a:defRPr sz="2000" baseline="0">
                <a:solidFill>
                  <a:schemeClr val="tx1"/>
                </a:solidFill>
              </a:defRPr>
            </a:lvl4pPr>
            <a:lvl5pPr>
              <a:defRPr sz="2000" baseline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7C3C4AF-A90D-40C1-B3CB-51AEC178FB7C}" type="datetimeFigureOut">
              <a:rPr lang="en-IE" smtClean="0"/>
              <a:pPr/>
              <a:t>05/12/2019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AEED682-7BB1-4629-BCBA-DBEFFD6B6759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ts val="5800"/>
        </a:lnSpc>
        <a:spcBef>
          <a:spcPct val="0"/>
        </a:spcBef>
        <a:buNone/>
        <a:defRPr sz="4400" b="1" kern="1200" baseline="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Palatino Linotype" panose="0204050205050503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>
              <a:lumMod val="50000"/>
              <a:lumOff val="50000"/>
            </a:schemeClr>
          </a:solidFill>
          <a:latin typeface="Times New Roman" panose="0202060305040502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 baseline="0">
          <a:solidFill>
            <a:schemeClr val="tx1">
              <a:lumMod val="50000"/>
              <a:lumOff val="50000"/>
            </a:schemeClr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>
              <a:lumMod val="50000"/>
              <a:lumOff val="50000"/>
            </a:schemeClr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 baseline="0">
          <a:solidFill>
            <a:schemeClr val="tx1">
              <a:lumMod val="50000"/>
              <a:lumOff val="50000"/>
            </a:schemeClr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>
              <a:lumMod val="50000"/>
              <a:lumOff val="50000"/>
            </a:schemeClr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4848462"/>
            <a:ext cx="4608512" cy="160487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Dr Tom McDonnell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Senior Economist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NERI (</a:t>
            </a:r>
            <a:r>
              <a:rPr lang="en-IE" sz="1600" b="1" dirty="0" err="1">
                <a:solidFill>
                  <a:schemeClr val="tx1"/>
                </a:solidFill>
                <a:latin typeface="+mj-lt"/>
              </a:rPr>
              <a:t>Nevin</a:t>
            </a:r>
            <a:r>
              <a:rPr lang="en-IE" sz="1600" b="1" dirty="0">
                <a:solidFill>
                  <a:schemeClr val="tx1"/>
                </a:solidFill>
                <a:latin typeface="+mj-lt"/>
              </a:rPr>
              <a:t> Economic Research Institute)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Dublin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email-address@NERInstitute.net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www.NERInstitute.net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496944" cy="2232248"/>
          </a:xfrm>
        </p:spPr>
        <p:txBody>
          <a:bodyPr/>
          <a:lstStyle/>
          <a:p>
            <a:pPr algn="ctr"/>
            <a:r>
              <a:rPr lang="en-IE" sz="5200" dirty="0">
                <a:solidFill>
                  <a:srgbClr val="08537F"/>
                </a:solidFill>
              </a:rPr>
              <a:t>Private Sector Wages:</a:t>
            </a:r>
            <a:br>
              <a:rPr lang="en-IE" sz="4800" b="1" dirty="0">
                <a:solidFill>
                  <a:srgbClr val="08537F"/>
                </a:solidFill>
              </a:rPr>
            </a:br>
            <a:r>
              <a:rPr lang="en-IE" sz="1800" b="1" dirty="0">
                <a:solidFill>
                  <a:srgbClr val="08537F"/>
                </a:solidFill>
              </a:rPr>
              <a:t>    </a:t>
            </a:r>
            <a:br>
              <a:rPr lang="en-IE" sz="4800" b="1" dirty="0">
                <a:solidFill>
                  <a:srgbClr val="08537F"/>
                </a:solidFill>
              </a:rPr>
            </a:br>
            <a:r>
              <a:rPr lang="en-IE" sz="3200" b="1" dirty="0">
                <a:solidFill>
                  <a:srgbClr val="08537F"/>
                </a:solidFill>
              </a:rPr>
              <a:t>Some </a:t>
            </a:r>
            <a:r>
              <a:rPr lang="en-IE" sz="3200" dirty="0">
                <a:solidFill>
                  <a:srgbClr val="08537F"/>
                </a:solidFill>
              </a:rPr>
              <a:t>Trends, Prospects and Issues</a:t>
            </a:r>
            <a:endParaRPr lang="en-IE" sz="3200" b="1" dirty="0">
              <a:solidFill>
                <a:srgbClr val="08537F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27584" y="3717032"/>
            <a:ext cx="7704856" cy="6875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IE" sz="2000" b="1" dirty="0">
                <a:solidFill>
                  <a:schemeClr val="tx1"/>
                </a:solidFill>
              </a:rPr>
              <a:t>20th November 2018</a:t>
            </a:r>
          </a:p>
          <a:p>
            <a:r>
              <a:rPr lang="en-IE" sz="2000" b="1" dirty="0">
                <a:solidFill>
                  <a:schemeClr val="tx1"/>
                </a:solidFill>
              </a:rPr>
              <a:t>(Not for circulation or citation)</a:t>
            </a:r>
          </a:p>
          <a:p>
            <a:pPr algn="l"/>
            <a:endParaRPr lang="en-IE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319" y="4509120"/>
            <a:ext cx="2742121" cy="169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07531" y="53693"/>
            <a:ext cx="1763688" cy="1440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29387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dirty="0"/>
              <a:t>Labour Costs (Euro per hour worked)</a:t>
            </a:r>
            <a:endParaRPr lang="en-IE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E" u="sng" dirty="0"/>
              <a:t>Business economy in high income EU countries (at least 1 million population and GDP at least €30,000 per capita)</a:t>
            </a:r>
            <a:endParaRPr lang="en-IE" dirty="0"/>
          </a:p>
          <a:p>
            <a:r>
              <a:rPr lang="en-IE" b="1" dirty="0">
                <a:solidFill>
                  <a:srgbClr val="FF0000"/>
                </a:solidFill>
              </a:rPr>
              <a:t>Ireland 31.0 </a:t>
            </a:r>
          </a:p>
          <a:p>
            <a:pPr lvl="1"/>
            <a:r>
              <a:rPr lang="en-IE" dirty="0"/>
              <a:t>Only the UK is lower amongst high-income ‘peer’ countries and all  bar UK and Finland are at least 10% higher. Denmark is over 37% higher.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Denmark = 42.5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Belgium = 39.5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Sweden = 38.3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France = 36.0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Germany = 34.8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Austria = 34.1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Netherlands = 34.1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Finland = 32.1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>
                <a:solidFill>
                  <a:srgbClr val="FF0000"/>
                </a:solidFill>
              </a:rPr>
              <a:t>Ireland (Republic) = 31.0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UK = 25.7</a:t>
            </a:r>
          </a:p>
        </p:txBody>
      </p:sp>
    </p:spTree>
    <p:extLst>
      <p:ext uri="{BB962C8B-B14F-4D97-AF65-F5344CB8AC3E}">
        <p14:creationId xmlns:p14="http://schemas.microsoft.com/office/powerpoint/2010/main" val="2061359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000" dirty="0"/>
              <a:t>Seasonally adjusted hourly labour costs in the private sector:</a:t>
            </a:r>
            <a:br>
              <a:rPr lang="en-IE" sz="2000" dirty="0"/>
            </a:br>
            <a:r>
              <a:rPr lang="en-IE" sz="2000" dirty="0"/>
              <a:t> 8.7% growth in 10 years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616530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FF0000"/>
                </a:solidFill>
              </a:rPr>
              <a:t>2018 Q2 = 24.79</a:t>
            </a:r>
            <a:r>
              <a:rPr lang="en-IE" dirty="0"/>
              <a:t>; 2017 Q2 = 24.26; 2008 = 22.81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6216" y="2492896"/>
            <a:ext cx="2376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Private sector:</a:t>
            </a:r>
          </a:p>
          <a:p>
            <a:r>
              <a:rPr lang="en-IE" dirty="0"/>
              <a:t>to</a:t>
            </a:r>
          </a:p>
          <a:p>
            <a:r>
              <a:rPr lang="en-IE" dirty="0"/>
              <a:t>Q2’18 = +2.2%</a:t>
            </a:r>
          </a:p>
          <a:p>
            <a:r>
              <a:rPr lang="en-IE" dirty="0"/>
              <a:t>Q2’17 = +1.3%</a:t>
            </a:r>
          </a:p>
          <a:p>
            <a:r>
              <a:rPr lang="en-IE" dirty="0"/>
              <a:t>Q2’16 = +1.1%</a:t>
            </a:r>
          </a:p>
          <a:p>
            <a:endParaRPr lang="en-IE" dirty="0"/>
          </a:p>
          <a:p>
            <a:endParaRPr lang="en-IE" dirty="0"/>
          </a:p>
        </p:txBody>
      </p:sp>
      <p:pic>
        <p:nvPicPr>
          <p:cNvPr id="1026" name="Picture 2" descr="https://www.cso.ie/px/pxeirestat/statire/temp/2018116126391673686EHQ08_1264413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58181"/>
            <a:ext cx="619268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359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1600" dirty="0"/>
              <a:t>Nominal unit labour costs: total economy: - </a:t>
            </a:r>
            <a:br>
              <a:rPr lang="en-IE" sz="1600" dirty="0"/>
            </a:br>
            <a:r>
              <a:rPr lang="en-IE" sz="1600" dirty="0"/>
              <a:t>Performance relative to the rest of the EU15: double export weights (AMECO)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276872"/>
            <a:ext cx="8435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Ratio of compensation per employee to real GDP per person employed (Index: 2010 = 100)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558924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5">
                    <a:lumMod val="75000"/>
                  </a:schemeClr>
                </a:solidFill>
              </a:rPr>
              <a:t>Ireland = green</a:t>
            </a:r>
            <a:r>
              <a:rPr lang="en-IE" dirty="0"/>
              <a:t>; UK = grey; </a:t>
            </a:r>
            <a:r>
              <a:rPr lang="en-IE" dirty="0">
                <a:solidFill>
                  <a:schemeClr val="accent3">
                    <a:lumMod val="75000"/>
                  </a:schemeClr>
                </a:solidFill>
              </a:rPr>
              <a:t>Germany = orange</a:t>
            </a:r>
            <a:r>
              <a:rPr lang="en-IE" dirty="0"/>
              <a:t>; </a:t>
            </a:r>
            <a:r>
              <a:rPr lang="en-IE" dirty="0">
                <a:solidFill>
                  <a:srgbClr val="00B0F0"/>
                </a:solidFill>
              </a:rPr>
              <a:t>Greece = blue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1600" y="6093296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00B050"/>
                </a:solidFill>
              </a:rPr>
              <a:t>Green is Ireland</a:t>
            </a:r>
            <a:r>
              <a:rPr lang="en-IE" dirty="0"/>
              <a:t>; </a:t>
            </a:r>
            <a:r>
              <a:rPr lang="en-IE" dirty="0">
                <a:solidFill>
                  <a:srgbClr val="FFC000"/>
                </a:solidFill>
              </a:rPr>
              <a:t>Orange is Germany</a:t>
            </a:r>
            <a:r>
              <a:rPr lang="en-IE" dirty="0"/>
              <a:t>; </a:t>
            </a:r>
            <a:r>
              <a:rPr lang="en-I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UK is Grey</a:t>
            </a:r>
            <a:r>
              <a:rPr lang="en-IE" dirty="0"/>
              <a:t>; </a:t>
            </a:r>
            <a:r>
              <a:rPr lang="en-IE" dirty="0">
                <a:solidFill>
                  <a:srgbClr val="0070C0"/>
                </a:solidFill>
              </a:rPr>
              <a:t>France is blue</a:t>
            </a:r>
          </a:p>
        </p:txBody>
      </p:sp>
      <p:pic>
        <p:nvPicPr>
          <p:cNvPr id="1026" name="Picture 2" descr="http://ec.europa.eu/economy_finance/ameco/charting/5457479200103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50150"/>
            <a:ext cx="8640960" cy="334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844824"/>
            <a:ext cx="7128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/>
              <a:t>Note the competitive ‘performance’ improves prior to the leap in GDP in 2015</a:t>
            </a:r>
          </a:p>
        </p:txBody>
      </p:sp>
    </p:spTree>
    <p:extLst>
      <p:ext uri="{BB962C8B-B14F-4D97-AF65-F5344CB8AC3E}">
        <p14:creationId xmlns:p14="http://schemas.microsoft.com/office/powerpoint/2010/main" val="3749042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dirty="0"/>
              <a:t>The CPI fell by 0.9% between Sep 2008 and Sep 2018 </a:t>
            </a:r>
            <a:br>
              <a:rPr lang="en-IE" sz="2400" dirty="0"/>
            </a:br>
            <a:r>
              <a:rPr lang="en-IE" sz="2400" dirty="0"/>
              <a:t>but is up 6% between Sep 2009 and Sep 2018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602128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The CPI is up by 1.1% between Sep 2013 and Sep 2018 and by 0.9% between Sep 2017 and Sep 2018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58181"/>
            <a:ext cx="8496944" cy="3810000"/>
          </a:xfrm>
        </p:spPr>
      </p:pic>
    </p:spTree>
    <p:extLst>
      <p:ext uri="{BB962C8B-B14F-4D97-AF65-F5344CB8AC3E}">
        <p14:creationId xmlns:p14="http://schemas.microsoft.com/office/powerpoint/2010/main" val="3618368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Prospects for Wages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Future Trends</a:t>
            </a:r>
          </a:p>
        </p:txBody>
      </p:sp>
    </p:spTree>
    <p:extLst>
      <p:ext uri="{BB962C8B-B14F-4D97-AF65-F5344CB8AC3E}">
        <p14:creationId xmlns:p14="http://schemas.microsoft.com/office/powerpoint/2010/main" val="1788546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Projecting wage rates – the base equation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820613"/>
              </p:ext>
            </p:extLst>
          </p:nvPr>
        </p:nvGraphicFramePr>
        <p:xfrm>
          <a:off x="107503" y="1916833"/>
          <a:ext cx="8928993" cy="4918908"/>
        </p:xfrm>
        <a:graphic>
          <a:graphicData uri="http://schemas.openxmlformats.org/drawingml/2006/table">
            <a:tbl>
              <a:tblPr/>
              <a:tblGrid>
                <a:gridCol w="892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0021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Wage Determination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86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Log(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WAGE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 = a</a:t>
                      </a:r>
                      <a:r>
                        <a:rPr lang="en-IE" sz="1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+ a</a:t>
                      </a:r>
                      <a:r>
                        <a:rPr lang="en-IE" sz="1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log(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OUTPUTPR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 + a</a:t>
                      </a:r>
                      <a:r>
                        <a:rPr lang="en-IE" sz="1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log(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CONSPR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 + a</a:t>
                      </a:r>
                      <a:r>
                        <a:rPr lang="en-IE" sz="1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log(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TAX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 + a</a:t>
                      </a:r>
                      <a:r>
                        <a:rPr lang="en-IE" sz="1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log(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LABPROD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 + a</a:t>
                      </a:r>
                      <a:r>
                        <a:rPr lang="en-IE" sz="1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UNEMP + </a:t>
                      </a:r>
                      <a:r>
                        <a:rPr lang="en-IE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</a:t>
                      </a:r>
                      <a:r>
                        <a:rPr lang="en-IE" sz="1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log(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OTHER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7328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WAGE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represents the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wage rate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;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OUTPUTPR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is the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price of internationally</a:t>
                      </a:r>
                      <a:r>
                        <a:rPr lang="en-IE" sz="18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traded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goods (output)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;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CONSPR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is the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consumption price deflator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;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TAX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is the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tax 'wedge'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;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LABPROD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is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labour productivity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;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UNEMP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is the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rate of unemployment (this is really</a:t>
                      </a:r>
                      <a:r>
                        <a:rPr lang="en-IE" sz="18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a</a:t>
                      </a:r>
                      <a:r>
                        <a:rPr lang="en-IE" sz="18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proxy for the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tightness of the labour market – could also use sectoral/regional Job Vacancy Rates)</a:t>
                      </a:r>
                      <a:r>
                        <a:rPr lang="en-IE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;</a:t>
                      </a:r>
                    </a:p>
                    <a:p>
                      <a:pPr marL="742950" lvl="1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IE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Crucially, to what extent is the economy overheating?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OTHER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is everything else </a:t>
                      </a:r>
                      <a:r>
                        <a:rPr lang="en-IE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and includes things like trade union density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019">
                <a:tc>
                  <a:txBody>
                    <a:bodyPr/>
                    <a:lstStyle/>
                    <a:p>
                      <a:pPr algn="l" fontAlgn="b"/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8298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Wage rates are assumed to be determined as the outcome of a bargaining process - explanatory variables: 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output prices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IE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+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); 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consumer prices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IE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+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);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 tax wedge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IE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+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); 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unemployment rate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IE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); 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labour productivity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IE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+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); </a:t>
                      </a:r>
                      <a:r>
                        <a:rPr lang="en-IE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/>
                        </a:rPr>
                        <a:t>0ther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+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and </a:t>
                      </a:r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833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413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E" sz="4000" b="1" dirty="0"/>
              <a:t>Is the economy </a:t>
            </a:r>
            <a:r>
              <a:rPr lang="en-IE" sz="4000" b="1" dirty="0">
                <a:solidFill>
                  <a:schemeClr val="accent1">
                    <a:lumMod val="75000"/>
                  </a:schemeClr>
                </a:solidFill>
              </a:rPr>
              <a:t>overheating?</a:t>
            </a:r>
            <a:r>
              <a:rPr lang="en-IE" sz="4000" b="1" dirty="0"/>
              <a:t> </a:t>
            </a:r>
            <a:endParaRPr lang="en-IE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IE" sz="2000" dirty="0">
                <a:solidFill>
                  <a:schemeClr val="tx1"/>
                </a:solidFill>
                <a:latin typeface="Calibri" panose="020F0502020204030204" pitchFamily="34" charset="0"/>
              </a:rPr>
              <a:t>Cannot directly observe the cyclical position of the economy.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IE" sz="2000" b="1" dirty="0"/>
              <a:t>Most of the relevant indicators suggest that the economy is </a:t>
            </a:r>
            <a:r>
              <a:rPr lang="en-IE" sz="2000" b="1" dirty="0">
                <a:solidFill>
                  <a:srgbClr val="FF0000"/>
                </a:solidFill>
              </a:rPr>
              <a:t>not</a:t>
            </a:r>
            <a:r>
              <a:rPr lang="en-IE" sz="2000" b="1" dirty="0"/>
              <a:t>, </a:t>
            </a:r>
            <a:r>
              <a:rPr lang="en-IE" sz="2000" b="1" u="sng" dirty="0"/>
              <a:t>as of yet</a:t>
            </a:r>
            <a:r>
              <a:rPr lang="en-IE" sz="2000" b="1" dirty="0"/>
              <a:t>, overheating</a:t>
            </a:r>
            <a:r>
              <a:rPr lang="en-IE" sz="2000" dirty="0"/>
              <a:t>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IE" sz="2000" dirty="0">
                <a:solidFill>
                  <a:srgbClr val="FF0000"/>
                </a:solidFill>
              </a:rPr>
              <a:t>Consumer price inflation has been below 1 per cent since 2012 </a:t>
            </a:r>
            <a:r>
              <a:rPr lang="en-IE" sz="2000" dirty="0"/>
              <a:t>and grew just 0.9 per cent year-on-year in September.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IE" sz="2000" dirty="0"/>
              <a:t>The </a:t>
            </a:r>
            <a:r>
              <a:rPr lang="en-IE" sz="2000" dirty="0">
                <a:solidFill>
                  <a:srgbClr val="FF0000"/>
                </a:solidFill>
              </a:rPr>
              <a:t>housing savings rate </a:t>
            </a:r>
            <a:r>
              <a:rPr lang="en-IE" sz="2000" dirty="0"/>
              <a:t>was 9.7 per cent of gross disposable income in the first quarter of 2018, a figure that is </a:t>
            </a:r>
            <a:r>
              <a:rPr lang="en-IE" sz="2000" dirty="0">
                <a:solidFill>
                  <a:srgbClr val="FF0000"/>
                </a:solidFill>
              </a:rPr>
              <a:t>above the long-run average </a:t>
            </a:r>
            <a:r>
              <a:rPr lang="en-IE" sz="2000" dirty="0"/>
              <a:t>of 8.4 per cent.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IE" sz="2000" dirty="0">
                <a:solidFill>
                  <a:srgbClr val="FF0000"/>
                </a:solidFill>
              </a:rPr>
              <a:t>Housing completions are well below the long-run average </a:t>
            </a:r>
            <a:r>
              <a:rPr lang="en-IE" sz="2000" dirty="0"/>
              <a:t>and below the rate of new household formation. 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542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E" sz="3600" b="1" dirty="0"/>
              <a:t>Is the economy </a:t>
            </a:r>
            <a:r>
              <a:rPr lang="en-IE" sz="3600" b="1" dirty="0">
                <a:solidFill>
                  <a:schemeClr val="accent1">
                    <a:lumMod val="75000"/>
                  </a:schemeClr>
                </a:solidFill>
              </a:rPr>
              <a:t>overheating? (cont.)</a:t>
            </a:r>
            <a:r>
              <a:rPr lang="en-IE" sz="3600" b="1" dirty="0"/>
              <a:t> </a:t>
            </a: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en-IE" sz="2000" dirty="0">
                <a:solidFill>
                  <a:srgbClr val="FF0000"/>
                </a:solidFill>
              </a:rPr>
              <a:t>Labour market performance</a:t>
            </a:r>
            <a:r>
              <a:rPr lang="en-IE" sz="2000" dirty="0"/>
              <a:t>, while improving in recent years, </a:t>
            </a:r>
            <a:r>
              <a:rPr lang="en-IE" sz="2000" dirty="0">
                <a:solidFill>
                  <a:srgbClr val="FF0000"/>
                </a:solidFill>
              </a:rPr>
              <a:t>is unremarkable by EU standards</a:t>
            </a:r>
            <a:r>
              <a:rPr lang="en-IE" sz="2000" dirty="0"/>
              <a:t>, with unemployment and employment rates significantly worse than the best EU performers. </a:t>
            </a:r>
          </a:p>
          <a:p>
            <a:pPr>
              <a:defRPr/>
            </a:pPr>
            <a:r>
              <a:rPr lang="en-IE" sz="2000" dirty="0"/>
              <a:t>Ireland’s </a:t>
            </a:r>
            <a:r>
              <a:rPr lang="en-IE" sz="2000" dirty="0">
                <a:solidFill>
                  <a:srgbClr val="FF0000"/>
                </a:solidFill>
              </a:rPr>
              <a:t>unemployment rate is higher than in 14 other EU countries </a:t>
            </a:r>
            <a:r>
              <a:rPr lang="en-IE" sz="2000" dirty="0"/>
              <a:t>and higher than the OECD average. The job vacancy rate, a measure of labour market tightness, is one of the weakest in the entire EU at 1.1, compared to 2.2 in the EU as a whole, and 5.4 in the Czech Republic. Taken as a whole, the evidence suggests there is some additional slack remaining in the labour market.</a:t>
            </a:r>
          </a:p>
          <a:p>
            <a:pPr>
              <a:defRPr/>
            </a:pPr>
            <a:r>
              <a:rPr lang="en-IE" sz="2000" dirty="0"/>
              <a:t>Many of the </a:t>
            </a:r>
            <a:r>
              <a:rPr lang="en-IE" sz="2000" dirty="0">
                <a:solidFill>
                  <a:srgbClr val="FF0000"/>
                </a:solidFill>
              </a:rPr>
              <a:t>traditional indicators (e.g. GDP) are of limited use </a:t>
            </a:r>
            <a:r>
              <a:rPr lang="en-IE" sz="2000" dirty="0"/>
              <a:t>given the distortion to the national accounts. For example, there was a current account surplus of 12.8 per cent in the first half of 2018, but this surplus includes a significant amount of contract manufacturing activity that actually happens outside Ireland. 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396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600" dirty="0"/>
              <a:t>Is the economy </a:t>
            </a:r>
            <a:r>
              <a:rPr lang="en-IE" sz="3600" dirty="0">
                <a:solidFill>
                  <a:schemeClr val="accent1">
                    <a:lumMod val="75000"/>
                  </a:schemeClr>
                </a:solidFill>
              </a:rPr>
              <a:t>overheating? (cont.)</a:t>
            </a:r>
            <a:r>
              <a:rPr lang="en-IE" sz="36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IE" dirty="0"/>
              <a:t>On the other hand, </a:t>
            </a:r>
            <a:r>
              <a:rPr lang="en-IE" dirty="0">
                <a:solidFill>
                  <a:srgbClr val="FF0000"/>
                </a:solidFill>
              </a:rPr>
              <a:t>underlying investment </a:t>
            </a:r>
            <a:r>
              <a:rPr lang="en-IE" dirty="0"/>
              <a:t>in the economy (i.e. stripping out IP assets and aircraft) </a:t>
            </a:r>
            <a:r>
              <a:rPr lang="en-IE" dirty="0">
                <a:solidFill>
                  <a:srgbClr val="FF0000"/>
                </a:solidFill>
              </a:rPr>
              <a:t>has been growing </a:t>
            </a:r>
            <a:r>
              <a:rPr lang="en-IE" dirty="0"/>
              <a:t>by double digits year-on-year in each of the last three quarters, while personal consumption and retail sales are both growing relatively quickly. </a:t>
            </a:r>
          </a:p>
          <a:p>
            <a:pPr>
              <a:defRPr/>
            </a:pPr>
            <a:r>
              <a:rPr lang="en-IE" dirty="0"/>
              <a:t>There is also </a:t>
            </a:r>
            <a:r>
              <a:rPr lang="en-IE" dirty="0">
                <a:solidFill>
                  <a:srgbClr val="FF0000"/>
                </a:solidFill>
              </a:rPr>
              <a:t>significant asset price inflation </a:t>
            </a:r>
            <a:r>
              <a:rPr lang="en-IE" dirty="0"/>
              <a:t>with residential property prices experiencing double-digit growth, although property prices are still only four fifths of peak levels. </a:t>
            </a:r>
          </a:p>
          <a:p>
            <a:pPr>
              <a:defRPr/>
            </a:pPr>
            <a:r>
              <a:rPr lang="en-IE" dirty="0"/>
              <a:t>In addition, </a:t>
            </a:r>
            <a:r>
              <a:rPr lang="en-IE" dirty="0">
                <a:solidFill>
                  <a:srgbClr val="FF0000"/>
                </a:solidFill>
              </a:rPr>
              <a:t>average weekly and hourly wages are up </a:t>
            </a:r>
            <a:r>
              <a:rPr lang="en-IE" dirty="0"/>
              <a:t>3.3 per cent and 2.8 per cent respectively </a:t>
            </a:r>
            <a:r>
              <a:rPr lang="en-IE" u="sng" dirty="0"/>
              <a:t>year-on-yea</a:t>
            </a:r>
            <a:r>
              <a:rPr lang="en-IE" dirty="0"/>
              <a:t>r in the second quarter. As such, real wage growth is currently over 2 per cent, and this is suggestive of a tightening labour market.</a:t>
            </a:r>
          </a:p>
          <a:p>
            <a:pPr>
              <a:defRPr/>
            </a:pPr>
            <a:r>
              <a:rPr lang="en-IE" dirty="0"/>
              <a:t>However, these recent gains </a:t>
            </a:r>
            <a:r>
              <a:rPr lang="en-IE" dirty="0">
                <a:solidFill>
                  <a:srgbClr val="FF0000"/>
                </a:solidFill>
              </a:rPr>
              <a:t>should be viewed in the context of an almost decade long stagnation in wage growth</a:t>
            </a:r>
            <a:r>
              <a:rPr lang="en-IE" dirty="0"/>
              <a:t>. Similarly, the fast growth in personal consumption in the first half of 2018 follows relatively subdued growth of 1.6 per cent in 2017.</a:t>
            </a:r>
            <a:endParaRPr lang="en-I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16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IE" sz="2400" b="0" dirty="0">
                <a:solidFill>
                  <a:srgbClr val="0070C0"/>
                </a:solidFill>
                <a:effectLst/>
              </a:rPr>
              <a:t>Sectoral Job Trends (SA)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332656"/>
            <a:ext cx="7272808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 Employment in Q2 2018 is 35,600 up on Q2 2008 and 74,700 up on Q2 2017</a:t>
            </a:r>
          </a:p>
          <a:p>
            <a:r>
              <a:rPr lang="en-IE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Just 9 out of 14 sectors have reached or exceeded 2008 employment levels</a:t>
            </a:r>
          </a:p>
          <a:p>
            <a:r>
              <a:rPr lang="en-IE" sz="1100" dirty="0"/>
              <a:t>Construction (67.1%), Wholesale/Retail (90.6%) and Industry (90.5%) are among the sectors furthest from recovery</a:t>
            </a:r>
          </a:p>
          <a:p>
            <a:r>
              <a:rPr lang="en-IE" sz="1050" dirty="0"/>
              <a:t>ICT (130.7%), </a:t>
            </a:r>
            <a:r>
              <a:rPr lang="en-IE" sz="1050" dirty="0" err="1"/>
              <a:t>Accom</a:t>
            </a:r>
            <a:r>
              <a:rPr lang="en-IE" sz="1050" dirty="0"/>
              <a:t>/food (117.6%) and Health (116.6%) are the best performers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4549471"/>
              </p:ext>
            </p:extLst>
          </p:nvPr>
        </p:nvGraphicFramePr>
        <p:xfrm>
          <a:off x="107506" y="1484784"/>
          <a:ext cx="8928992" cy="52855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27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03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03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8906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u="none" strike="noStrike" dirty="0">
                          <a:latin typeface="Calibri" pitchFamily="34" charset="0"/>
                        </a:rPr>
                        <a:t>Both sexes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u="none" strike="noStrike" dirty="0">
                          <a:latin typeface="Calibri" pitchFamily="34" charset="0"/>
                        </a:rPr>
                        <a:t>2008Q2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u="none" strike="noStrike" dirty="0">
                          <a:latin typeface="Calibri" pitchFamily="34" charset="0"/>
                        </a:rPr>
                        <a:t>2017Q2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u="none" strike="noStrike" dirty="0">
                          <a:latin typeface="Calibri" pitchFamily="34" charset="0"/>
                        </a:rPr>
                        <a:t>2018Q2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u="none" strike="noStrike" dirty="0">
                          <a:latin typeface="Calibri" pitchFamily="34" charset="0"/>
                        </a:rPr>
                        <a:t>Ratio 18/08  (%)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u="none" strike="noStrike" dirty="0">
                          <a:latin typeface="Calibri" pitchFamily="34" charset="0"/>
                        </a:rPr>
                        <a:t>Ratio 18/17 (%)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Agri</a:t>
                      </a:r>
                      <a:r>
                        <a:rPr lang="en-IE" sz="12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, forestry, fishing</a:t>
                      </a:r>
                      <a:endParaRPr lang="en-IE" sz="12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116.1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109.2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105.0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90.4</a:t>
                      </a:r>
                      <a:endParaRPr lang="en-IE" sz="1600" b="0" i="0" u="none" strike="noStrike" dirty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96.2</a:t>
                      </a:r>
                      <a:endParaRPr lang="en-IE" sz="1600" b="0" i="0" u="none" strike="noStrike" dirty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906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Industry</a:t>
                      </a:r>
                      <a:endParaRPr lang="en-IE" sz="12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307.6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282.4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278.3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90.5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98.5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906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Construction</a:t>
                      </a:r>
                      <a:endParaRPr lang="en-IE" sz="1200" b="0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215.1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127.0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144.4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i="0" u="none" strike="noStrike" dirty="0">
                          <a:solidFill>
                            <a:srgbClr val="0070C0"/>
                          </a:solidFill>
                          <a:latin typeface="Calibri" pitchFamily="34" charset="0"/>
                        </a:rPr>
                        <a:t>67.1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113.7</a:t>
                      </a:r>
                      <a:endParaRPr lang="en-IE" sz="1600" b="1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Wholesale/retail</a:t>
                      </a:r>
                      <a:endParaRPr lang="en-IE" sz="12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331.4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302.6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300.1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90.6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99.2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Transport &amp; storage</a:t>
                      </a:r>
                      <a:endParaRPr lang="en-IE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91.5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92.5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97.0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106.0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104.9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Accommodation/food</a:t>
                      </a:r>
                      <a:endParaRPr lang="en-IE" sz="1200" b="0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136.3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160.1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177.5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130.2</a:t>
                      </a:r>
                      <a:endParaRPr lang="en-IE" sz="1600" b="1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110.9</a:t>
                      </a:r>
                      <a:endParaRPr lang="en-IE" sz="1600" b="1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ICT</a:t>
                      </a:r>
                      <a:endParaRPr lang="en-IE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86.8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115.3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116.4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134.1</a:t>
                      </a:r>
                      <a:endParaRPr lang="en-IE" sz="1600" b="1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101.0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Financial, insurance and real estate</a:t>
                      </a:r>
                      <a:endParaRPr lang="en-IE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110.9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106.3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109.8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99.0</a:t>
                      </a:r>
                      <a:endParaRPr lang="en-IE" sz="1600" b="0" i="0" u="none" strike="noStrike" dirty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103.3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96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Professional</a:t>
                      </a:r>
                      <a:r>
                        <a:rPr lang="en-IE" sz="1200" b="0" u="none" strike="noStrike" baseline="0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 etc</a:t>
                      </a:r>
                      <a:r>
                        <a:rPr lang="en-IE" sz="1200" b="0" u="none" strike="noStrike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.</a:t>
                      </a:r>
                      <a:endParaRPr lang="en-IE" sz="12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129.4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135.3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141.2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109.1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104.4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Administrative</a:t>
                      </a:r>
                      <a:endParaRPr lang="en-IE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97.4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93.3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102.5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105.2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109.9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Public admin</a:t>
                      </a:r>
                      <a:endParaRPr lang="en-IE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94.6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chemeClr val="dk1"/>
                          </a:solidFill>
                          <a:latin typeface="Calibri" pitchFamily="34" charset="0"/>
                        </a:rPr>
                        <a:t>98.3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103.8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109.7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105.6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906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Education</a:t>
                      </a:r>
                      <a:endParaRPr lang="en-IE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142.2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157.1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166.9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117.4</a:t>
                      </a:r>
                      <a:endParaRPr lang="en-IE" sz="1600" b="1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106.2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Health &amp;social work</a:t>
                      </a:r>
                      <a:endParaRPr lang="en-IE" sz="1200" b="0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241.1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279.8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286.1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118.7</a:t>
                      </a:r>
                      <a:endParaRPr lang="en-IE" sz="1600" b="1" i="0" u="none" strike="noStrike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102.3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Other</a:t>
                      </a:r>
                      <a:endParaRPr lang="en-IE" sz="12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110.0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116.9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116.5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105.9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99.7</a:t>
                      </a:r>
                      <a:endParaRPr lang="en-IE" sz="1600" b="0" i="0" u="none" strike="noStrike" dirty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615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All economic sectors</a:t>
                      </a:r>
                      <a:endParaRPr lang="en-IE" sz="14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2220.9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2181.8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latin typeface="Calibri" pitchFamily="34" charset="0"/>
                        </a:rPr>
                        <a:t>2256.5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101.6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103.4</a:t>
                      </a:r>
                      <a:endParaRPr lang="en-IE" sz="16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645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Wages Trends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Recent Performance</a:t>
            </a:r>
          </a:p>
        </p:txBody>
      </p:sp>
    </p:spTree>
    <p:extLst>
      <p:ext uri="{BB962C8B-B14F-4D97-AF65-F5344CB8AC3E}">
        <p14:creationId xmlns:p14="http://schemas.microsoft.com/office/powerpoint/2010/main" val="249104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dirty="0"/>
              <a:t>Total employment rates – 20 to 64 years (% of pop) </a:t>
            </a:r>
            <a:br>
              <a:rPr lang="en-IE" sz="2400" dirty="0"/>
            </a:br>
            <a:r>
              <a:rPr lang="en-IE" sz="2400" dirty="0"/>
              <a:t>a long way behind best performers (we are at median)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2017</a:t>
            </a:r>
          </a:p>
          <a:p>
            <a:r>
              <a:rPr lang="en-IE" sz="2400" dirty="0"/>
              <a:t>Ireland = 73.0% (joint 15</a:t>
            </a:r>
            <a:r>
              <a:rPr lang="en-IE" sz="2400" baseline="30000" dirty="0"/>
              <a:t>th</a:t>
            </a:r>
            <a:r>
              <a:rPr lang="en-IE" sz="2400" dirty="0"/>
              <a:t>) – peaked at 75.1% in 2007 before falling to 64.5% in 2012</a:t>
            </a:r>
          </a:p>
          <a:p>
            <a:r>
              <a:rPr lang="en-IE" sz="2400" dirty="0"/>
              <a:t>EU = 72.2%</a:t>
            </a:r>
          </a:p>
          <a:p>
            <a:r>
              <a:rPr lang="en-IE" sz="2400" dirty="0"/>
              <a:t>Highest in EU is Sweden at 81.8% (Iceland is 87.6%) and lowest in EU is Greece at 57.8% </a:t>
            </a:r>
          </a:p>
        </p:txBody>
      </p:sp>
    </p:spTree>
    <p:extLst>
      <p:ext uri="{BB962C8B-B14F-4D97-AF65-F5344CB8AC3E}">
        <p14:creationId xmlns:p14="http://schemas.microsoft.com/office/powerpoint/2010/main" val="4289681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800" dirty="0"/>
              <a:t>Unemployment rates –Ireland is a mediocre performer (14</a:t>
            </a:r>
            <a:r>
              <a:rPr lang="en-IE" sz="2800" baseline="30000" dirty="0"/>
              <a:t>th</a:t>
            </a:r>
            <a:r>
              <a:rPr lang="en-IE" sz="2800" dirty="0"/>
              <a:t> best in the EU)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sz="2400" dirty="0"/>
              <a:t>Unemployment rate seasonally adjusted – </a:t>
            </a:r>
            <a:r>
              <a:rPr lang="en-IE" sz="2400" u="sng" dirty="0"/>
              <a:t>September 2018</a:t>
            </a:r>
          </a:p>
          <a:p>
            <a:endParaRPr lang="en-IE" sz="2400" dirty="0"/>
          </a:p>
          <a:p>
            <a:r>
              <a:rPr lang="en-IE" sz="2400" dirty="0"/>
              <a:t>Ireland is 5.4% - joint 14</a:t>
            </a:r>
            <a:r>
              <a:rPr lang="en-IE" sz="2400" baseline="30000" dirty="0"/>
              <a:t>th</a:t>
            </a:r>
            <a:r>
              <a:rPr lang="en-IE" sz="2400" dirty="0"/>
              <a:t> best in the EU (EU median is 5.4%)</a:t>
            </a:r>
          </a:p>
          <a:p>
            <a:r>
              <a:rPr lang="en-IE" sz="2400" dirty="0"/>
              <a:t>Range is </a:t>
            </a:r>
            <a:r>
              <a:rPr lang="en-IE" sz="2400" dirty="0" err="1"/>
              <a:t>Czechia</a:t>
            </a:r>
            <a:r>
              <a:rPr lang="en-IE" sz="2400" dirty="0"/>
              <a:t> (2.3%) to Greece (19.0%)</a:t>
            </a:r>
          </a:p>
          <a:p>
            <a:r>
              <a:rPr lang="en-IE" sz="2400" dirty="0"/>
              <a:t>Major countries:</a:t>
            </a:r>
          </a:p>
          <a:p>
            <a:pPr lvl="1"/>
            <a:r>
              <a:rPr lang="en-IE" sz="2000" dirty="0"/>
              <a:t>Germany 3.4%</a:t>
            </a:r>
          </a:p>
          <a:p>
            <a:pPr lvl="1"/>
            <a:r>
              <a:rPr lang="en-IE" sz="2000" dirty="0"/>
              <a:t>Poland 3.4%</a:t>
            </a:r>
          </a:p>
          <a:p>
            <a:pPr lvl="1"/>
            <a:r>
              <a:rPr lang="en-IE" sz="2000" dirty="0"/>
              <a:t>USA 3.7%</a:t>
            </a:r>
          </a:p>
          <a:p>
            <a:pPr lvl="1"/>
            <a:r>
              <a:rPr lang="en-IE" sz="2000" dirty="0"/>
              <a:t>UK 4.0%</a:t>
            </a:r>
          </a:p>
          <a:p>
            <a:pPr lvl="1"/>
            <a:r>
              <a:rPr lang="en-IE" sz="2000" dirty="0"/>
              <a:t>France 9.3%</a:t>
            </a:r>
          </a:p>
          <a:p>
            <a:pPr lvl="1"/>
            <a:r>
              <a:rPr lang="en-IE" sz="2000" dirty="0"/>
              <a:t>Italy 10.1%</a:t>
            </a:r>
          </a:p>
          <a:p>
            <a:pPr lvl="1"/>
            <a:r>
              <a:rPr lang="en-IE" sz="2000" dirty="0"/>
              <a:t>Spain 14.9%</a:t>
            </a:r>
          </a:p>
          <a:p>
            <a:r>
              <a:rPr lang="en-IE" sz="2400" dirty="0"/>
              <a:t>Is there such a thing as a ‘normal’ unemployment rate?</a:t>
            </a:r>
          </a:p>
          <a:p>
            <a:r>
              <a:rPr lang="en-IE" sz="2400" dirty="0"/>
              <a:t>Still room for further strengthening in the labour market – labour market is not yet ‘tight’, though sectoral specific tightness (e.g. in ICT) may exist</a:t>
            </a:r>
          </a:p>
        </p:txBody>
      </p:sp>
    </p:spTree>
    <p:extLst>
      <p:ext uri="{BB962C8B-B14F-4D97-AF65-F5344CB8AC3E}">
        <p14:creationId xmlns:p14="http://schemas.microsoft.com/office/powerpoint/2010/main" val="42676476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dirty="0"/>
              <a:t>Unemployment is trending downwards in all regions</a:t>
            </a:r>
            <a:br>
              <a:rPr lang="en-IE" sz="2400" dirty="0"/>
            </a:br>
            <a:r>
              <a:rPr lang="en-IE" sz="2400" dirty="0"/>
              <a:t>State = 6.0% in Q2 (regional variation = 5.3% to 9.7%)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8280920" cy="4320479"/>
          </a:xfrm>
        </p:spPr>
      </p:pic>
      <p:sp>
        <p:nvSpPr>
          <p:cNvPr id="4" name="TextBox 3"/>
          <p:cNvSpPr txBox="1"/>
          <p:nvPr/>
        </p:nvSpPr>
        <p:spPr>
          <a:xfrm>
            <a:off x="1547664" y="6309320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Midlands is the poorest performer</a:t>
            </a:r>
          </a:p>
        </p:txBody>
      </p:sp>
    </p:spTree>
    <p:extLst>
      <p:ext uri="{BB962C8B-B14F-4D97-AF65-F5344CB8AC3E}">
        <p14:creationId xmlns:p14="http://schemas.microsoft.com/office/powerpoint/2010/main" val="1846142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sz="1800" dirty="0">
                <a:effectLst/>
              </a:rPr>
              <a:t>Ireland has a relatively low job vacancy rate…..suggests a soft labour 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260648"/>
            <a:ext cx="6296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600" b="1" dirty="0">
                <a:solidFill>
                  <a:srgbClr val="FF0000"/>
                </a:solidFill>
              </a:rPr>
              <a:t>EU job vacancy rate (JVR) of 2.0% in Q2 2017 and 2.2% in Q2 2017</a:t>
            </a:r>
          </a:p>
          <a:p>
            <a:r>
              <a:rPr lang="en-IE" sz="1600" dirty="0" err="1"/>
              <a:t>Czechia</a:t>
            </a:r>
            <a:r>
              <a:rPr lang="en-IE" sz="1600" dirty="0"/>
              <a:t> has the highest JVR at 5.4% while Greece is lowest at 0.7%</a:t>
            </a:r>
            <a:r>
              <a:rPr lang="en-IE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IE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789167"/>
              </p:ext>
            </p:extLst>
          </p:nvPr>
        </p:nvGraphicFramePr>
        <p:xfrm>
          <a:off x="539551" y="2170544"/>
          <a:ext cx="820891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val="3658837939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695481365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347184042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3314979041"/>
                    </a:ext>
                  </a:extLst>
                </a:gridCol>
              </a:tblGrid>
              <a:tr h="276031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2017 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2018</a:t>
                      </a:r>
                      <a:r>
                        <a:rPr lang="en-IE" baseline="0" dirty="0"/>
                        <a:t> Q1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2018 Q2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464691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r>
                        <a:rPr lang="en-IE" dirty="0"/>
                        <a:t>EU</a:t>
                      </a:r>
                      <a:r>
                        <a:rPr lang="en-IE" baseline="0" dirty="0"/>
                        <a:t> 28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929989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r>
                        <a:rPr lang="en-IE" dirty="0"/>
                        <a:t>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397556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569742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r>
                        <a:rPr lang="en-IE" dirty="0"/>
                        <a:t>Germany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969224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r>
                        <a:rPr lang="en-IE" dirty="0"/>
                        <a:t>United Kingdom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576046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r>
                        <a:rPr lang="en-IE" dirty="0"/>
                        <a:t>Spain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0.9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50236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5229200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Rate = Job vacancies/(occupied posts + no. of job vacancies)*100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31840" y="609329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Ireland is just 20</a:t>
            </a:r>
            <a:r>
              <a:rPr lang="en-IE" baseline="30000" dirty="0"/>
              <a:t>th</a:t>
            </a:r>
            <a:r>
              <a:rPr lang="en-IE" dirty="0"/>
              <a:t> out of 24 EU countries</a:t>
            </a:r>
          </a:p>
        </p:txBody>
      </p:sp>
    </p:spTree>
    <p:extLst>
      <p:ext uri="{BB962C8B-B14F-4D97-AF65-F5344CB8AC3E}">
        <p14:creationId xmlns:p14="http://schemas.microsoft.com/office/powerpoint/2010/main" val="215115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IE" sz="2400" b="0" dirty="0">
                <a:solidFill>
                  <a:srgbClr val="0070C0"/>
                </a:solidFill>
                <a:effectLst/>
              </a:rPr>
              <a:t>Job Vacancy Rates by Sector – slow improvement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1904" y="476672"/>
            <a:ext cx="7087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>
                <a:solidFill>
                  <a:srgbClr val="FF0000"/>
                </a:solidFill>
              </a:rPr>
              <a:t>JVR suggests labour market is particular soft in construction (0.3%) and retail (0.6%)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>
                <a:solidFill>
                  <a:srgbClr val="FF0000"/>
                </a:solidFill>
              </a:rPr>
              <a:t>Even so, I anticipate these demand–led sectors will experience employment growth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Disparity between sectors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1520" y="2060848"/>
          <a:ext cx="8568952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3" imgW="4933984" imgH="2866957" progId="Excel.Sheet.12">
                  <p:embed/>
                </p:oleObj>
              </mc:Choice>
              <mc:Fallback>
                <p:oleObj name="Worksheet" r:id="rId3" imgW="4933984" imgH="2866957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060848"/>
                        <a:ext cx="8568952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5473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000" dirty="0"/>
              <a:t>Irishjobs.ie suggests vacancy-employment rates are highest </a:t>
            </a:r>
            <a:br>
              <a:rPr lang="en-IE" sz="2000" dirty="0"/>
            </a:br>
            <a:r>
              <a:rPr lang="en-IE" sz="2000" dirty="0"/>
              <a:t>in the East</a:t>
            </a:r>
            <a:r>
              <a:rPr lang="en-IE" sz="1800" dirty="0"/>
              <a:t>  and low in the Midlands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5517233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4% annual increase in Job Vacancies in Q3’18 with a 15% increase in Accountancy/finance and 8% in construction/property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2400" dirty="0" err="1"/>
              <a:t>IrishJobs</a:t>
            </a:r>
            <a:r>
              <a:rPr lang="en-IE" sz="2400" dirty="0"/>
              <a:t>: Every county bar 3 (Clare, Kerry, Donegal) recorded a year-on-year increase in job vacancies in Q3 2018</a:t>
            </a:r>
          </a:p>
          <a:p>
            <a:pPr lvl="1"/>
            <a:r>
              <a:rPr lang="en-IE" dirty="0"/>
              <a:t>Dublin +19%; Cork +5%; Limerick +2%</a:t>
            </a:r>
          </a:p>
          <a:p>
            <a:r>
              <a:rPr lang="en-IE" sz="2400" dirty="0"/>
              <a:t>Largest share of job vacancies is in hotel/catering</a:t>
            </a:r>
          </a:p>
          <a:p>
            <a:r>
              <a:rPr lang="en-IE" sz="2400" dirty="0"/>
              <a:t>Job Vacancy Rates (JVRs) highest in Dublin, Carlow and Limerick</a:t>
            </a:r>
          </a:p>
          <a:p>
            <a:r>
              <a:rPr lang="en-IE" sz="2400" dirty="0"/>
              <a:t>JVRs lowest in Kerry, Cavan, Donegal and Midlands counties</a:t>
            </a:r>
          </a:p>
        </p:txBody>
      </p:sp>
    </p:spTree>
    <p:extLst>
      <p:ext uri="{BB962C8B-B14F-4D97-AF65-F5344CB8AC3E}">
        <p14:creationId xmlns:p14="http://schemas.microsoft.com/office/powerpoint/2010/main" val="2541862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dirty="0"/>
              <a:t>Job vacancy and labour market context…..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IE" dirty="0"/>
              <a:t>Scenario 1: </a:t>
            </a:r>
            <a:r>
              <a:rPr lang="en-IE" u="sng" dirty="0"/>
              <a:t>High vacancy and low unemployment</a:t>
            </a:r>
          </a:p>
          <a:p>
            <a:r>
              <a:rPr lang="en-IE" dirty="0"/>
              <a:t>Suggestive of a tight labour market – most consistent with wage inflation</a:t>
            </a:r>
          </a:p>
          <a:p>
            <a:pPr marL="0" indent="0">
              <a:buNone/>
            </a:pPr>
            <a:r>
              <a:rPr lang="en-IE" dirty="0"/>
              <a:t>Scenario 2: </a:t>
            </a:r>
            <a:r>
              <a:rPr lang="en-IE" u="sng" dirty="0"/>
              <a:t>Low vacancy and low unemployment</a:t>
            </a:r>
          </a:p>
          <a:p>
            <a:r>
              <a:rPr lang="en-IE" dirty="0"/>
              <a:t>Consistent with baseline wage growth</a:t>
            </a:r>
          </a:p>
          <a:p>
            <a:pPr marL="0" indent="0">
              <a:buNone/>
            </a:pPr>
            <a:r>
              <a:rPr lang="en-IE" dirty="0"/>
              <a:t>Scenario 3: </a:t>
            </a:r>
            <a:r>
              <a:rPr lang="en-IE" u="sng" dirty="0"/>
              <a:t>High vacancy and high unemployment</a:t>
            </a:r>
          </a:p>
          <a:p>
            <a:r>
              <a:rPr lang="en-IE" dirty="0"/>
              <a:t>Suggestive of a mismatch between the education/skills profile of the labour force and employer requirements – differentiated wage growth</a:t>
            </a:r>
          </a:p>
          <a:p>
            <a:pPr marL="0" indent="0">
              <a:buNone/>
            </a:pPr>
            <a:r>
              <a:rPr lang="en-IE" dirty="0"/>
              <a:t>Scenario 4: </a:t>
            </a:r>
            <a:r>
              <a:rPr lang="en-IE" u="sng" dirty="0"/>
              <a:t>Low vacancy and high unemployment</a:t>
            </a:r>
          </a:p>
          <a:p>
            <a:r>
              <a:rPr lang="en-IE" dirty="0"/>
              <a:t>Associated with recessions or structurally poor performance – and weak wage growth</a:t>
            </a:r>
          </a:p>
          <a:p>
            <a:pPr marL="0" indent="0">
              <a:buNone/>
            </a:pPr>
            <a:r>
              <a:rPr lang="en-IE" dirty="0"/>
              <a:t>……………………………………………………………………………………</a:t>
            </a:r>
          </a:p>
          <a:p>
            <a:pPr marL="0" indent="0">
              <a:buNone/>
            </a:pPr>
            <a:r>
              <a:rPr lang="en-IE" dirty="0"/>
              <a:t>We moved from </a:t>
            </a:r>
            <a:r>
              <a:rPr lang="en-IE" u="sng" dirty="0"/>
              <a:t>Scenario 1 (circa 2003-2008) </a:t>
            </a:r>
            <a:r>
              <a:rPr lang="en-IE" dirty="0"/>
              <a:t>to </a:t>
            </a:r>
            <a:r>
              <a:rPr lang="en-IE" u="sng" dirty="0"/>
              <a:t>Scenario 4 (circa 2009-2015)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Scenario 2 most accurately describes the current situation – this has important implications for wage growth.</a:t>
            </a:r>
          </a:p>
          <a:p>
            <a:r>
              <a:rPr lang="en-IE" dirty="0"/>
              <a:t>A return to Scenario 1 is feasible and would arise if the economy was overheating for an extended period </a:t>
            </a:r>
          </a:p>
        </p:txBody>
      </p:sp>
    </p:spTree>
    <p:extLst>
      <p:ext uri="{BB962C8B-B14F-4D97-AF65-F5344CB8AC3E}">
        <p14:creationId xmlns:p14="http://schemas.microsoft.com/office/powerpoint/2010/main" val="2048945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8478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IE" sz="2400" b="0" dirty="0">
                <a:solidFill>
                  <a:srgbClr val="0070C0"/>
                </a:solidFill>
                <a:effectLst/>
              </a:rPr>
              <a:t>Dept. Finance Labour Market</a:t>
            </a:r>
            <a:br>
              <a:rPr lang="en-IE" sz="2400" b="0" dirty="0">
                <a:solidFill>
                  <a:srgbClr val="0070C0"/>
                </a:solidFill>
                <a:effectLst/>
              </a:rPr>
            </a:br>
            <a:r>
              <a:rPr lang="en-IE" sz="2400" b="0" dirty="0">
                <a:solidFill>
                  <a:srgbClr val="0070C0"/>
                </a:solidFill>
                <a:effectLst/>
              </a:rPr>
              <a:t> Expectations, % growth (Budget - Oct, 2018)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2217731"/>
              </p:ext>
            </p:extLst>
          </p:nvPr>
        </p:nvGraphicFramePr>
        <p:xfrm>
          <a:off x="107507" y="1600201"/>
          <a:ext cx="8856981" cy="5141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95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95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95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95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1030">
                <a:tc>
                  <a:txBody>
                    <a:bodyPr/>
                    <a:lstStyle/>
                    <a:p>
                      <a:r>
                        <a:rPr lang="en-IE" sz="1200" dirty="0"/>
                        <a:t>%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426">
                <a:tc>
                  <a:txBody>
                    <a:bodyPr/>
                    <a:lstStyle/>
                    <a:p>
                      <a:r>
                        <a:rPr lang="en-IE" sz="1200" dirty="0"/>
                        <a:t>Real GDP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426">
                <a:tc>
                  <a:txBody>
                    <a:bodyPr/>
                    <a:lstStyle/>
                    <a:p>
                      <a:r>
                        <a:rPr lang="en-IE" sz="1200" dirty="0"/>
                        <a:t>Real GNP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4.4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426">
                <a:tc>
                  <a:txBody>
                    <a:bodyPr/>
                    <a:lstStyle/>
                    <a:p>
                      <a:r>
                        <a:rPr lang="en-IE" sz="1200" dirty="0"/>
                        <a:t>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426">
                <a:tc>
                  <a:txBody>
                    <a:bodyPr/>
                    <a:lstStyle/>
                    <a:p>
                      <a:r>
                        <a:rPr lang="en-IE" sz="1200" dirty="0"/>
                        <a:t>Unemployment (rate)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6.7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426">
                <a:tc>
                  <a:txBody>
                    <a:bodyPr/>
                    <a:lstStyle/>
                    <a:p>
                      <a:r>
                        <a:rPr lang="en-IE" sz="1200" dirty="0"/>
                        <a:t>Compensation of employees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70">
                <a:tc>
                  <a:txBody>
                    <a:bodyPr/>
                    <a:lstStyle/>
                    <a:p>
                      <a:r>
                        <a:rPr lang="en-IE" sz="1200" b="1" dirty="0">
                          <a:solidFill>
                            <a:schemeClr val="tx1"/>
                          </a:solidFill>
                        </a:rPr>
                        <a:t>Compensation</a:t>
                      </a:r>
                      <a:r>
                        <a:rPr lang="en-IE" sz="1200" b="1" baseline="0" dirty="0">
                          <a:solidFill>
                            <a:schemeClr val="tx1"/>
                          </a:solidFill>
                        </a:rPr>
                        <a:t> per Employee </a:t>
                      </a:r>
                      <a:endParaRPr lang="en-IE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>
                          <a:solidFill>
                            <a:schemeClr val="tx1"/>
                          </a:solidFill>
                        </a:rPr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>
                          <a:solidFill>
                            <a:schemeClr val="tx1"/>
                          </a:solidFill>
                        </a:rPr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>
                          <a:solidFill>
                            <a:schemeClr val="tx1"/>
                          </a:solidFill>
                        </a:rPr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>
                          <a:solidFill>
                            <a:schemeClr val="tx1"/>
                          </a:solidFill>
                        </a:rPr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>
                          <a:solidFill>
                            <a:schemeClr val="tx1"/>
                          </a:solidFill>
                        </a:rPr>
                        <a:t>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>
                          <a:solidFill>
                            <a:schemeClr val="tx1"/>
                          </a:solidFill>
                        </a:rPr>
                        <a:t>3.4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70"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FF0000"/>
                          </a:solidFill>
                        </a:rPr>
                        <a:t>Labour productivity (per person employed)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FF0000"/>
                          </a:solidFill>
                        </a:rPr>
                        <a:t>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FF0000"/>
                          </a:solidFill>
                        </a:rPr>
                        <a:t>4.4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FF0000"/>
                          </a:solidFill>
                        </a:rPr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FF0000"/>
                          </a:solidFill>
                        </a:rPr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FF0000"/>
                          </a:solidFill>
                        </a:rPr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FF0000"/>
                          </a:solidFill>
                        </a:rPr>
                        <a:t>0.9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0833"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Inflation – HICP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0.7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0833"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Personal consumption deflator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70C0"/>
                          </a:solidFill>
                        </a:rPr>
                        <a:t>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810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IE" sz="3600" b="0" dirty="0">
                <a:solidFill>
                  <a:srgbClr val="0070C0"/>
                </a:solidFill>
                <a:effectLst/>
              </a:rPr>
              <a:t>Institutional Forecasts for 2019</a:t>
            </a:r>
            <a:br>
              <a:rPr lang="en-IE" sz="3600" b="0" dirty="0">
                <a:solidFill>
                  <a:srgbClr val="0070C0"/>
                </a:solidFill>
                <a:effectLst/>
              </a:rPr>
            </a:br>
            <a:r>
              <a:rPr lang="en-IE" sz="2400" b="0" dirty="0">
                <a:solidFill>
                  <a:srgbClr val="0070C0"/>
                </a:solidFill>
                <a:effectLst/>
              </a:rPr>
              <a:t>Employee Compensation and Inflation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sz="2100" dirty="0"/>
              <a:t>Compensation per Employee</a:t>
            </a:r>
          </a:p>
          <a:p>
            <a:pPr lvl="1"/>
            <a:r>
              <a:rPr lang="en-IE" sz="1800" dirty="0"/>
              <a:t>Dept. Finance: 3.0% </a:t>
            </a:r>
          </a:p>
          <a:p>
            <a:pPr lvl="1"/>
            <a:r>
              <a:rPr lang="en-IE" sz="1800" dirty="0"/>
              <a:t>ESRI: 2.9% (Average Hourly Earnings)</a:t>
            </a:r>
          </a:p>
          <a:p>
            <a:pPr lvl="1"/>
            <a:r>
              <a:rPr lang="en-IE" sz="1800" dirty="0"/>
              <a:t>Central Bank: 3.3%</a:t>
            </a:r>
            <a:endParaRPr lang="en-IE" sz="1800" dirty="0">
              <a:solidFill>
                <a:srgbClr val="FF0000"/>
              </a:solidFill>
            </a:endParaRPr>
          </a:p>
          <a:p>
            <a:pPr lvl="1"/>
            <a:r>
              <a:rPr lang="en-IE" sz="1800" dirty="0"/>
              <a:t>NERI: 3.4% (Average Hourly Earnings)</a:t>
            </a:r>
          </a:p>
          <a:p>
            <a:pPr lvl="1"/>
            <a:endParaRPr lang="en-IE" sz="1800" dirty="0"/>
          </a:p>
          <a:p>
            <a:r>
              <a:rPr lang="en-IE" sz="2000" dirty="0"/>
              <a:t>Harmonised Index of Consumer Prices </a:t>
            </a:r>
          </a:p>
          <a:p>
            <a:pPr lvl="1"/>
            <a:r>
              <a:rPr lang="en-IE" sz="1800" dirty="0"/>
              <a:t>Dept. Finance: 1.5%</a:t>
            </a:r>
          </a:p>
          <a:p>
            <a:pPr lvl="1"/>
            <a:r>
              <a:rPr lang="en-IE" sz="1800" dirty="0"/>
              <a:t>ESRI: 1.1%</a:t>
            </a:r>
          </a:p>
          <a:p>
            <a:pPr lvl="1"/>
            <a:r>
              <a:rPr lang="en-IE" sz="1800" dirty="0"/>
              <a:t>Central Bank: 0.8%</a:t>
            </a:r>
          </a:p>
          <a:p>
            <a:pPr lvl="1"/>
            <a:r>
              <a:rPr lang="en-IE" sz="1800" dirty="0"/>
              <a:t>IMF: 1.2%</a:t>
            </a:r>
          </a:p>
          <a:p>
            <a:pPr lvl="1"/>
            <a:r>
              <a:rPr lang="en-IE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EU Commission: 1.3%</a:t>
            </a:r>
          </a:p>
          <a:p>
            <a:pPr lvl="1"/>
            <a:r>
              <a:rPr lang="en-IE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OECD: 2.1%</a:t>
            </a:r>
          </a:p>
          <a:p>
            <a:pPr lvl="1"/>
            <a:endParaRPr lang="en-IE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IE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General consensus that unemployment will fall in the short-term</a:t>
            </a:r>
          </a:p>
          <a:p>
            <a:pPr lvl="1"/>
            <a:r>
              <a:rPr lang="en-IE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Dept. Finance: 5.2%</a:t>
            </a:r>
          </a:p>
          <a:p>
            <a:pPr lvl="1"/>
            <a:r>
              <a:rPr lang="en-IE" sz="1800" dirty="0"/>
              <a:t>Central Bank 4.7%</a:t>
            </a:r>
          </a:p>
          <a:p>
            <a:pPr lvl="1"/>
            <a:r>
              <a:rPr lang="en-IE" sz="1800" dirty="0"/>
              <a:t>ESRI 5.1% </a:t>
            </a:r>
          </a:p>
          <a:p>
            <a:pPr lvl="1"/>
            <a:r>
              <a:rPr lang="en-IE" sz="1800" dirty="0"/>
              <a:t>NERI 5.2%  </a:t>
            </a:r>
          </a:p>
          <a:p>
            <a:pPr lvl="1"/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709680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Establishing a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050149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000" b="0" dirty="0">
                <a:effectLst/>
              </a:rPr>
              <a:t>Real compensation per employee (annual % change) </a:t>
            </a:r>
            <a:br>
              <a:rPr lang="en-IE" sz="2000" b="0" dirty="0">
                <a:effectLst/>
              </a:rPr>
            </a:br>
            <a:r>
              <a:rPr lang="en-IE" sz="2000" b="0" dirty="0">
                <a:effectLst/>
              </a:rPr>
              <a:t>based on private consumption deflator (EU Commission), *forecast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531186"/>
              </p:ext>
            </p:extLst>
          </p:nvPr>
        </p:nvGraphicFramePr>
        <p:xfrm>
          <a:off x="179512" y="2132856"/>
          <a:ext cx="8784985" cy="2821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3712561496"/>
                    </a:ext>
                  </a:extLst>
                </a:gridCol>
              </a:tblGrid>
              <a:tr h="533706">
                <a:tc>
                  <a:txBody>
                    <a:bodyPr/>
                    <a:lstStyle/>
                    <a:p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2018*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2019*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438">
                <a:tc>
                  <a:txBody>
                    <a:bodyPr/>
                    <a:lstStyle/>
                    <a:p>
                      <a:r>
                        <a:rPr lang="en-IE" sz="1400" dirty="0"/>
                        <a:t>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rgbClr val="FF0000"/>
                          </a:solidFill>
                        </a:rPr>
                        <a:t>-1.0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-0.1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-1.2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-1.5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438">
                <a:tc>
                  <a:txBody>
                    <a:bodyPr/>
                    <a:lstStyle/>
                    <a:p>
                      <a:r>
                        <a:rPr lang="en-IE" sz="1400" dirty="0"/>
                        <a:t>Euro</a:t>
                      </a:r>
                      <a:r>
                        <a:rPr lang="en-IE" sz="1400" baseline="0" dirty="0"/>
                        <a:t> area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rgbClr val="FF0000"/>
                          </a:solidFill>
                        </a:rPr>
                        <a:t>-0.2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/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992714"/>
                  </a:ext>
                </a:extLst>
              </a:tr>
              <a:tr h="762438">
                <a:tc>
                  <a:txBody>
                    <a:bodyPr/>
                    <a:lstStyle/>
                    <a:p>
                      <a:r>
                        <a:rPr lang="en-IE" sz="14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rgbClr val="FF0000"/>
                          </a:solidFill>
                        </a:rPr>
                        <a:t>-2.6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rgbClr val="FF0000"/>
                          </a:solidFill>
                        </a:rPr>
                        <a:t>-0.4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rgbClr val="FF0000"/>
                          </a:solidFill>
                        </a:rPr>
                        <a:t>-1.3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/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/>
                        <a:t>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dirty="0">
                          <a:solidFill>
                            <a:schemeClr val="tx1"/>
                          </a:solidFill>
                        </a:rPr>
                        <a:t>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91138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3608" y="5301208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2010 real compensation = 100</a:t>
            </a:r>
          </a:p>
          <a:p>
            <a:r>
              <a:rPr lang="en-IE" dirty="0"/>
              <a:t>2016 comp (Ireland) = 103.6</a:t>
            </a:r>
          </a:p>
          <a:p>
            <a:r>
              <a:rPr lang="en-IE" dirty="0"/>
              <a:t>2018 comp (Euro area) = 104.2</a:t>
            </a:r>
          </a:p>
          <a:p>
            <a:r>
              <a:rPr lang="en-IE" dirty="0"/>
              <a:t>2016 comp (UK) = 101.5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4048" y="5301208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Ireland</a:t>
            </a:r>
          </a:p>
          <a:p>
            <a:r>
              <a:rPr lang="en-IE" dirty="0"/>
              <a:t>Commission forecast for nominal compensation per employee:</a:t>
            </a:r>
          </a:p>
          <a:p>
            <a:r>
              <a:rPr lang="en-IE" dirty="0"/>
              <a:t>2018 = 2.5%</a:t>
            </a:r>
          </a:p>
          <a:p>
            <a:r>
              <a:rPr lang="en-IE" dirty="0"/>
              <a:t>2018 = 2.6%</a:t>
            </a:r>
          </a:p>
        </p:txBody>
      </p:sp>
    </p:spTree>
    <p:extLst>
      <p:ext uri="{BB962C8B-B14F-4D97-AF65-F5344CB8AC3E}">
        <p14:creationId xmlns:p14="http://schemas.microsoft.com/office/powerpoint/2010/main" val="539251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sz="3600" b="0" dirty="0"/>
              <a:t>A Baseline?</a:t>
            </a:r>
            <a:br>
              <a:rPr lang="en-IE" sz="3600" b="0" dirty="0"/>
            </a:br>
            <a:r>
              <a:rPr lang="en-IE" sz="3600" b="0" dirty="0"/>
              <a:t>(All things equal)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1400" dirty="0"/>
              <a:t>Nominal compensation must rise in line with </a:t>
            </a:r>
            <a:r>
              <a:rPr lang="en-IE" sz="1400" dirty="0">
                <a:solidFill>
                  <a:srgbClr val="FF0000"/>
                </a:solidFill>
              </a:rPr>
              <a:t>inflation</a:t>
            </a:r>
            <a:r>
              <a:rPr lang="en-IE" sz="1400" dirty="0"/>
              <a:t> just to hold steady in terms of real compensation – consumer inflation is </a:t>
            </a:r>
            <a:r>
              <a:rPr lang="en-IE" sz="1400" dirty="0">
                <a:solidFill>
                  <a:srgbClr val="FF0000"/>
                </a:solidFill>
              </a:rPr>
              <a:t>likely to average circa 1.99% over the medium-term </a:t>
            </a:r>
            <a:r>
              <a:rPr lang="en-IE" sz="1400" dirty="0"/>
              <a:t>(the ECB target) – Ireland’s higher than average growth potential might influence upwards implying inflation in the 2-2.5% range over the medium-term</a:t>
            </a:r>
          </a:p>
          <a:p>
            <a:r>
              <a:rPr lang="en-IE" sz="1400" dirty="0">
                <a:solidFill>
                  <a:srgbClr val="FF0000"/>
                </a:solidFill>
              </a:rPr>
              <a:t>Labour productivity</a:t>
            </a:r>
            <a:r>
              <a:rPr lang="en-IE" sz="1400" dirty="0"/>
              <a:t> should be compensated through real pay increases – </a:t>
            </a:r>
            <a:r>
              <a:rPr lang="en-IE" sz="1400" dirty="0">
                <a:solidFill>
                  <a:srgbClr val="FF0000"/>
                </a:solidFill>
              </a:rPr>
              <a:t>likely to average 1% to 1.5% over the medium-term </a:t>
            </a:r>
            <a:r>
              <a:rPr lang="en-IE" sz="1400" dirty="0"/>
              <a:t>(i.e. post WW11 norms in the advanced Western economies)</a:t>
            </a:r>
          </a:p>
          <a:p>
            <a:r>
              <a:rPr lang="en-IE" sz="1400" u="sng" dirty="0"/>
              <a:t>Baseline claim</a:t>
            </a:r>
            <a:r>
              <a:rPr lang="en-IE" sz="1400" dirty="0"/>
              <a:t> is inflation + productivity (</a:t>
            </a:r>
            <a:r>
              <a:rPr lang="en-IE" sz="1400" u="sng" dirty="0"/>
              <a:t>Table below shows Dept. Finance forecasts</a:t>
            </a:r>
            <a:r>
              <a:rPr lang="en-IE" sz="1400" dirty="0"/>
              <a:t>)</a:t>
            </a:r>
          </a:p>
          <a:p>
            <a:r>
              <a:rPr lang="en-IE" sz="1400" dirty="0"/>
              <a:t>Baseline claim should then adjust for other factors – e.g. is the labour share of income low or even in decline? how tight is the sectoral labour market? What about corporate performance?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40347"/>
              </p:ext>
            </p:extLst>
          </p:nvPr>
        </p:nvGraphicFramePr>
        <p:xfrm>
          <a:off x="179510" y="3789040"/>
          <a:ext cx="8640961" cy="2917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51663">
                <a:tc>
                  <a:txBody>
                    <a:bodyPr/>
                    <a:lstStyle/>
                    <a:p>
                      <a:r>
                        <a:rPr lang="en-IE" sz="1200" dirty="0"/>
                        <a:t>%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Five year average </a:t>
                      </a:r>
                    </a:p>
                    <a:p>
                      <a:r>
                        <a:rPr lang="en-IE" sz="1200" dirty="0"/>
                        <a:t>(19-23)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030">
                <a:tc>
                  <a:txBody>
                    <a:bodyPr/>
                    <a:lstStyle/>
                    <a:p>
                      <a:r>
                        <a:rPr lang="en-IE" sz="1200" dirty="0"/>
                        <a:t>Labour productivity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464">
                <a:tc>
                  <a:txBody>
                    <a:bodyPr/>
                    <a:lstStyle/>
                    <a:p>
                      <a:r>
                        <a:rPr lang="en-IE" sz="1200" dirty="0"/>
                        <a:t>Inflation</a:t>
                      </a:r>
                      <a:r>
                        <a:rPr lang="en-IE" sz="1200" baseline="0" dirty="0"/>
                        <a:t> </a:t>
                      </a:r>
                      <a:r>
                        <a:rPr lang="en-IE" sz="1000" baseline="0" dirty="0"/>
                        <a:t>(personal consumption deflator)</a:t>
                      </a:r>
                      <a:endParaRPr lang="en-I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chemeClr val="tx1"/>
                          </a:solidFill>
                        </a:rPr>
                        <a:t>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164">
                <a:tc>
                  <a:txBody>
                    <a:bodyPr/>
                    <a:lstStyle/>
                    <a:p>
                      <a:r>
                        <a:rPr lang="en-IE" sz="1200" b="1" dirty="0"/>
                        <a:t>Baseline </a:t>
                      </a:r>
                      <a:r>
                        <a:rPr lang="en-IE" sz="1050" b="1" dirty="0"/>
                        <a:t>(before</a:t>
                      </a:r>
                      <a:r>
                        <a:rPr lang="en-IE" sz="1050" b="1" baseline="0" dirty="0"/>
                        <a:t> compounding)</a:t>
                      </a:r>
                      <a:endParaRPr lang="en-IE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/>
                        <a:t>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/>
                        <a:t>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/>
                        <a:t>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/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/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200" b="1" dirty="0"/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2263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0" dirty="0"/>
              <a:t>Realism of long-term trends (OECD data)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IE" dirty="0"/>
              <a:t>Department of finance 5 year projection for labour productivity growth = 1.1%</a:t>
            </a:r>
          </a:p>
          <a:p>
            <a:pPr>
              <a:buNone/>
            </a:pPr>
            <a:endParaRPr lang="en-IE" dirty="0"/>
          </a:p>
          <a:p>
            <a:pPr>
              <a:buNone/>
            </a:pPr>
            <a:r>
              <a:rPr lang="en-IE" dirty="0"/>
              <a:t>Historical trends</a:t>
            </a:r>
          </a:p>
          <a:p>
            <a:pPr>
              <a:buNone/>
            </a:pPr>
            <a:r>
              <a:rPr lang="en-IE" dirty="0"/>
              <a:t>Annual growth in GDP per hour worked, constant prices</a:t>
            </a:r>
          </a:p>
          <a:p>
            <a:r>
              <a:rPr lang="en-IE" dirty="0"/>
              <a:t>G7: 1995-2016 = 1.5%</a:t>
            </a:r>
          </a:p>
          <a:p>
            <a:pPr lvl="1"/>
            <a:r>
              <a:rPr lang="en-IE" dirty="0"/>
              <a:t>G7: 2001-2016 = 1.2%</a:t>
            </a:r>
          </a:p>
          <a:p>
            <a:pPr lvl="1"/>
            <a:r>
              <a:rPr lang="en-IE" dirty="0"/>
              <a:t>OECD: 2001-2016 = 1.2%</a:t>
            </a:r>
          </a:p>
          <a:p>
            <a:pPr lvl="1"/>
            <a:r>
              <a:rPr lang="en-IE" dirty="0"/>
              <a:t>EU: 2001-2016 = 1.1%</a:t>
            </a:r>
          </a:p>
          <a:p>
            <a:r>
              <a:rPr lang="en-IE" dirty="0"/>
              <a:t>Ireland: 1995-2017 (excluding 2015) = 3.5%</a:t>
            </a:r>
          </a:p>
          <a:p>
            <a:pPr lvl="1"/>
            <a:r>
              <a:rPr lang="en-IE" dirty="0"/>
              <a:t>However, multinational activities (e.g. transfer pricing) significantly pollute the Irish data</a:t>
            </a:r>
          </a:p>
          <a:p>
            <a:pPr lvl="1"/>
            <a:endParaRPr lang="en-IE" dirty="0"/>
          </a:p>
          <a:p>
            <a:pPr marL="0" indent="0">
              <a:buNone/>
            </a:pPr>
            <a:r>
              <a:rPr lang="en-IE" dirty="0"/>
              <a:t>1.1% is plausible  </a:t>
            </a:r>
          </a:p>
          <a:p>
            <a:pPr>
              <a:buNone/>
            </a:pPr>
            <a:endParaRPr lang="en-IE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dirty="0"/>
              <a:t>Are baseline assumptions realistic?</a:t>
            </a:r>
            <a:br>
              <a:rPr lang="en-IE" sz="3200" dirty="0"/>
            </a:br>
            <a:r>
              <a:rPr lang="en-IE" sz="3200" dirty="0"/>
              <a:t>HICP Inflation </a:t>
            </a:r>
            <a:r>
              <a:rPr lang="en-IE" sz="1200" dirty="0"/>
              <a:t>(HICP includes rural consumers but excludes owner occupied housing)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873236"/>
              </p:ext>
            </p:extLst>
          </p:nvPr>
        </p:nvGraphicFramePr>
        <p:xfrm>
          <a:off x="457200" y="1600200"/>
          <a:ext cx="8229599" cy="3773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583067718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332554459"/>
                    </a:ext>
                  </a:extLst>
                </a:gridCol>
              </a:tblGrid>
              <a:tr h="1438863">
                <a:tc>
                  <a:txBody>
                    <a:bodyPr/>
                    <a:lstStyle/>
                    <a:p>
                      <a:r>
                        <a:rPr lang="en-IE" dirty="0"/>
                        <a:t>Annual Average rate of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1996-2000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2001-2005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2006-2010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2011-2015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2016-2017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Average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538">
                <a:tc>
                  <a:txBody>
                    <a:bodyPr/>
                    <a:lstStyle/>
                    <a:p>
                      <a:r>
                        <a:rPr lang="en-IE" dirty="0"/>
                        <a:t>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4.6 </a:t>
                      </a:r>
                      <a:r>
                        <a:rPr lang="en-IE" sz="1000" dirty="0"/>
                        <a:t>(97-00)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b="1" dirty="0"/>
                        <a:t>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538">
                <a:tc>
                  <a:txBody>
                    <a:bodyPr/>
                    <a:lstStyle/>
                    <a:p>
                      <a:r>
                        <a:rPr lang="en-IE" dirty="0"/>
                        <a:t>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b="1" dirty="0"/>
                        <a:t>1.7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538">
                <a:tc>
                  <a:txBody>
                    <a:bodyPr/>
                    <a:lstStyle/>
                    <a:p>
                      <a:r>
                        <a:rPr lang="en-IE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b="1" dirty="0"/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3538">
                <a:tc>
                  <a:txBody>
                    <a:bodyPr/>
                    <a:lstStyle/>
                    <a:p>
                      <a:r>
                        <a:rPr lang="en-IE" dirty="0"/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2.7 </a:t>
                      </a:r>
                      <a:r>
                        <a:rPr lang="en-IE" sz="1000" dirty="0"/>
                        <a:t>(99-00)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b="1" dirty="0"/>
                        <a:t>2.1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9512" y="5445224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FF0000"/>
                </a:solidFill>
              </a:rPr>
              <a:t>2% average is plausible </a:t>
            </a:r>
            <a:r>
              <a:rPr lang="en-IE" dirty="0"/>
              <a:t>- close to the average for Ireland (1.7%) the UK (2%) and the US (2.1%) </a:t>
            </a:r>
          </a:p>
          <a:p>
            <a:r>
              <a:rPr lang="en-IE" dirty="0"/>
              <a:t>Significant uncertainty surrounds the short-term path of inflation  but a 2% medium-term assumption is reasonable – and faster price growth will be expected if the cyclical upswing continues</a:t>
            </a:r>
          </a:p>
        </p:txBody>
      </p:sp>
    </p:spTree>
    <p:extLst>
      <p:ext uri="{BB962C8B-B14F-4D97-AF65-F5344CB8AC3E}">
        <p14:creationId xmlns:p14="http://schemas.microsoft.com/office/powerpoint/2010/main" val="2562502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Other Considerations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3516945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dirty="0"/>
              <a:t>Adjusted Wage Share: total economy (% of GDP ) </a:t>
            </a:r>
            <a:br>
              <a:rPr lang="en-IE" sz="2400" dirty="0"/>
            </a:br>
            <a:r>
              <a:rPr lang="en-IE" sz="2400" dirty="0"/>
              <a:t>– EU Commission AMECO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dirty="0"/>
              <a:t>1995:</a:t>
            </a:r>
          </a:p>
          <a:p>
            <a:pPr lvl="1"/>
            <a:r>
              <a:rPr lang="en-IE" dirty="0"/>
              <a:t>Ireland = 59.7%</a:t>
            </a:r>
          </a:p>
          <a:p>
            <a:pPr lvl="1"/>
            <a:r>
              <a:rPr lang="en-IE" dirty="0"/>
              <a:t>Euro area (current composition) = 64.5%</a:t>
            </a:r>
          </a:p>
          <a:p>
            <a:pPr lvl="1"/>
            <a:r>
              <a:rPr lang="en-IE" dirty="0"/>
              <a:t>UK = 59.9%</a:t>
            </a:r>
          </a:p>
          <a:p>
            <a:r>
              <a:rPr lang="en-IE" dirty="0"/>
              <a:t>2014:</a:t>
            </a:r>
          </a:p>
          <a:p>
            <a:pPr lvl="1"/>
            <a:r>
              <a:rPr lang="en-IE" dirty="0"/>
              <a:t>Ireland = 50.2%</a:t>
            </a:r>
          </a:p>
          <a:p>
            <a:pPr lvl="1"/>
            <a:r>
              <a:rPr lang="en-IE" dirty="0"/>
              <a:t>Euro area = 63.4%</a:t>
            </a:r>
          </a:p>
          <a:p>
            <a:pPr lvl="1"/>
            <a:r>
              <a:rPr lang="en-IE" dirty="0"/>
              <a:t>UK = 65.9%</a:t>
            </a:r>
          </a:p>
          <a:p>
            <a:r>
              <a:rPr lang="en-IE" dirty="0"/>
              <a:t>2018:</a:t>
            </a:r>
          </a:p>
          <a:p>
            <a:pPr lvl="1"/>
            <a:r>
              <a:rPr lang="en-IE" dirty="0"/>
              <a:t>Ireland = 36.1%</a:t>
            </a:r>
          </a:p>
          <a:p>
            <a:pPr lvl="2"/>
            <a:r>
              <a:rPr lang="en-IE" dirty="0"/>
              <a:t>Ireland GNI* = 58.7%</a:t>
            </a:r>
          </a:p>
          <a:p>
            <a:pPr lvl="1"/>
            <a:r>
              <a:rPr lang="en-IE" dirty="0"/>
              <a:t>Euro area = 62.8%</a:t>
            </a:r>
          </a:p>
          <a:p>
            <a:pPr lvl="1"/>
            <a:r>
              <a:rPr lang="en-IE" dirty="0"/>
              <a:t>UK = 66.9%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dirty="0"/>
              <a:t>Assessing Corporate Performance </a:t>
            </a:r>
            <a:br>
              <a:rPr lang="en-IE" sz="2400" dirty="0"/>
            </a:br>
            <a:r>
              <a:rPr lang="en-IE" sz="2400" dirty="0"/>
              <a:t>– ostensibly a benign environment for corporates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2000" dirty="0"/>
              <a:t>Revenue Y-on-Y % change (to end October)</a:t>
            </a:r>
          </a:p>
          <a:p>
            <a:pPr lvl="1"/>
            <a:r>
              <a:rPr lang="en-IE" sz="2000" dirty="0"/>
              <a:t>Corporation tax (6.74bn) +24.3%</a:t>
            </a:r>
          </a:p>
          <a:p>
            <a:pPr lvl="1"/>
            <a:r>
              <a:rPr lang="en-IE" sz="2000" dirty="0"/>
              <a:t>Capital gains tax (0.29bn) +31.8%</a:t>
            </a:r>
          </a:p>
          <a:p>
            <a:pPr lvl="1"/>
            <a:r>
              <a:rPr lang="en-IE" sz="2000" dirty="0"/>
              <a:t>VAT (11.81bn) +5.3%</a:t>
            </a:r>
          </a:p>
          <a:p>
            <a:pPr lvl="1"/>
            <a:r>
              <a:rPr lang="en-IE" sz="2000" dirty="0"/>
              <a:t>Excise (4.42bn) -10.7%</a:t>
            </a:r>
          </a:p>
          <a:p>
            <a:r>
              <a:rPr lang="en-IE" sz="2000" dirty="0"/>
              <a:t>Annual retail sales (volume) were up 6.5% in September (6.3% excluding cars) – consumer sentiment index was 93.5 (declining year-on-year but still above average)</a:t>
            </a:r>
          </a:p>
          <a:p>
            <a:r>
              <a:rPr lang="en-IE" sz="2000" dirty="0"/>
              <a:t>Personal consumption (volume) grew 4.4% in Q2 </a:t>
            </a:r>
          </a:p>
          <a:p>
            <a:r>
              <a:rPr lang="en-IE" sz="2000" dirty="0"/>
              <a:t>Services PMI is very strong (58.7 where &gt;50 represents expansion)</a:t>
            </a:r>
          </a:p>
          <a:p>
            <a:r>
              <a:rPr lang="en-IE" sz="2000" dirty="0"/>
              <a:t>Manufacturing PMI is also positive (54.9)</a:t>
            </a:r>
          </a:p>
          <a:p>
            <a:pPr marL="0" indent="0">
              <a:buNone/>
            </a:pPr>
            <a:r>
              <a:rPr lang="en-IE" sz="1400" dirty="0"/>
              <a:t>………………………………………………………………………………………………..</a:t>
            </a:r>
          </a:p>
          <a:p>
            <a:pPr marL="0" indent="0">
              <a:buNone/>
            </a:pPr>
            <a:endParaRPr lang="en-IE" sz="1400" b="1" dirty="0"/>
          </a:p>
        </p:txBody>
      </p:sp>
    </p:spTree>
    <p:extLst>
      <p:ext uri="{BB962C8B-B14F-4D97-AF65-F5344CB8AC3E}">
        <p14:creationId xmlns:p14="http://schemas.microsoft.com/office/powerpoint/2010/main" val="16919380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600" dirty="0"/>
              <a:t>Gross Operating Surplus (€ billions) – Ireland</a:t>
            </a:r>
            <a:br>
              <a:rPr lang="en-IE" sz="2600" dirty="0"/>
            </a:br>
            <a:r>
              <a:rPr lang="en-IE" sz="2600" dirty="0"/>
              <a:t>Source: European Commission AMECO (* = forecast)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4365104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/>
              <a:t>2013 = 94.4 </a:t>
            </a:r>
            <a:r>
              <a:rPr lang="en-IE" sz="2000" dirty="0" err="1"/>
              <a:t>bn</a:t>
            </a:r>
            <a:r>
              <a:rPr lang="en-IE" sz="2000" dirty="0"/>
              <a:t> (5.0% growth)                2014 = 105.7 </a:t>
            </a:r>
            <a:r>
              <a:rPr lang="en-IE" sz="2000" dirty="0" err="1"/>
              <a:t>bn</a:t>
            </a:r>
            <a:r>
              <a:rPr lang="en-IE" sz="2000" dirty="0"/>
              <a:t> (12.0% growth)</a:t>
            </a:r>
          </a:p>
          <a:p>
            <a:r>
              <a:rPr lang="en-IE" sz="2000" dirty="0"/>
              <a:t>2015 = 167.3 </a:t>
            </a:r>
            <a:r>
              <a:rPr lang="en-IE" sz="2000" dirty="0" err="1"/>
              <a:t>bn</a:t>
            </a:r>
            <a:r>
              <a:rPr lang="en-IE" sz="2000" dirty="0"/>
              <a:t> (58.3% growth)            2016 = 172.0 </a:t>
            </a:r>
            <a:r>
              <a:rPr lang="en-IE" sz="2000" dirty="0" err="1"/>
              <a:t>bn</a:t>
            </a:r>
            <a:r>
              <a:rPr lang="en-IE" sz="2000" dirty="0"/>
              <a:t> (2.8% growth)</a:t>
            </a:r>
          </a:p>
          <a:p>
            <a:r>
              <a:rPr lang="en-IE" sz="2000" dirty="0"/>
              <a:t>2017*= 188.7 </a:t>
            </a:r>
            <a:r>
              <a:rPr lang="en-IE" sz="2000" dirty="0" err="1"/>
              <a:t>bn</a:t>
            </a:r>
            <a:r>
              <a:rPr lang="en-IE" sz="2000" dirty="0"/>
              <a:t> (9.7% growth)             2018* = 211.6 </a:t>
            </a:r>
            <a:r>
              <a:rPr lang="en-IE" sz="2000" dirty="0" err="1"/>
              <a:t>bn</a:t>
            </a:r>
            <a:r>
              <a:rPr lang="en-IE" sz="2000" dirty="0"/>
              <a:t> (12.1% growth)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6" y="1916833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E" b="1" dirty="0"/>
          </a:p>
          <a:p>
            <a:r>
              <a:rPr lang="en-IE" b="1" dirty="0"/>
              <a:t>Gross Operating Surplus</a:t>
            </a:r>
            <a:r>
              <a:rPr lang="en-IE" dirty="0"/>
              <a:t> is akin to earnings before income, tax, depreciation and amortisation (EBITDA) which in turn is a relation of taxable income</a:t>
            </a:r>
          </a:p>
          <a:p>
            <a:endParaRPr lang="en-IE" dirty="0"/>
          </a:p>
          <a:p>
            <a:r>
              <a:rPr lang="en-IE" dirty="0"/>
              <a:t>‘Officially’ GOS doubles between 2014 and 2018. </a:t>
            </a:r>
          </a:p>
          <a:p>
            <a:r>
              <a:rPr lang="en-IE" dirty="0"/>
              <a:t>Unfortunately the headline figures are of limited use due to profit ‘dumping’ by multinationals</a:t>
            </a:r>
          </a:p>
          <a:p>
            <a:endParaRPr lang="en-IE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2"/>
          </a:xfrm>
        </p:spPr>
        <p:txBody>
          <a:bodyPr/>
          <a:lstStyle/>
          <a:p>
            <a:r>
              <a:rPr lang="en-IE" dirty="0"/>
              <a:t>What about corporate profits?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80103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dirty="0"/>
              <a:t>Gross Value Added </a:t>
            </a:r>
            <a:br>
              <a:rPr lang="en-IE" sz="3200" dirty="0"/>
            </a:br>
            <a:r>
              <a:rPr lang="en-IE" sz="3200" dirty="0"/>
              <a:t>(€ billion – constant 2016 prices)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4609728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GVA growth in 2017 in selected sectors of origin (</a:t>
            </a:r>
            <a:r>
              <a:rPr lang="en-IE" u="sng" dirty="0"/>
              <a:t>constant price</a:t>
            </a:r>
            <a:r>
              <a:rPr lang="en-IE" dirty="0"/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Industry (excluding construction) +7.6%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Construction +15.2%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Distribution, transport, hotels &amp; restaurants +1.7%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Financial and insurance activities +2.4%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ICT +16.0%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Professional, administration and support services +11.2%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Public administration, education and health +2.1%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5944">
                <a:tc>
                  <a:txBody>
                    <a:bodyPr/>
                    <a:lstStyle/>
                    <a:p>
                      <a:r>
                        <a:rPr lang="en-IE" dirty="0"/>
                        <a:t>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533">
                <a:tc>
                  <a:txBody>
                    <a:bodyPr/>
                    <a:lstStyle/>
                    <a:p>
                      <a:r>
                        <a:rPr lang="en-IE" dirty="0"/>
                        <a:t>Foreign-owned MNE dominated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44.14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49.59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91.22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97.07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107.18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410">
                <a:tc>
                  <a:txBody>
                    <a:bodyPr/>
                    <a:lstStyle/>
                    <a:p>
                      <a:r>
                        <a:rPr lang="en-IE" dirty="0"/>
                        <a:t>Non-MNE</a:t>
                      </a:r>
                      <a:r>
                        <a:rPr lang="en-IE" baseline="0" dirty="0"/>
                        <a:t> </a:t>
                      </a:r>
                      <a:r>
                        <a:rPr lang="en-IE" baseline="0" dirty="0" err="1"/>
                        <a:t>dominated</a:t>
                      </a:r>
                      <a:r>
                        <a:rPr lang="en-IE" dirty="0" err="1"/>
                        <a:t>sectors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130.26 (+2.8%)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138.35 (+6.2%)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150.04 (+8.4%)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158.14 (+5.4%)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164.98 (+4.3%)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944">
                <a:tc>
                  <a:txBody>
                    <a:bodyPr/>
                    <a:lstStyle/>
                    <a:p>
                      <a:r>
                        <a:rPr lang="en-IE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175.74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189.67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241.20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255.22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272.16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1742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ECB targeting and real wage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400" dirty="0"/>
              <a:t>Assume inflation is always at the ECB target of 1.99% and labour productivity improves 1.5% in all years</a:t>
            </a:r>
          </a:p>
          <a:p>
            <a:endParaRPr lang="en-I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6032"/>
              </p:ext>
            </p:extLst>
          </p:nvPr>
        </p:nvGraphicFramePr>
        <p:xfrm>
          <a:off x="251520" y="2636912"/>
          <a:ext cx="8712966" cy="3240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70212">
                <a:tc>
                  <a:txBody>
                    <a:bodyPr/>
                    <a:lstStyle/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bg1"/>
                          </a:solidFill>
                        </a:rPr>
                        <a:t>Sample nominal wage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bg1"/>
                          </a:solidFill>
                        </a:rPr>
                        <a:t>Equivalent real wage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Sample nominal wage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Implied real wage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Cumulative</a:t>
                      </a:r>
                      <a:r>
                        <a:rPr lang="en-IE" sz="1600" baseline="0" dirty="0"/>
                        <a:t> </a:t>
                      </a:r>
                      <a:r>
                        <a:rPr lang="en-IE" sz="1600" dirty="0"/>
                        <a:t>productivity 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030">
                <a:tc>
                  <a:txBody>
                    <a:bodyPr/>
                    <a:lstStyle/>
                    <a:p>
                      <a:r>
                        <a:rPr lang="en-IE" dirty="0"/>
                        <a:t>By Year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030">
                <a:tc>
                  <a:txBody>
                    <a:bodyPr/>
                    <a:lstStyle/>
                    <a:p>
                      <a:r>
                        <a:rPr lang="en-IE" dirty="0"/>
                        <a:t>By Year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4.02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3.02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030">
                <a:tc>
                  <a:txBody>
                    <a:bodyPr/>
                    <a:lstStyle/>
                    <a:p>
                      <a:r>
                        <a:rPr lang="en-IE" dirty="0"/>
                        <a:t>By Year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6.09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4.57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030">
                <a:tc>
                  <a:txBody>
                    <a:bodyPr/>
                    <a:lstStyle/>
                    <a:p>
                      <a:r>
                        <a:rPr lang="en-IE" dirty="0"/>
                        <a:t>By Year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8.20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3.80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6.14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030">
                <a:tc>
                  <a:txBody>
                    <a:bodyPr/>
                    <a:lstStyle/>
                    <a:p>
                      <a:r>
                        <a:rPr lang="en-IE" dirty="0"/>
                        <a:t>By Year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10.35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4.65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7.73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6165304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Compounding Baseline  = 3.49% in year 1; 7.10% in year 2; 10.84% in year 3; 11.47% in year 4; 18.71% in year 5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Is there a universal number?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dirty="0"/>
              <a:t>Context is everything</a:t>
            </a:r>
          </a:p>
          <a:p>
            <a:r>
              <a:rPr lang="en-IE" dirty="0"/>
              <a:t>Sectoral/regional/individual realities are heterogeneous</a:t>
            </a:r>
          </a:p>
          <a:p>
            <a:r>
              <a:rPr lang="en-IE" dirty="0"/>
              <a:t>Also, is compensation currently in line with productivity? (stripping out the MNEs)</a:t>
            </a:r>
          </a:p>
          <a:p>
            <a:pPr lvl="1"/>
            <a:r>
              <a:rPr lang="en-IE" dirty="0"/>
              <a:t>Should there be a labour share target? – Perhaps as a proportion of GNI*</a:t>
            </a:r>
          </a:p>
          <a:p>
            <a:pPr lvl="1"/>
            <a:r>
              <a:rPr lang="en-IE" dirty="0"/>
              <a:t>Is compensation currently in line with competitor economies?</a:t>
            </a:r>
          </a:p>
          <a:p>
            <a:pPr lvl="1"/>
            <a:r>
              <a:rPr lang="en-IE" dirty="0"/>
              <a:t>Productivity growth will depend on sectoral composition of job creation/destruction</a:t>
            </a:r>
          </a:p>
          <a:p>
            <a:r>
              <a:rPr lang="en-IE" sz="2400" dirty="0"/>
              <a:t>Long-term inflation of 2% (medium-term could very well be 2% to 2.5%)</a:t>
            </a:r>
          </a:p>
          <a:p>
            <a:pPr lvl="1"/>
            <a:r>
              <a:rPr lang="en-IE" dirty="0"/>
              <a:t>Compensation needs to increase by at least this amount each year to avert declining living standards (ignoring changes to tax policy).</a:t>
            </a:r>
          </a:p>
          <a:p>
            <a:endParaRPr lang="en-IE" dirty="0"/>
          </a:p>
          <a:p>
            <a:r>
              <a:rPr lang="en-IE" dirty="0"/>
              <a:t>Should there be a minimum annual demand in € terms e.g. €1,000?</a:t>
            </a:r>
          </a:p>
        </p:txBody>
      </p:sp>
    </p:spTree>
    <p:extLst>
      <p:ext uri="{BB962C8B-B14F-4D97-AF65-F5344CB8AC3E}">
        <p14:creationId xmlns:p14="http://schemas.microsoft.com/office/powerpoint/2010/main" val="40044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800" b="0" dirty="0">
                <a:solidFill>
                  <a:srgbClr val="0070C0"/>
                </a:solidFill>
                <a:effectLst/>
              </a:rPr>
              <a:t>Average Weekly Earnings, Euros </a:t>
            </a:r>
            <a:br>
              <a:rPr lang="en-IE" sz="2800" b="0" dirty="0">
                <a:solidFill>
                  <a:srgbClr val="0070C0"/>
                </a:solidFill>
                <a:effectLst/>
              </a:rPr>
            </a:br>
            <a:r>
              <a:rPr lang="en-IE" sz="2800" b="0" dirty="0">
                <a:solidFill>
                  <a:srgbClr val="0070C0"/>
                </a:solidFill>
                <a:effectLst/>
              </a:rPr>
              <a:t>(</a:t>
            </a:r>
            <a:r>
              <a:rPr lang="en-IE" sz="2800" b="0" u="sng" dirty="0">
                <a:solidFill>
                  <a:srgbClr val="0070C0"/>
                </a:solidFill>
                <a:effectLst/>
              </a:rPr>
              <a:t>All employees</a:t>
            </a:r>
            <a:r>
              <a:rPr lang="en-IE" sz="2800" b="0" dirty="0">
                <a:solidFill>
                  <a:srgbClr val="0070C0"/>
                </a:solidFill>
                <a:effectLst/>
              </a:rPr>
              <a:t>, Seasonally Adjusted) – EHECS </a:t>
            </a:r>
            <a:endParaRPr lang="en-IE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00200"/>
            <a:ext cx="8280920" cy="4167981"/>
          </a:xfrm>
        </p:spPr>
      </p:pic>
      <p:sp>
        <p:nvSpPr>
          <p:cNvPr id="5" name="TextBox 4"/>
          <p:cNvSpPr txBox="1"/>
          <p:nvPr/>
        </p:nvSpPr>
        <p:spPr>
          <a:xfrm>
            <a:off x="251520" y="6021288"/>
            <a:ext cx="864096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700" dirty="0">
                <a:solidFill>
                  <a:srgbClr val="FF0000"/>
                </a:solidFill>
              </a:rPr>
              <a:t>Annual change in seasonally adjusted earnings </a:t>
            </a:r>
            <a:r>
              <a:rPr lang="en-IE" sz="1700" dirty="0"/>
              <a:t>Q2’17 to Q2’18 = 2.8%</a:t>
            </a:r>
          </a:p>
          <a:p>
            <a:r>
              <a:rPr lang="en-IE" dirty="0"/>
              <a:t>Ten year change (Q2’08 to Q2’18) = 5.1% (0.5% per annum)</a:t>
            </a:r>
          </a:p>
          <a:p>
            <a:r>
              <a:rPr lang="en-IE" dirty="0"/>
              <a:t> Real weekly earnings grew by an average of 2% between 1938 and 2015</a:t>
            </a:r>
          </a:p>
        </p:txBody>
      </p:sp>
    </p:spTree>
    <p:extLst>
      <p:ext uri="{BB962C8B-B14F-4D97-AF65-F5344CB8AC3E}">
        <p14:creationId xmlns:p14="http://schemas.microsoft.com/office/powerpoint/2010/main" val="36783907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dirty="0"/>
              <a:t>Quick and dirty – based on Dept. Finance assumptions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659679"/>
              </p:ext>
            </p:extLst>
          </p:nvPr>
        </p:nvGraphicFramePr>
        <p:xfrm>
          <a:off x="251520" y="1600200"/>
          <a:ext cx="835293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586">
                  <a:extLst>
                    <a:ext uri="{9D8B030D-6E8A-4147-A177-3AD203B41FA5}">
                      <a16:colId xmlns:a16="http://schemas.microsoft.com/office/drawing/2014/main" val="2350097743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2538809243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2888664821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3101781470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35745404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Labour productivity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Personal consumption deflator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baseline="0" dirty="0"/>
                        <a:t>Single year claim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Multiannual claim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1685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6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+1.4%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+2.0%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3.4% over one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563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6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+1.3%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+2.1%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6.9% over two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280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6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+1.0%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+2.9%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11.1% over 3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338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6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+0.9%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+2.4%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14.8% over 4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53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6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+0.9%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+2.6%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18.8% over 5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3687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4797152"/>
            <a:ext cx="7427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IE" dirty="0"/>
          </a:p>
          <a:p>
            <a:r>
              <a:rPr lang="en-IE" dirty="0"/>
              <a:t>Note there are compound effects at play in the last column</a:t>
            </a:r>
          </a:p>
          <a:p>
            <a:endParaRPr lang="en-IE" dirty="0"/>
          </a:p>
          <a:p>
            <a:r>
              <a:rPr lang="en-IE" dirty="0"/>
              <a:t>Increasing the labour share implies larger claims</a:t>
            </a:r>
          </a:p>
        </p:txBody>
      </p:sp>
    </p:spTree>
    <p:extLst>
      <p:ext uri="{BB962C8B-B14F-4D97-AF65-F5344CB8AC3E}">
        <p14:creationId xmlns:p14="http://schemas.microsoft.com/office/powerpoint/2010/main" val="18952425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4848462"/>
            <a:ext cx="4608512" cy="1604874"/>
          </a:xfrm>
        </p:spPr>
        <p:txBody>
          <a:bodyPr>
            <a:normAutofit/>
          </a:bodyPr>
          <a:lstStyle/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Dr Tom McDonnell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Senior Economist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NERI (Nevin Economic Research Institute)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Tom.mcdonnell@NERInstitute.net</a:t>
            </a:r>
          </a:p>
          <a:p>
            <a:pPr algn="l"/>
            <a:r>
              <a:rPr lang="en-IE" sz="1600" b="1" dirty="0">
                <a:solidFill>
                  <a:schemeClr val="tx1"/>
                </a:solidFill>
                <a:latin typeface="+mj-lt"/>
              </a:rPr>
              <a:t>www.NERInstitute.net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496944" cy="2232248"/>
          </a:xfrm>
        </p:spPr>
        <p:txBody>
          <a:bodyPr/>
          <a:lstStyle/>
          <a:p>
            <a:pPr algn="ctr"/>
            <a:r>
              <a:rPr lang="en-IE" sz="5200" dirty="0">
                <a:solidFill>
                  <a:srgbClr val="08537F"/>
                </a:solidFill>
              </a:rPr>
              <a:t>Private Sector Wages:</a:t>
            </a:r>
            <a:br>
              <a:rPr lang="en-IE" sz="4800" b="1" dirty="0">
                <a:solidFill>
                  <a:srgbClr val="08537F"/>
                </a:solidFill>
              </a:rPr>
            </a:br>
            <a:r>
              <a:rPr lang="en-IE" sz="1800" b="1" dirty="0">
                <a:solidFill>
                  <a:srgbClr val="08537F"/>
                </a:solidFill>
              </a:rPr>
              <a:t>    </a:t>
            </a:r>
            <a:br>
              <a:rPr lang="en-IE" sz="4800" b="1" dirty="0">
                <a:solidFill>
                  <a:srgbClr val="08537F"/>
                </a:solidFill>
              </a:rPr>
            </a:br>
            <a:r>
              <a:rPr lang="en-IE" sz="3200" b="1" dirty="0">
                <a:solidFill>
                  <a:srgbClr val="08537F"/>
                </a:solidFill>
              </a:rPr>
              <a:t>Some </a:t>
            </a:r>
            <a:r>
              <a:rPr lang="en-IE" sz="3200" dirty="0">
                <a:solidFill>
                  <a:srgbClr val="08537F"/>
                </a:solidFill>
              </a:rPr>
              <a:t>Trends, Prospects and Issues</a:t>
            </a:r>
            <a:endParaRPr lang="en-IE" sz="3200" b="1" dirty="0">
              <a:solidFill>
                <a:srgbClr val="08537F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27584" y="3717032"/>
            <a:ext cx="7704856" cy="6875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IE" sz="2000" b="1" dirty="0">
                <a:solidFill>
                  <a:schemeClr val="tx1"/>
                </a:solidFill>
              </a:rPr>
              <a:t>20th November 2019</a:t>
            </a:r>
          </a:p>
          <a:p>
            <a:r>
              <a:rPr lang="en-IE" sz="2000" b="1" dirty="0">
                <a:solidFill>
                  <a:schemeClr val="tx1"/>
                </a:solidFill>
              </a:rPr>
              <a:t>(Not for circulation or citation)</a:t>
            </a:r>
          </a:p>
          <a:p>
            <a:pPr algn="l"/>
            <a:endParaRPr lang="en-IE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319" y="4509120"/>
            <a:ext cx="2742121" cy="169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07531" y="53693"/>
            <a:ext cx="1763688" cy="1440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31213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b="0" dirty="0">
                <a:solidFill>
                  <a:srgbClr val="0070C0"/>
                </a:solidFill>
                <a:effectLst/>
              </a:rPr>
              <a:t>Average Weekly Earnings, Euros </a:t>
            </a:r>
            <a:br>
              <a:rPr lang="en-IE" sz="2400" b="0" dirty="0">
                <a:solidFill>
                  <a:srgbClr val="0070C0"/>
                </a:solidFill>
                <a:effectLst/>
              </a:rPr>
            </a:br>
            <a:r>
              <a:rPr lang="en-IE" sz="2400" b="0" dirty="0">
                <a:solidFill>
                  <a:srgbClr val="0070C0"/>
                </a:solidFill>
                <a:effectLst/>
              </a:rPr>
              <a:t>(</a:t>
            </a:r>
            <a:r>
              <a:rPr lang="en-IE" sz="2400" b="0" u="sng" dirty="0">
                <a:solidFill>
                  <a:srgbClr val="0070C0"/>
                </a:solidFill>
                <a:effectLst/>
              </a:rPr>
              <a:t>Private sector employees</a:t>
            </a:r>
            <a:r>
              <a:rPr lang="en-IE" sz="2400" b="0" dirty="0">
                <a:solidFill>
                  <a:srgbClr val="0070C0"/>
                </a:solidFill>
                <a:effectLst/>
              </a:rPr>
              <a:t>, Seasonally Adjusted) – EHECS </a:t>
            </a:r>
            <a:endParaRPr lang="en-IE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6021288"/>
            <a:ext cx="8640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1400" dirty="0">
              <a:solidFill>
                <a:srgbClr val="FF0000"/>
              </a:solidFill>
            </a:endParaRPr>
          </a:p>
          <a:p>
            <a:r>
              <a:rPr lang="en-IE" sz="1400" dirty="0">
                <a:solidFill>
                  <a:srgbClr val="FF0000"/>
                </a:solidFill>
              </a:rPr>
              <a:t>Annual change in seasonally adjusted earnings Q2’17 to Q2’18 = 2.9%</a:t>
            </a:r>
          </a:p>
          <a:p>
            <a:r>
              <a:rPr lang="en-IE" sz="1400" dirty="0">
                <a:solidFill>
                  <a:srgbClr val="FF0000"/>
                </a:solidFill>
              </a:rPr>
              <a:t>Ten year change (Q2’08 to Q2’18) = 7.5% (0.7% per annum)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58181"/>
            <a:ext cx="8496944" cy="3631059"/>
          </a:xfrm>
        </p:spPr>
      </p:pic>
      <p:sp>
        <p:nvSpPr>
          <p:cNvPr id="7" name="TextBox 6"/>
          <p:cNvSpPr txBox="1"/>
          <p:nvPr/>
        </p:nvSpPr>
        <p:spPr>
          <a:xfrm>
            <a:off x="395536" y="1600200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€682.81 in Q2 2018 </a:t>
            </a:r>
            <a:r>
              <a:rPr lang="en-IE" sz="1400" dirty="0"/>
              <a:t>(seven years of stagnation but 7.2% growth since Q2 2015)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573325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/>
              <a:t>Increases were badly distributed in the recovery period with managers/professionals receiving the fastest increases – production and craft workers took a loss between Q1’13 and Q1’18</a:t>
            </a:r>
          </a:p>
        </p:txBody>
      </p:sp>
    </p:spTree>
    <p:extLst>
      <p:ext uri="{BB962C8B-B14F-4D97-AF65-F5344CB8AC3E}">
        <p14:creationId xmlns:p14="http://schemas.microsoft.com/office/powerpoint/2010/main" val="3684760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000" b="0" dirty="0">
                <a:solidFill>
                  <a:srgbClr val="0070C0"/>
                </a:solidFill>
                <a:effectLst/>
              </a:rPr>
              <a:t>Average Hourly Earnings, Euros </a:t>
            </a:r>
            <a:br>
              <a:rPr lang="en-IE" sz="2000" b="0" dirty="0">
                <a:solidFill>
                  <a:srgbClr val="0070C0"/>
                </a:solidFill>
                <a:effectLst/>
              </a:rPr>
            </a:br>
            <a:r>
              <a:rPr lang="en-IE" sz="2000" b="0" dirty="0">
                <a:solidFill>
                  <a:srgbClr val="0070C0"/>
                </a:solidFill>
                <a:effectLst/>
              </a:rPr>
              <a:t>(</a:t>
            </a:r>
            <a:r>
              <a:rPr lang="en-IE" sz="2000" b="0" u="sng" dirty="0">
                <a:solidFill>
                  <a:srgbClr val="0070C0"/>
                </a:solidFill>
                <a:effectLst/>
              </a:rPr>
              <a:t>Private sector employees</a:t>
            </a:r>
            <a:r>
              <a:rPr lang="en-IE" sz="2000" b="0" dirty="0">
                <a:solidFill>
                  <a:srgbClr val="0070C0"/>
                </a:solidFill>
                <a:effectLst/>
              </a:rPr>
              <a:t>, Seasonally Adjusted) – CSO EHECS </a:t>
            </a:r>
            <a:endParaRPr lang="en-IE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6021288"/>
            <a:ext cx="86409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700" dirty="0">
                <a:solidFill>
                  <a:srgbClr val="FF0000"/>
                </a:solidFill>
              </a:rPr>
              <a:t>Annual change in seasonally adjusted earnings </a:t>
            </a:r>
            <a:r>
              <a:rPr lang="en-IE" sz="1700" dirty="0"/>
              <a:t>Q2’17 to Q2’18 = 2.7%</a:t>
            </a:r>
          </a:p>
          <a:p>
            <a:r>
              <a:rPr lang="en-IE" dirty="0"/>
              <a:t>Ten year change (Q2’08 to Q2’18) = 9.6% (0.9% per annum)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60020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€21.14 in Q2 2018</a:t>
            </a:r>
          </a:p>
        </p:txBody>
      </p:sp>
      <p:pic>
        <p:nvPicPr>
          <p:cNvPr id="1026" name="Picture 2" descr="https://www.cso.ie/px/pxeirestat/statire/temp/20181167533410365369EHQ08_754583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8180"/>
            <a:ext cx="8640960" cy="413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89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dirty="0">
                <a:effectLst/>
              </a:rPr>
              <a:t>Sectoral wage trends – Q2 2013 to Q2 2018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1"/>
            <a:ext cx="8435280" cy="4061048"/>
          </a:xfrm>
        </p:spPr>
      </p:pic>
      <p:sp>
        <p:nvSpPr>
          <p:cNvPr id="3" name="TextBox 2"/>
          <p:cNvSpPr txBox="1"/>
          <p:nvPr/>
        </p:nvSpPr>
        <p:spPr>
          <a:xfrm>
            <a:off x="323528" y="5733256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Different time frames present different pictures.</a:t>
            </a:r>
          </a:p>
          <a:p>
            <a:r>
              <a:rPr lang="en-IE" sz="1600" dirty="0"/>
              <a:t>e.g. the gains for hospitality wages over the 5 year period must be considered along with the losses in the recession. Over the 10 year period hospitality wages have lagged overall wage increases.</a:t>
            </a:r>
          </a:p>
        </p:txBody>
      </p:sp>
    </p:spTree>
    <p:extLst>
      <p:ext uri="{BB962C8B-B14F-4D97-AF65-F5344CB8AC3E}">
        <p14:creationId xmlns:p14="http://schemas.microsoft.com/office/powerpoint/2010/main" val="117551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b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Average Hourly Regular Earnings  (Euro) by </a:t>
            </a:r>
            <a:br>
              <a:rPr lang="en-IE" sz="2400" b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</a:br>
            <a:r>
              <a:rPr lang="en-IE" sz="2400" b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Type of Employment, (</a:t>
            </a:r>
            <a:r>
              <a:rPr lang="en-IE" sz="2400" b="0" u="sng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Seasonally adjusted</a:t>
            </a:r>
            <a:r>
              <a:rPr lang="en-IE" sz="2400" b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), % increase by period</a:t>
            </a:r>
            <a:endParaRPr lang="en-IE" sz="2400" dirty="0">
              <a:solidFill>
                <a:srgbClr val="0070C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487447"/>
              </p:ext>
            </p:extLst>
          </p:nvPr>
        </p:nvGraphicFramePr>
        <p:xfrm>
          <a:off x="323526" y="1958187"/>
          <a:ext cx="8568955" cy="4063100"/>
        </p:xfrm>
        <a:graphic>
          <a:graphicData uri="http://schemas.openxmlformats.org/drawingml/2006/table">
            <a:tbl>
              <a:tblPr/>
              <a:tblGrid>
                <a:gridCol w="662602">
                  <a:extLst>
                    <a:ext uri="{9D8B030D-6E8A-4147-A177-3AD203B41FA5}">
                      <a16:colId xmlns:a16="http://schemas.microsoft.com/office/drawing/2014/main" val="1779078570"/>
                    </a:ext>
                  </a:extLst>
                </a:gridCol>
                <a:gridCol w="3872074">
                  <a:extLst>
                    <a:ext uri="{9D8B030D-6E8A-4147-A177-3AD203B41FA5}">
                      <a16:colId xmlns:a16="http://schemas.microsoft.com/office/drawing/2014/main" val="3605635671"/>
                    </a:ext>
                  </a:extLst>
                </a:gridCol>
                <a:gridCol w="662602">
                  <a:extLst>
                    <a:ext uri="{9D8B030D-6E8A-4147-A177-3AD203B41FA5}">
                      <a16:colId xmlns:a16="http://schemas.microsoft.com/office/drawing/2014/main" val="2266417832"/>
                    </a:ext>
                  </a:extLst>
                </a:gridCol>
                <a:gridCol w="662602">
                  <a:extLst>
                    <a:ext uri="{9D8B030D-6E8A-4147-A177-3AD203B41FA5}">
                      <a16:colId xmlns:a16="http://schemas.microsoft.com/office/drawing/2014/main" val="1648564823"/>
                    </a:ext>
                  </a:extLst>
                </a:gridCol>
                <a:gridCol w="662602">
                  <a:extLst>
                    <a:ext uri="{9D8B030D-6E8A-4147-A177-3AD203B41FA5}">
                      <a16:colId xmlns:a16="http://schemas.microsoft.com/office/drawing/2014/main" val="1172814328"/>
                    </a:ext>
                  </a:extLst>
                </a:gridCol>
                <a:gridCol w="662602">
                  <a:extLst>
                    <a:ext uri="{9D8B030D-6E8A-4147-A177-3AD203B41FA5}">
                      <a16:colId xmlns:a16="http://schemas.microsoft.com/office/drawing/2014/main" val="256162997"/>
                    </a:ext>
                  </a:extLst>
                </a:gridCol>
                <a:gridCol w="693661">
                  <a:extLst>
                    <a:ext uri="{9D8B030D-6E8A-4147-A177-3AD203B41FA5}">
                      <a16:colId xmlns:a16="http://schemas.microsoft.com/office/drawing/2014/main" val="2180211117"/>
                    </a:ext>
                  </a:extLst>
                </a:gridCol>
                <a:gridCol w="690210">
                  <a:extLst>
                    <a:ext uri="{9D8B030D-6E8A-4147-A177-3AD203B41FA5}">
                      <a16:colId xmlns:a16="http://schemas.microsoft.com/office/drawing/2014/main" val="436130370"/>
                    </a:ext>
                  </a:extLst>
                </a:gridCol>
              </a:tblGrid>
              <a:tr h="2031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Hourly Earnings (Seasonally Adjusted) (Euro)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549930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2015Q2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2016Q2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2017Q2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2018Q2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to 18 %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to 18 %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998375"/>
                  </a:ext>
                </a:extLst>
              </a:tr>
              <a:tr h="20315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employees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346208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NACE economic sectors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575982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Mining and quarrying (B)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971351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Manufacturing (C)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194260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Construction (F)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697983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Wholesale and retail trade; repair of motor vehicles (G)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040933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Transportation and storage (H)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296058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Accommodation and food service activities (I)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265884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and communication (J)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81792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Financial and insurance activities (K)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542919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 estate activities (L)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726070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Professional, scientific and technical activities (M)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915491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Administrative and support service activities (N)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048445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administration and defence (O)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069390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Education 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972927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Human health and social work activities (Q)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746188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Electricity, water supply and waste management (D,E)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487775"/>
                  </a:ext>
                </a:extLst>
              </a:tr>
              <a:tr h="20315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Arts, entertainment, recreation and other (R,S)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955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44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400" b="0" dirty="0">
                <a:solidFill>
                  <a:srgbClr val="0070C0"/>
                </a:solidFill>
                <a:effectLst/>
              </a:rPr>
              <a:t>Labour cost index (hourly basis) – Eurostat</a:t>
            </a:r>
            <a:br>
              <a:rPr lang="en-IE" sz="2400" b="0" dirty="0">
                <a:solidFill>
                  <a:srgbClr val="0070C0"/>
                </a:solidFill>
                <a:effectLst/>
              </a:rPr>
            </a:br>
            <a:r>
              <a:rPr lang="en-IE" sz="2400" b="0" dirty="0">
                <a:solidFill>
                  <a:srgbClr val="0070C0"/>
                </a:solidFill>
                <a:effectLst/>
              </a:rPr>
              <a:t>(Business economy) </a:t>
            </a:r>
            <a:endParaRPr lang="en-IE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000" dirty="0"/>
              <a:t>Labour Cost Index 2012 = 100</a:t>
            </a:r>
          </a:p>
          <a:p>
            <a:pPr lvl="1"/>
            <a:r>
              <a:rPr lang="en-IE" sz="1600" dirty="0"/>
              <a:t>Ireland (2017) = 106.4 (19</a:t>
            </a:r>
            <a:r>
              <a:rPr lang="en-IE" sz="1600" baseline="30000" dirty="0"/>
              <a:t>th</a:t>
            </a:r>
            <a:r>
              <a:rPr lang="en-IE" sz="1600" dirty="0"/>
              <a:t> out of 28 EU countries over the period) ; </a:t>
            </a:r>
          </a:p>
          <a:p>
            <a:pPr lvl="1"/>
            <a:r>
              <a:rPr lang="en-IE" sz="1600" dirty="0"/>
              <a:t>EU (2017) = 109.2; UK (2017) = 111.9</a:t>
            </a:r>
          </a:p>
          <a:p>
            <a:r>
              <a:rPr lang="en-IE" sz="2000" dirty="0"/>
              <a:t>Wages and Salaries Index 2012 = 100</a:t>
            </a:r>
          </a:p>
          <a:p>
            <a:pPr lvl="1"/>
            <a:r>
              <a:rPr lang="en-IE" sz="1600" dirty="0"/>
              <a:t>Ireland (2017) = 106.4 (20</a:t>
            </a:r>
            <a:r>
              <a:rPr lang="en-IE" sz="1600" baseline="30000" dirty="0"/>
              <a:t>th</a:t>
            </a:r>
            <a:r>
              <a:rPr lang="en-IE" sz="1600" dirty="0"/>
              <a:t> out of 28 EU countries over the period)</a:t>
            </a:r>
          </a:p>
          <a:p>
            <a:pPr lvl="1"/>
            <a:r>
              <a:rPr lang="en-IE" sz="1600" dirty="0"/>
              <a:t>EU (2017) = 109.9; UK (2017) = 111.4 (Only Greece and Spain are sub 100)</a:t>
            </a:r>
          </a:p>
          <a:p>
            <a:pPr marL="0" indent="0">
              <a:buNone/>
            </a:pPr>
            <a:r>
              <a:rPr lang="en-IE" sz="2000" dirty="0"/>
              <a:t>If we go back further we find Irish wages lagging well behind the Euro area.</a:t>
            </a:r>
          </a:p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r>
              <a:rPr lang="en-IE" sz="2000" dirty="0"/>
              <a:t>Recent year-on-year changes in LCI (Q/Q-4):</a:t>
            </a:r>
          </a:p>
          <a:p>
            <a:endParaRPr lang="en-I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024729"/>
              </p:ext>
            </p:extLst>
          </p:nvPr>
        </p:nvGraphicFramePr>
        <p:xfrm>
          <a:off x="251520" y="4797152"/>
          <a:ext cx="8352928" cy="18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80712405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414905904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40284998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613683429"/>
                    </a:ext>
                  </a:extLst>
                </a:gridCol>
              </a:tblGrid>
              <a:tr h="45005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2016 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2017 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2018 Q2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178088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en-IE" dirty="0"/>
                        <a:t>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57188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en-IE" dirty="0"/>
                        <a:t>Euro area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0.7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501802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en-IE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41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7865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11124</TotalTime>
  <Words>4033</Words>
  <Application>Microsoft Office PowerPoint</Application>
  <PresentationFormat>On-screen Show (4:3)</PresentationFormat>
  <Paragraphs>826</Paragraphs>
  <Slides>41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Calibri</vt:lpstr>
      <vt:lpstr>Century Gothic</vt:lpstr>
      <vt:lpstr>Courier New</vt:lpstr>
      <vt:lpstr>Palatino Linotype</vt:lpstr>
      <vt:lpstr>Times New Roman</vt:lpstr>
      <vt:lpstr>Executive</vt:lpstr>
      <vt:lpstr>Worksheet</vt:lpstr>
      <vt:lpstr>Private Sector Wages:      Some Trends, Prospects and Issues</vt:lpstr>
      <vt:lpstr>Wages Trends</vt:lpstr>
      <vt:lpstr>Real compensation per employee (annual % change)  based on private consumption deflator (EU Commission), *forecast</vt:lpstr>
      <vt:lpstr>Average Weekly Earnings, Euros  (All employees, Seasonally Adjusted) – EHECS </vt:lpstr>
      <vt:lpstr>Average Weekly Earnings, Euros  (Private sector employees, Seasonally Adjusted) – EHECS </vt:lpstr>
      <vt:lpstr>Average Hourly Earnings, Euros  (Private sector employees, Seasonally Adjusted) – CSO EHECS </vt:lpstr>
      <vt:lpstr>Sectoral wage trends – Q2 2013 to Q2 2018</vt:lpstr>
      <vt:lpstr>Average Hourly Regular Earnings  (Euro) by  Type of Employment, (Seasonally adjusted), % increase by period</vt:lpstr>
      <vt:lpstr>Labour cost index (hourly basis) – Eurostat (Business economy) </vt:lpstr>
      <vt:lpstr>Labour Costs (Euro per hour worked)</vt:lpstr>
      <vt:lpstr>Seasonally adjusted hourly labour costs in the private sector:  8.7% growth in 10 years</vt:lpstr>
      <vt:lpstr>Nominal unit labour costs: total economy: -  Performance relative to the rest of the EU15: double export weights (AMECO)</vt:lpstr>
      <vt:lpstr>The CPI fell by 0.9% between Sep 2008 and Sep 2018  but is up 6% between Sep 2009 and Sep 2018</vt:lpstr>
      <vt:lpstr>Prospects for Wages</vt:lpstr>
      <vt:lpstr>Projecting wage rates – the base equation</vt:lpstr>
      <vt:lpstr>Is the economy overheating? </vt:lpstr>
      <vt:lpstr>Is the economy overheating? (cont.) </vt:lpstr>
      <vt:lpstr>Is the economy overheating? (cont.) </vt:lpstr>
      <vt:lpstr>Sectoral Job Trends (SA)</vt:lpstr>
      <vt:lpstr>Total employment rates – 20 to 64 years (% of pop)  a long way behind best performers (we are at median)</vt:lpstr>
      <vt:lpstr>Unemployment rates –Ireland is a mediocre performer (14th best in the EU)</vt:lpstr>
      <vt:lpstr>Unemployment is trending downwards in all regions State = 6.0% in Q2 (regional variation = 5.3% to 9.7%)</vt:lpstr>
      <vt:lpstr>Ireland has a relatively low job vacancy rate…..suggests a soft labour market</vt:lpstr>
      <vt:lpstr>Job Vacancy Rates by Sector – slow improvement</vt:lpstr>
      <vt:lpstr>Irishjobs.ie suggests vacancy-employment rates are highest  in the East  and low in the Midlands</vt:lpstr>
      <vt:lpstr>Job vacancy and labour market context…..</vt:lpstr>
      <vt:lpstr>Dept. Finance Labour Market  Expectations, % growth (Budget - Oct, 2018)</vt:lpstr>
      <vt:lpstr>Institutional Forecasts for 2019 Employee Compensation and Inflation </vt:lpstr>
      <vt:lpstr>Establishing a Baseline</vt:lpstr>
      <vt:lpstr>A Baseline? (All things equal)</vt:lpstr>
      <vt:lpstr>Realism of long-term trends (OECD data)</vt:lpstr>
      <vt:lpstr>Are baseline assumptions realistic? HICP Inflation (HICP includes rural consumers but excludes owner occupied housing)</vt:lpstr>
      <vt:lpstr>Other Considerations</vt:lpstr>
      <vt:lpstr>Adjusted Wage Share: total economy (% of GDP )  – EU Commission AMECO</vt:lpstr>
      <vt:lpstr>Assessing Corporate Performance  – ostensibly a benign environment for corporates</vt:lpstr>
      <vt:lpstr>Gross Operating Surplus (€ billions) – Ireland Source: European Commission AMECO (* = forecast)</vt:lpstr>
      <vt:lpstr>Gross Value Added  (€ billion – constant 2016 prices)</vt:lpstr>
      <vt:lpstr>ECB targeting and real wage growth</vt:lpstr>
      <vt:lpstr>Is there a universal number?</vt:lpstr>
      <vt:lpstr>Quick and dirty – based on Dept. Finance assumptions</vt:lpstr>
      <vt:lpstr>Private Sector Wages:      Some Trends, Prospects and Issues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Micheal Collins</dc:creator>
  <cp:lastModifiedBy>Lisa Lisa</cp:lastModifiedBy>
  <cp:revision>270</cp:revision>
  <cp:lastPrinted>2018-11-14T10:56:08Z</cp:lastPrinted>
  <dcterms:created xsi:type="dcterms:W3CDTF">2011-09-22T21:41:19Z</dcterms:created>
  <dcterms:modified xsi:type="dcterms:W3CDTF">2019-12-05T19:46:23Z</dcterms:modified>
</cp:coreProperties>
</file>