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1" r:id="rId2"/>
    <p:sldId id="465" r:id="rId3"/>
    <p:sldId id="467" r:id="rId4"/>
    <p:sldId id="468" r:id="rId5"/>
    <p:sldId id="469" r:id="rId6"/>
    <p:sldId id="466" r:id="rId7"/>
    <p:sldId id="470" r:id="rId8"/>
    <p:sldId id="471" r:id="rId9"/>
    <p:sldId id="472" r:id="rId10"/>
    <p:sldId id="473" r:id="rId11"/>
    <p:sldId id="474" r:id="rId12"/>
    <p:sldId id="476" r:id="rId13"/>
    <p:sldId id="475" r:id="rId14"/>
    <p:sldId id="477" r:id="rId15"/>
    <p:sldId id="481" r:id="rId16"/>
    <p:sldId id="483" r:id="rId17"/>
    <p:sldId id="480" r:id="rId18"/>
    <p:sldId id="485" r:id="rId19"/>
    <p:sldId id="486" r:id="rId20"/>
    <p:sldId id="479" r:id="rId21"/>
    <p:sldId id="478" r:id="rId22"/>
    <p:sldId id="484" r:id="rId2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9797"/>
    <a:srgbClr val="C6D9D5"/>
    <a:srgbClr val="1B6E6C"/>
    <a:srgbClr val="84BF41"/>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2549" autoAdjust="0"/>
  </p:normalViewPr>
  <p:slideViewPr>
    <p:cSldViewPr snapToGrid="0">
      <p:cViewPr varScale="1">
        <p:scale>
          <a:sx n="60" d="100"/>
          <a:sy n="60" d="100"/>
        </p:scale>
        <p:origin x="1507" y="38"/>
      </p:cViewPr>
      <p:guideLst>
        <p:guide orient="horz" pos="2160"/>
        <p:guide pos="3840"/>
      </p:guideLst>
    </p:cSldViewPr>
  </p:slideViewPr>
  <p:notesTextViewPr>
    <p:cViewPr>
      <p:scale>
        <a:sx n="1" d="1"/>
        <a:sy n="1" d="1"/>
      </p:scale>
      <p:origin x="0" y="-1238"/>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Sheet2!$M$17</c:f>
              <c:strCache>
                <c:ptCount val="1"/>
                <c:pt idx="0">
                  <c:v>2003</c:v>
                </c:pt>
              </c:strCache>
            </c:strRef>
          </c:tx>
          <c:spPr>
            <a:solidFill>
              <a:schemeClr val="accent4"/>
            </a:solidFill>
            <a:ln>
              <a:noFill/>
            </a:ln>
            <a:effectLst/>
          </c:spPr>
          <c:invertIfNegative val="0"/>
          <c:dLbls>
            <c:spPr>
              <a:solidFill>
                <a:srgbClr val="5B9BD5">
                  <a:lumMod val="20000"/>
                  <a:lumOff val="80000"/>
                </a:srgbClr>
              </a:solid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Sheet2!$N$16:$O$16</c:f>
              <c:strCache>
                <c:ptCount val="2"/>
                <c:pt idx="0">
                  <c:v>NI</c:v>
                </c:pt>
                <c:pt idx="1">
                  <c:v>ROI</c:v>
                </c:pt>
              </c:strCache>
            </c:strRef>
          </c:cat>
          <c:val>
            <c:numRef>
              <c:f>Sheet2!$N$17:$O$17</c:f>
              <c:numCache>
                <c:formatCode>0</c:formatCode>
                <c:ptCount val="2"/>
                <c:pt idx="0">
                  <c:v>49.152615477059101</c:v>
                </c:pt>
                <c:pt idx="1">
                  <c:v>51.7</c:v>
                </c:pt>
              </c:numCache>
            </c:numRef>
          </c:val>
          <c:extLst>
            <c:ext xmlns:c16="http://schemas.microsoft.com/office/drawing/2014/chart" uri="{C3380CC4-5D6E-409C-BE32-E72D297353CC}">
              <c16:uniqueId val="{00000000-96A7-48DB-8B16-7A8A4093C3FC}"/>
            </c:ext>
          </c:extLst>
        </c:ser>
        <c:ser>
          <c:idx val="1"/>
          <c:order val="1"/>
          <c:tx>
            <c:strRef>
              <c:f>Sheet2!$M$18</c:f>
              <c:strCache>
                <c:ptCount val="1"/>
                <c:pt idx="0">
                  <c:v>2023</c:v>
                </c:pt>
              </c:strCache>
            </c:strRef>
          </c:tx>
          <c:spPr>
            <a:solidFill>
              <a:schemeClr val="accent3"/>
            </a:solidFill>
            <a:ln>
              <a:noFill/>
            </a:ln>
            <a:effectLst/>
          </c:spPr>
          <c:invertIfNegative val="0"/>
          <c:dLbls>
            <c:spPr>
              <a:solidFill>
                <a:srgbClr val="5B9BD5">
                  <a:lumMod val="20000"/>
                  <a:lumOff val="80000"/>
                </a:srgb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Sheet2!$N$16:$O$16</c:f>
              <c:strCache>
                <c:ptCount val="2"/>
                <c:pt idx="0">
                  <c:v>NI</c:v>
                </c:pt>
                <c:pt idx="1">
                  <c:v>ROI</c:v>
                </c:pt>
              </c:strCache>
            </c:strRef>
          </c:cat>
          <c:val>
            <c:numRef>
              <c:f>Sheet2!$N$18:$O$18</c:f>
              <c:numCache>
                <c:formatCode>0</c:formatCode>
                <c:ptCount val="2"/>
                <c:pt idx="0">
                  <c:v>54.4635425932304</c:v>
                </c:pt>
                <c:pt idx="1">
                  <c:v>60.4</c:v>
                </c:pt>
              </c:numCache>
            </c:numRef>
          </c:val>
          <c:extLst>
            <c:ext xmlns:c16="http://schemas.microsoft.com/office/drawing/2014/chart" uri="{C3380CC4-5D6E-409C-BE32-E72D297353CC}">
              <c16:uniqueId val="{00000001-96A7-48DB-8B16-7A8A4093C3FC}"/>
            </c:ext>
          </c:extLst>
        </c:ser>
        <c:dLbls>
          <c:showLegendKey val="0"/>
          <c:showVal val="0"/>
          <c:showCatName val="0"/>
          <c:showSerName val="0"/>
          <c:showPercent val="0"/>
          <c:showBubbleSize val="0"/>
        </c:dLbls>
        <c:gapWidth val="219"/>
        <c:overlap val="-27"/>
        <c:axId val="940484079"/>
        <c:axId val="1365697359"/>
      </c:barChart>
      <c:catAx>
        <c:axId val="9404840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65697359"/>
        <c:crosses val="autoZero"/>
        <c:auto val="1"/>
        <c:lblAlgn val="ctr"/>
        <c:lblOffset val="100"/>
        <c:noMultiLvlLbl val="0"/>
      </c:catAx>
      <c:valAx>
        <c:axId val="136569735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404840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chemeClr val="accent1"/>
            </a:solidFill>
            <a:ln>
              <a:noFill/>
            </a:ln>
            <a:effectLst/>
          </c:spPr>
          <c:invertIfNegative val="0"/>
          <c:dLbls>
            <c:spPr>
              <a:solidFill>
                <a:srgbClr val="5B9BD5">
                  <a:lumMod val="20000"/>
                  <a:lumOff val="80000"/>
                </a:srgbClr>
              </a:solid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'QLF19.20240222T160215'!$M$22:$M$23</c:f>
              <c:numCache>
                <c:formatCode>General</c:formatCode>
                <c:ptCount val="2"/>
                <c:pt idx="0">
                  <c:v>2003</c:v>
                </c:pt>
                <c:pt idx="1">
                  <c:v>2023</c:v>
                </c:pt>
              </c:numCache>
            </c:numRef>
          </c:cat>
          <c:val>
            <c:numRef>
              <c:f>'QLF19.20240222T160215'!$L$22:$L$23</c:f>
              <c:numCache>
                <c:formatCode>0.0</c:formatCode>
                <c:ptCount val="2"/>
                <c:pt idx="0">
                  <c:v>38.288288288288285</c:v>
                </c:pt>
                <c:pt idx="1">
                  <c:v>22.75132275132275</c:v>
                </c:pt>
              </c:numCache>
            </c:numRef>
          </c:val>
          <c:extLst>
            <c:ext xmlns:c16="http://schemas.microsoft.com/office/drawing/2014/chart" uri="{C3380CC4-5D6E-409C-BE32-E72D297353CC}">
              <c16:uniqueId val="{00000000-E132-4D32-9BF0-933A1F0220F6}"/>
            </c:ext>
          </c:extLst>
        </c:ser>
        <c:dLbls>
          <c:showLegendKey val="0"/>
          <c:showVal val="0"/>
          <c:showCatName val="0"/>
          <c:showSerName val="0"/>
          <c:showPercent val="0"/>
          <c:showBubbleSize val="0"/>
        </c:dLbls>
        <c:gapWidth val="219"/>
        <c:overlap val="-27"/>
        <c:axId val="1394009919"/>
        <c:axId val="1369959343"/>
      </c:barChart>
      <c:catAx>
        <c:axId val="1394009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69959343"/>
        <c:crosses val="autoZero"/>
        <c:auto val="1"/>
        <c:lblAlgn val="ctr"/>
        <c:lblOffset val="100"/>
        <c:noMultiLvlLbl val="0"/>
      </c:catAx>
      <c:valAx>
        <c:axId val="1369959343"/>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40099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4"/>
            </a:solidFill>
            <a:ln>
              <a:noFill/>
            </a:ln>
            <a:effectLst/>
          </c:spPr>
          <c:invertIfNegative val="0"/>
          <c:dLbls>
            <c:spPr>
              <a:solidFill>
                <a:srgbClr val="5B9BD5">
                  <a:lumMod val="20000"/>
                  <a:lumOff val="80000"/>
                </a:srgb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'QLF19.20240222T160215'!$K$5:$K$6</c:f>
              <c:numCache>
                <c:formatCode>General</c:formatCode>
                <c:ptCount val="2"/>
                <c:pt idx="0">
                  <c:v>2003</c:v>
                </c:pt>
                <c:pt idx="1">
                  <c:v>2023</c:v>
                </c:pt>
              </c:numCache>
            </c:numRef>
          </c:cat>
          <c:val>
            <c:numRef>
              <c:f>'QLF19.20240222T160215'!$L$5:$L$6</c:f>
              <c:numCache>
                <c:formatCode>0.0</c:formatCode>
                <c:ptCount val="2"/>
                <c:pt idx="0">
                  <c:v>72.345743981055122</c:v>
                </c:pt>
                <c:pt idx="1">
                  <c:v>30.743356878573834</c:v>
                </c:pt>
              </c:numCache>
            </c:numRef>
          </c:val>
          <c:extLst>
            <c:ext xmlns:c16="http://schemas.microsoft.com/office/drawing/2014/chart" uri="{C3380CC4-5D6E-409C-BE32-E72D297353CC}">
              <c16:uniqueId val="{00000000-C9E6-44C8-8578-42F3B6DA0ACD}"/>
            </c:ext>
          </c:extLst>
        </c:ser>
        <c:dLbls>
          <c:showLegendKey val="0"/>
          <c:showVal val="0"/>
          <c:showCatName val="0"/>
          <c:showSerName val="0"/>
          <c:showPercent val="0"/>
          <c:showBubbleSize val="0"/>
        </c:dLbls>
        <c:gapWidth val="219"/>
        <c:overlap val="-27"/>
        <c:axId val="1517758751"/>
        <c:axId val="204680831"/>
      </c:barChart>
      <c:catAx>
        <c:axId val="1517758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680831"/>
        <c:crosses val="autoZero"/>
        <c:auto val="1"/>
        <c:lblAlgn val="ctr"/>
        <c:lblOffset val="100"/>
        <c:noMultiLvlLbl val="0"/>
      </c:catAx>
      <c:valAx>
        <c:axId val="204680831"/>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77587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C82C9999-2D28-4F9E-9CFF-C3486FF548EC}" type="datetimeFigureOut">
              <a:rPr lang="en-GB" smtClean="0"/>
              <a:pPr/>
              <a:t>07/03/2024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FC6AB60-092D-407E-B3DF-35AEE1DA38F4}" type="slidenum">
              <a:rPr lang="en-GB" smtClean="0"/>
              <a:pPr/>
              <a:t>‹#›</a:t>
            </a:fld>
            <a:endParaRPr lang="en-GB"/>
          </a:p>
        </p:txBody>
      </p:sp>
    </p:spTree>
    <p:extLst>
      <p:ext uri="{BB962C8B-B14F-4D97-AF65-F5344CB8AC3E}">
        <p14:creationId xmlns:p14="http://schemas.microsoft.com/office/powerpoint/2010/main" val="3315508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pPr/>
              <a:t>1</a:t>
            </a:fld>
            <a:endParaRPr lang="en-GB"/>
          </a:p>
        </p:txBody>
      </p:sp>
    </p:spTree>
    <p:extLst>
      <p:ext uri="{BB962C8B-B14F-4D97-AF65-F5344CB8AC3E}">
        <p14:creationId xmlns:p14="http://schemas.microsoft.com/office/powerpoint/2010/main" val="722762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D0D0D"/>
                </a:solidFill>
                <a:effectLst/>
                <a:latin typeface="Söhne"/>
              </a:rPr>
              <a:t>What work counts as work? </a:t>
            </a:r>
          </a:p>
          <a:p>
            <a:r>
              <a:rPr lang="en-GB" b="0" i="0" dirty="0">
                <a:solidFill>
                  <a:srgbClr val="0D0D0D"/>
                </a:solidFill>
                <a:effectLst/>
                <a:latin typeface="Söhne"/>
              </a:rPr>
              <a:t>From a sociological standpoint, work encompasses not only paid employment but also unpaid </a:t>
            </a:r>
            <a:r>
              <a:rPr lang="en-GB" b="0" i="0" dirty="0" err="1">
                <a:solidFill>
                  <a:srgbClr val="0D0D0D"/>
                </a:solidFill>
                <a:effectLst/>
                <a:latin typeface="Söhne"/>
              </a:rPr>
              <a:t>labor</a:t>
            </a:r>
            <a:r>
              <a:rPr lang="en-GB" b="0" i="0" dirty="0">
                <a:solidFill>
                  <a:srgbClr val="0D0D0D"/>
                </a:solidFill>
                <a:effectLst/>
                <a:latin typeface="Söhne"/>
              </a:rPr>
              <a:t> and activities that contribute to the functioning of society. This broader definition includes household chores, caregiving, volunteer work, and other forms of productive activity. when considering both paid and unpaid work, women tend to work longer hours overall compared to men due to their disproportionate share of unpaid domestic and caregiving responsibilities. </a:t>
            </a:r>
          </a:p>
          <a:p>
            <a:endParaRPr lang="en-GB" b="0" i="0" dirty="0">
              <a:solidFill>
                <a:srgbClr val="0D0D0D"/>
              </a:solidFill>
              <a:effectLst/>
              <a:latin typeface="Söhne"/>
            </a:endParaRPr>
          </a:p>
          <a:p>
            <a:r>
              <a:rPr lang="en-GB" b="0" i="0" dirty="0">
                <a:solidFill>
                  <a:srgbClr val="0D0D0D"/>
                </a:solidFill>
                <a:effectLst/>
                <a:latin typeface="Söhne"/>
              </a:rPr>
              <a:t>In economics, work is typically defined as the application of effort or </a:t>
            </a:r>
            <a:r>
              <a:rPr lang="en-GB" b="0" i="0" dirty="0" err="1">
                <a:solidFill>
                  <a:srgbClr val="0D0D0D"/>
                </a:solidFill>
                <a:effectLst/>
                <a:latin typeface="Söhne"/>
              </a:rPr>
              <a:t>labor</a:t>
            </a:r>
            <a:r>
              <a:rPr lang="en-GB" b="0" i="0" dirty="0">
                <a:solidFill>
                  <a:srgbClr val="0D0D0D"/>
                </a:solidFill>
                <a:effectLst/>
                <a:latin typeface="Söhne"/>
              </a:rPr>
              <a:t> in the production of goods or services in the paid economy. It does not count and hence does not value unpaid labour. </a:t>
            </a:r>
          </a:p>
          <a:p>
            <a:endParaRPr lang="en-GB" b="0" i="0" dirty="0">
              <a:solidFill>
                <a:srgbClr val="0D0D0D"/>
              </a:solidFill>
              <a:effectLst/>
              <a:latin typeface="Söhne"/>
            </a:endParaRPr>
          </a:p>
          <a:p>
            <a:r>
              <a:rPr lang="en-GB" dirty="0"/>
              <a:t>Unpaid work encompasses all the tasks and activities that go into maintaining households and their members, such as caring for children, cooking and cleaning (we discuss a more precise definition below). While these activities are fundamental to our everyday lives and make a significant contribution to the welfare of society, they are rarely the subject of empirical investigation. The nature and distribution of unpaid work is important for a number of reasons. First, these activities and their gender distribution are important in their own right in considering gender inequality. Second, studying the gender distribution of these unpaid tasks also contributes to our understanding of gender inequality in the public sphere. Third, the value of unpaid work, particularly caring, is an important issue in relation to a range of policy debates, such as provision and funding of childcare, individualisation of taxation and the employment requirements attached to benefits for lone parents</a:t>
            </a:r>
            <a:endParaRPr lang="en-GB" b="0" i="0" dirty="0">
              <a:solidFill>
                <a:srgbClr val="0D0D0D"/>
              </a:solidFill>
              <a:effectLst/>
              <a:latin typeface="Söhne"/>
            </a:endParaRPr>
          </a:p>
          <a:p>
            <a:br>
              <a:rPr lang="en-GB" b="0" i="0" dirty="0">
                <a:solidFill>
                  <a:srgbClr val="0D0D0D"/>
                </a:solidFill>
                <a:effectLst/>
                <a:latin typeface="Söhne"/>
              </a:rPr>
            </a:br>
            <a:r>
              <a:rPr lang="en-GB" b="0" i="0" dirty="0">
                <a:solidFill>
                  <a:srgbClr val="0D0D0D"/>
                </a:solidFill>
                <a:effectLst/>
                <a:latin typeface="Söhne"/>
              </a:rPr>
              <a:t>What care counts as care? </a:t>
            </a:r>
          </a:p>
          <a:p>
            <a:endParaRPr lang="en-GB" b="0" i="0" dirty="0">
              <a:solidFill>
                <a:srgbClr val="0D0D0D"/>
              </a:solidFill>
              <a:effectLst/>
              <a:latin typeface="Söhne"/>
            </a:endParaRPr>
          </a:p>
          <a:p>
            <a:r>
              <a:rPr lang="en-GB" b="0" i="0" dirty="0">
                <a:solidFill>
                  <a:srgbClr val="0D0D0D"/>
                </a:solidFill>
                <a:effectLst/>
                <a:latin typeface="Söhne"/>
              </a:rPr>
              <a:t>The unequal distribution of unpaid work can impact women's ability to participate fully in the </a:t>
            </a:r>
            <a:r>
              <a:rPr lang="en-GB" b="0" i="0" dirty="0" err="1">
                <a:solidFill>
                  <a:srgbClr val="0D0D0D"/>
                </a:solidFill>
                <a:effectLst/>
                <a:latin typeface="Söhne"/>
              </a:rPr>
              <a:t>labor</a:t>
            </a:r>
            <a:r>
              <a:rPr lang="en-GB" b="0" i="0" dirty="0">
                <a:solidFill>
                  <a:srgbClr val="0D0D0D"/>
                </a:solidFill>
                <a:effectLst/>
                <a:latin typeface="Söhne"/>
              </a:rPr>
              <a:t> market and advance in their careers.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Open Sans Light" panose="020B0306030504020204" pitchFamily="34" charset="0"/>
                <a:ea typeface="Open Sans Light" panose="020B0306030504020204" pitchFamily="34" charset="0"/>
                <a:cs typeface="Open Sans Light" panose="020B0306030504020204" pitchFamily="34" charset="0"/>
              </a:rPr>
              <a:t>Need to focus on inferior quality of flexible and part-time work – fundamental for bargaining power of women in the home.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Open Sans Light" panose="020B0306030504020204" pitchFamily="34" charset="0"/>
                <a:ea typeface="Open Sans Light" panose="020B0306030504020204" pitchFamily="34" charset="0"/>
                <a:cs typeface="Open Sans Light" panose="020B0306030504020204" pitchFamily="34" charset="0"/>
              </a:rPr>
              <a:t>When are we going to talk about the depletion of mothers. </a:t>
            </a:r>
          </a:p>
          <a:p>
            <a:endParaRPr lang="en-GB" dirty="0"/>
          </a:p>
          <a:p>
            <a:endParaRPr lang="en-GB" dirty="0"/>
          </a:p>
          <a:p>
            <a:r>
              <a:rPr lang="en-GB" dirty="0"/>
              <a:t>Narrow focus on increasing the offering of affordable quality childcare is not enough for mothers. It might be good for the economy, because we can squeeze people. But ignores maternal mental health, </a:t>
            </a:r>
            <a:r>
              <a:rPr lang="en-GB" dirty="0" err="1"/>
              <a:t>matreseance</a:t>
            </a:r>
            <a:r>
              <a:rPr lang="en-GB" dirty="0"/>
              <a:t>, and the notion of </a:t>
            </a:r>
            <a:r>
              <a:rPr lang="en-GB" dirty="0" err="1"/>
              <a:t>superheros</a:t>
            </a:r>
            <a:r>
              <a:rPr lang="en-GB" dirty="0"/>
              <a:t>.</a:t>
            </a:r>
          </a:p>
        </p:txBody>
      </p:sp>
      <p:sp>
        <p:nvSpPr>
          <p:cNvPr id="4" name="Slide Number Placeholder 3"/>
          <p:cNvSpPr>
            <a:spLocks noGrp="1"/>
          </p:cNvSpPr>
          <p:nvPr>
            <p:ph type="sldNum" sz="quarter" idx="5"/>
          </p:nvPr>
        </p:nvSpPr>
        <p:spPr/>
        <p:txBody>
          <a:bodyPr/>
          <a:lstStyle/>
          <a:p>
            <a:fld id="{6FC6AB60-092D-407E-B3DF-35AEE1DA38F4}" type="slidenum">
              <a:rPr lang="en-GB" smtClean="0"/>
              <a:pPr/>
              <a:t>15</a:t>
            </a:fld>
            <a:endParaRPr lang="en-GB"/>
          </a:p>
        </p:txBody>
      </p:sp>
    </p:spTree>
    <p:extLst>
      <p:ext uri="{BB962C8B-B14F-4D97-AF65-F5344CB8AC3E}">
        <p14:creationId xmlns:p14="http://schemas.microsoft.com/office/powerpoint/2010/main" val="701179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rise in women’s labour market participation raises the question of whether the traditional division of unpaid work has changed or if women have simply taken on a dual burden or ‘second shift’. These arguments are based on the observations that, as women increase their participation in paid labour, men do not appear to be undertaking a corresponding increase in domestic labour. The phrase ‘second shift’ was coined by Hochschild (1990), in her examination of the ‘gender strategies’ in ten households where the woman works outside the home. She shows that, in almost all of the households, the wife does far more domestic work than the husband, in so far that she does what amounts to a ‘second shift’, the first shift being her paid employment. Over one year, this second shift means that the wife does a month’s extra work per year. The difficulty with this notion, as pointed out by Bittman and </a:t>
            </a:r>
            <a:r>
              <a:rPr lang="en-GB" dirty="0" err="1"/>
              <a:t>Wajcman</a:t>
            </a:r>
            <a:r>
              <a:rPr lang="en-GB" dirty="0"/>
              <a:t> (2004), is that the concept has been used ambiguously and rarely measured empirically. Some authors have treated this idea literally and assumed that increases in paid employment are simply added to undiminished hours of unpaid work. This would lead to large differences between the total work time of men and women, more like a ‘double shift’ for women. Others argue that the typical decrease in average time spent in unpaid work is not sufficient to compensate women for increases in paid work. This second perspective would lead to women having higher total work overall, but the difference would be relatively small. </a:t>
            </a:r>
          </a:p>
        </p:txBody>
      </p:sp>
      <p:sp>
        <p:nvSpPr>
          <p:cNvPr id="4" name="Slide Number Placeholder 3"/>
          <p:cNvSpPr>
            <a:spLocks noGrp="1"/>
          </p:cNvSpPr>
          <p:nvPr>
            <p:ph type="sldNum" sz="quarter" idx="5"/>
          </p:nvPr>
        </p:nvSpPr>
        <p:spPr/>
        <p:txBody>
          <a:bodyPr/>
          <a:lstStyle/>
          <a:p>
            <a:fld id="{6FC6AB60-092D-407E-B3DF-35AEE1DA38F4}" type="slidenum">
              <a:rPr lang="en-GB" smtClean="0"/>
              <a:pPr/>
              <a:t>17</a:t>
            </a:fld>
            <a:endParaRPr lang="en-GB"/>
          </a:p>
        </p:txBody>
      </p:sp>
    </p:spTree>
    <p:extLst>
      <p:ext uri="{BB962C8B-B14F-4D97-AF65-F5344CB8AC3E}">
        <p14:creationId xmlns:p14="http://schemas.microsoft.com/office/powerpoint/2010/main" val="1434434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C6AB60-092D-407E-B3DF-35AEE1DA38F4}" type="slidenum">
              <a:rPr lang="en-GB" smtClean="0"/>
              <a:pPr/>
              <a:t>18</a:t>
            </a:fld>
            <a:endParaRPr lang="en-GB"/>
          </a:p>
        </p:txBody>
      </p:sp>
    </p:spTree>
    <p:extLst>
      <p:ext uri="{BB962C8B-B14F-4D97-AF65-F5344CB8AC3E}">
        <p14:creationId xmlns:p14="http://schemas.microsoft.com/office/powerpoint/2010/main" val="1334695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cannot mandate how unpaid work is divided. We can indirectly. At the minute fathers or men in households where there are caring responsibilities on average hold more bargaining power to avoid participation in unpaid labour. </a:t>
            </a:r>
          </a:p>
          <a:p>
            <a:endParaRPr lang="en-GB" dirty="0"/>
          </a:p>
          <a:p>
            <a:r>
              <a:rPr lang="en-GB" dirty="0"/>
              <a:t>Challenge to the notion that dual earner full-time model is the goal of families with caring responsibilities. </a:t>
            </a:r>
          </a:p>
        </p:txBody>
      </p:sp>
      <p:sp>
        <p:nvSpPr>
          <p:cNvPr id="4" name="Slide Number Placeholder 3"/>
          <p:cNvSpPr>
            <a:spLocks noGrp="1"/>
          </p:cNvSpPr>
          <p:nvPr>
            <p:ph type="sldNum" sz="quarter" idx="5"/>
          </p:nvPr>
        </p:nvSpPr>
        <p:spPr/>
        <p:txBody>
          <a:bodyPr/>
          <a:lstStyle/>
          <a:p>
            <a:fld id="{6FC6AB60-092D-407E-B3DF-35AEE1DA38F4}" type="slidenum">
              <a:rPr lang="en-GB" smtClean="0"/>
              <a:pPr/>
              <a:t>20</a:t>
            </a:fld>
            <a:endParaRPr lang="en-GB"/>
          </a:p>
        </p:txBody>
      </p:sp>
    </p:spTree>
    <p:extLst>
      <p:ext uri="{BB962C8B-B14F-4D97-AF65-F5344CB8AC3E}">
        <p14:creationId xmlns:p14="http://schemas.microsoft.com/office/powerpoint/2010/main" val="4096483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96724-047C-D8C1-6737-346B4E6B9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5C4F77-9517-2A4C-C6BE-92198C8FBF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726054-E65F-2C1A-586D-597881E1228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80BCE02-7854-39E9-AFB3-70E794FD709C}"/>
              </a:ext>
            </a:extLst>
          </p:cNvPr>
          <p:cNvSpPr>
            <a:spLocks noGrp="1"/>
          </p:cNvSpPr>
          <p:nvPr>
            <p:ph type="sldNum" sz="quarter" idx="5"/>
          </p:nvPr>
        </p:nvSpPr>
        <p:spPr/>
        <p:txBody>
          <a:bodyPr/>
          <a:lstStyle/>
          <a:p>
            <a:fld id="{6FC6AB60-092D-407E-B3DF-35AEE1DA38F4}" type="slidenum">
              <a:rPr lang="en-GB" smtClean="0"/>
              <a:pPr/>
              <a:t>22</a:t>
            </a:fld>
            <a:endParaRPr lang="en-GB"/>
          </a:p>
        </p:txBody>
      </p:sp>
    </p:spTree>
    <p:extLst>
      <p:ext uri="{BB962C8B-B14F-4D97-AF65-F5344CB8AC3E}">
        <p14:creationId xmlns:p14="http://schemas.microsoft.com/office/powerpoint/2010/main" val="27792990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CB081-3A9F-4ACF-8204-4C0FAF3ABD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006465B-33B1-403F-8EE3-11AEB04B98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7A37AE-CA36-4351-AD24-DF39081188EB}"/>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5" name="Footer Placeholder 4">
            <a:extLst>
              <a:ext uri="{FF2B5EF4-FFF2-40B4-BE49-F238E27FC236}">
                <a16:creationId xmlns:a16="http://schemas.microsoft.com/office/drawing/2014/main" id="{5865F34F-4911-4F04-A4DA-88C02A9F8B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742FB7-ADCA-4D46-AC96-0658EFDC1378}"/>
              </a:ext>
            </a:extLst>
          </p:cNvPr>
          <p:cNvSpPr>
            <a:spLocks noGrp="1"/>
          </p:cNvSpPr>
          <p:nvPr>
            <p:ph type="sldNum" sz="quarter" idx="12"/>
          </p:nvPr>
        </p:nvSpPr>
        <p:spPr/>
        <p:txBody>
          <a:bodyPr/>
          <a:lstStyle/>
          <a:p>
            <a:fld id="{4BEDB348-72BB-4737-B158-70F0AB113017}" type="slidenum">
              <a:rPr lang="en-GB" smtClean="0"/>
              <a:pPr/>
              <a:t>‹#›</a:t>
            </a:fld>
            <a:endParaRPr lang="en-GB"/>
          </a:p>
        </p:txBody>
      </p:sp>
      <p:pic>
        <p:nvPicPr>
          <p:cNvPr id="7" name="Picture 6">
            <a:extLst>
              <a:ext uri="{FF2B5EF4-FFF2-40B4-BE49-F238E27FC236}">
                <a16:creationId xmlns:a16="http://schemas.microsoft.com/office/drawing/2014/main" id="{2F535AB9-8F23-41B8-B89D-2C6CCC587C41}"/>
              </a:ext>
            </a:extLst>
          </p:cNvPr>
          <p:cNvPicPr>
            <a:picLocks noChangeAspect="1"/>
          </p:cNvPicPr>
          <p:nvPr userDrawn="1"/>
        </p:nvPicPr>
        <p:blipFill>
          <a:blip r:embed="rId2" cstate="print"/>
          <a:stretch>
            <a:fillRect/>
          </a:stretch>
        </p:blipFill>
        <p:spPr>
          <a:xfrm>
            <a:off x="9321800" y="23813"/>
            <a:ext cx="2870200" cy="2819400"/>
          </a:xfrm>
          <a:prstGeom prst="rect">
            <a:avLst/>
          </a:prstGeom>
        </p:spPr>
      </p:pic>
    </p:spTree>
    <p:extLst>
      <p:ext uri="{BB962C8B-B14F-4D97-AF65-F5344CB8AC3E}">
        <p14:creationId xmlns:p14="http://schemas.microsoft.com/office/powerpoint/2010/main" val="422219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39A7A-7D73-4B5E-B604-B018FD5E44A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648C8C-BB58-4F38-BCF5-989A509653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D9F571-F0C4-4590-81DE-AC70666F1FA3}"/>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5" name="Footer Placeholder 4">
            <a:extLst>
              <a:ext uri="{FF2B5EF4-FFF2-40B4-BE49-F238E27FC236}">
                <a16:creationId xmlns:a16="http://schemas.microsoft.com/office/drawing/2014/main" id="{46BE363B-F8C9-42B5-A80D-17C61AABA1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374B7B-CF81-4F03-AB89-EA99DAE252E6}"/>
              </a:ext>
            </a:extLst>
          </p:cNvPr>
          <p:cNvSpPr>
            <a:spLocks noGrp="1"/>
          </p:cNvSpPr>
          <p:nvPr>
            <p:ph type="sldNum" sz="quarter" idx="12"/>
          </p:nvPr>
        </p:nvSpPr>
        <p:spPr/>
        <p:txBody>
          <a:bodyPr/>
          <a:lstStyle/>
          <a:p>
            <a:fld id="{4BEDB348-72BB-4737-B158-70F0AB113017}" type="slidenum">
              <a:rPr lang="en-GB" smtClean="0"/>
              <a:pPr/>
              <a:t>‹#›</a:t>
            </a:fld>
            <a:endParaRPr lang="en-GB"/>
          </a:p>
        </p:txBody>
      </p:sp>
    </p:spTree>
    <p:extLst>
      <p:ext uri="{BB962C8B-B14F-4D97-AF65-F5344CB8AC3E}">
        <p14:creationId xmlns:p14="http://schemas.microsoft.com/office/powerpoint/2010/main" val="2814154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6E9E6-5246-49F0-B340-76D4FD2C36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9D417BF-AFCC-415E-A209-861A10058B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5A63FD-D2B4-493E-87A4-19A7C9D35964}"/>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5" name="Footer Placeholder 4">
            <a:extLst>
              <a:ext uri="{FF2B5EF4-FFF2-40B4-BE49-F238E27FC236}">
                <a16:creationId xmlns:a16="http://schemas.microsoft.com/office/drawing/2014/main" id="{8789E526-9AB9-4D73-8BB3-253456FBC8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28FFE0-974F-47F6-BDAB-E71D01F31414}"/>
              </a:ext>
            </a:extLst>
          </p:cNvPr>
          <p:cNvSpPr>
            <a:spLocks noGrp="1"/>
          </p:cNvSpPr>
          <p:nvPr>
            <p:ph type="sldNum" sz="quarter" idx="12"/>
          </p:nvPr>
        </p:nvSpPr>
        <p:spPr/>
        <p:txBody>
          <a:bodyPr/>
          <a:lstStyle/>
          <a:p>
            <a:fld id="{4BEDB348-72BB-4737-B158-70F0AB113017}" type="slidenum">
              <a:rPr lang="en-GB" smtClean="0"/>
              <a:pPr/>
              <a:t>‹#›</a:t>
            </a:fld>
            <a:endParaRPr lang="en-GB"/>
          </a:p>
        </p:txBody>
      </p:sp>
    </p:spTree>
    <p:extLst>
      <p:ext uri="{BB962C8B-B14F-4D97-AF65-F5344CB8AC3E}">
        <p14:creationId xmlns:p14="http://schemas.microsoft.com/office/powerpoint/2010/main" val="2635494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D2321-9EC2-4A21-87DF-9F1A59A474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622BC1-875D-4E7A-A069-F5E143D7F1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CB9195-02A5-4954-8EEB-B7ACA668822B}"/>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5" name="Footer Placeholder 4">
            <a:extLst>
              <a:ext uri="{FF2B5EF4-FFF2-40B4-BE49-F238E27FC236}">
                <a16:creationId xmlns:a16="http://schemas.microsoft.com/office/drawing/2014/main" id="{6C71C496-BABA-4EE1-9616-D1BC3BD753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07300A-768C-46AA-93F5-E550E660D9B9}"/>
              </a:ext>
            </a:extLst>
          </p:cNvPr>
          <p:cNvSpPr>
            <a:spLocks noGrp="1"/>
          </p:cNvSpPr>
          <p:nvPr>
            <p:ph type="sldNum" sz="quarter" idx="12"/>
          </p:nvPr>
        </p:nvSpPr>
        <p:spPr/>
        <p:txBody>
          <a:bodyPr/>
          <a:lstStyle/>
          <a:p>
            <a:fld id="{4BEDB348-72BB-4737-B158-70F0AB113017}" type="slidenum">
              <a:rPr lang="en-GB" smtClean="0"/>
              <a:pPr/>
              <a:t>‹#›</a:t>
            </a:fld>
            <a:endParaRPr lang="en-GB"/>
          </a:p>
        </p:txBody>
      </p:sp>
    </p:spTree>
    <p:extLst>
      <p:ext uri="{BB962C8B-B14F-4D97-AF65-F5344CB8AC3E}">
        <p14:creationId xmlns:p14="http://schemas.microsoft.com/office/powerpoint/2010/main" val="2272884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C01BB-860B-4A9E-8B16-26CEA15BBB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05FAA4-8D1C-4774-A92E-87F16FB37C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E8648E-7DE4-447B-81EC-CC6802942049}"/>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5" name="Footer Placeholder 4">
            <a:extLst>
              <a:ext uri="{FF2B5EF4-FFF2-40B4-BE49-F238E27FC236}">
                <a16:creationId xmlns:a16="http://schemas.microsoft.com/office/drawing/2014/main" id="{F86529C4-3AEE-403B-9152-6EFBDB70C3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DE5927-C7E1-4482-AC9E-9E4CC23AD1F8}"/>
              </a:ext>
            </a:extLst>
          </p:cNvPr>
          <p:cNvSpPr>
            <a:spLocks noGrp="1"/>
          </p:cNvSpPr>
          <p:nvPr>
            <p:ph type="sldNum" sz="quarter" idx="12"/>
          </p:nvPr>
        </p:nvSpPr>
        <p:spPr/>
        <p:txBody>
          <a:bodyPr/>
          <a:lstStyle/>
          <a:p>
            <a:fld id="{4BEDB348-72BB-4737-B158-70F0AB113017}" type="slidenum">
              <a:rPr lang="en-GB" smtClean="0"/>
              <a:pPr/>
              <a:t>‹#›</a:t>
            </a:fld>
            <a:endParaRPr lang="en-GB"/>
          </a:p>
        </p:txBody>
      </p:sp>
    </p:spTree>
    <p:extLst>
      <p:ext uri="{BB962C8B-B14F-4D97-AF65-F5344CB8AC3E}">
        <p14:creationId xmlns:p14="http://schemas.microsoft.com/office/powerpoint/2010/main" val="2473332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F21B1-7A83-4D0E-A772-49202B58D9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3BED01-8D9E-464E-A2CF-D8E637F0E0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79E3F7-BD53-49AC-BA0F-C58A997A8C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34F6181-2543-44D5-88FA-34B496887E2A}"/>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6" name="Footer Placeholder 5">
            <a:extLst>
              <a:ext uri="{FF2B5EF4-FFF2-40B4-BE49-F238E27FC236}">
                <a16:creationId xmlns:a16="http://schemas.microsoft.com/office/drawing/2014/main" id="{795C40B8-4172-4089-8789-293D6D82C1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D4F9A1-0A69-41C8-9FC4-462CA2E172E0}"/>
              </a:ext>
            </a:extLst>
          </p:cNvPr>
          <p:cNvSpPr>
            <a:spLocks noGrp="1"/>
          </p:cNvSpPr>
          <p:nvPr>
            <p:ph type="sldNum" sz="quarter" idx="12"/>
          </p:nvPr>
        </p:nvSpPr>
        <p:spPr/>
        <p:txBody>
          <a:bodyPr/>
          <a:lstStyle/>
          <a:p>
            <a:fld id="{4BEDB348-72BB-4737-B158-70F0AB113017}" type="slidenum">
              <a:rPr lang="en-GB" smtClean="0"/>
              <a:pPr/>
              <a:t>‹#›</a:t>
            </a:fld>
            <a:endParaRPr lang="en-GB"/>
          </a:p>
        </p:txBody>
      </p:sp>
    </p:spTree>
    <p:extLst>
      <p:ext uri="{BB962C8B-B14F-4D97-AF65-F5344CB8AC3E}">
        <p14:creationId xmlns:p14="http://schemas.microsoft.com/office/powerpoint/2010/main" val="3294689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8456D-4C1E-453F-BBAD-E33E69F5E4B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841695-7EC3-4A74-ACAC-F94EF235BE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4A8EC-A30F-48EA-B8C7-1AF934C5A2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1180A0F-D7F0-4B65-8C63-89353FB3FB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9E8977-7BB3-40E8-AAD6-BE7BECC4C0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8A48A0F-B9C8-461C-AAFA-0C2A72CA0309}"/>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8" name="Footer Placeholder 7">
            <a:extLst>
              <a:ext uri="{FF2B5EF4-FFF2-40B4-BE49-F238E27FC236}">
                <a16:creationId xmlns:a16="http://schemas.microsoft.com/office/drawing/2014/main" id="{C51978D2-4C94-48E7-8552-74BB7234407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249192E-B00B-4E11-AABA-C308E91A6AE6}"/>
              </a:ext>
            </a:extLst>
          </p:cNvPr>
          <p:cNvSpPr>
            <a:spLocks noGrp="1"/>
          </p:cNvSpPr>
          <p:nvPr>
            <p:ph type="sldNum" sz="quarter" idx="12"/>
          </p:nvPr>
        </p:nvSpPr>
        <p:spPr/>
        <p:txBody>
          <a:bodyPr/>
          <a:lstStyle/>
          <a:p>
            <a:fld id="{4BEDB348-72BB-4737-B158-70F0AB113017}" type="slidenum">
              <a:rPr lang="en-GB" smtClean="0"/>
              <a:pPr/>
              <a:t>‹#›</a:t>
            </a:fld>
            <a:endParaRPr lang="en-GB"/>
          </a:p>
        </p:txBody>
      </p:sp>
    </p:spTree>
    <p:extLst>
      <p:ext uri="{BB962C8B-B14F-4D97-AF65-F5344CB8AC3E}">
        <p14:creationId xmlns:p14="http://schemas.microsoft.com/office/powerpoint/2010/main" val="1927970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A341C-0365-4356-89DA-4A9CDFEA3F2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72C45F-7BBC-484A-BC7E-6F7D71C3C036}"/>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4" name="Footer Placeholder 3">
            <a:extLst>
              <a:ext uri="{FF2B5EF4-FFF2-40B4-BE49-F238E27FC236}">
                <a16:creationId xmlns:a16="http://schemas.microsoft.com/office/drawing/2014/main" id="{005E8514-752C-44DD-9E94-ED23E6A09A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C8F4D5-8F10-43F5-B0F5-5D2E8232ABED}"/>
              </a:ext>
            </a:extLst>
          </p:cNvPr>
          <p:cNvSpPr>
            <a:spLocks noGrp="1"/>
          </p:cNvSpPr>
          <p:nvPr>
            <p:ph type="sldNum" sz="quarter" idx="12"/>
          </p:nvPr>
        </p:nvSpPr>
        <p:spPr/>
        <p:txBody>
          <a:bodyPr/>
          <a:lstStyle/>
          <a:p>
            <a:fld id="{4BEDB348-72BB-4737-B158-70F0AB113017}" type="slidenum">
              <a:rPr lang="en-GB" smtClean="0"/>
              <a:pPr/>
              <a:t>‹#›</a:t>
            </a:fld>
            <a:endParaRPr lang="en-GB"/>
          </a:p>
        </p:txBody>
      </p:sp>
    </p:spTree>
    <p:extLst>
      <p:ext uri="{BB962C8B-B14F-4D97-AF65-F5344CB8AC3E}">
        <p14:creationId xmlns:p14="http://schemas.microsoft.com/office/powerpoint/2010/main" val="1774688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819003-7061-4B39-80A4-BB7B67EFDB05}"/>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3" name="Footer Placeholder 2">
            <a:extLst>
              <a:ext uri="{FF2B5EF4-FFF2-40B4-BE49-F238E27FC236}">
                <a16:creationId xmlns:a16="http://schemas.microsoft.com/office/drawing/2014/main" id="{1300E735-2854-4899-9D55-7AA4173756D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420B037-AD77-4642-A4FE-D9F2E8242657}"/>
              </a:ext>
            </a:extLst>
          </p:cNvPr>
          <p:cNvSpPr>
            <a:spLocks noGrp="1"/>
          </p:cNvSpPr>
          <p:nvPr>
            <p:ph type="sldNum" sz="quarter" idx="12"/>
          </p:nvPr>
        </p:nvSpPr>
        <p:spPr/>
        <p:txBody>
          <a:bodyPr/>
          <a:lstStyle/>
          <a:p>
            <a:fld id="{4BEDB348-72BB-4737-B158-70F0AB113017}" type="slidenum">
              <a:rPr lang="en-GB" smtClean="0"/>
              <a:pPr/>
              <a:t>‹#›</a:t>
            </a:fld>
            <a:endParaRPr lang="en-GB"/>
          </a:p>
        </p:txBody>
      </p:sp>
    </p:spTree>
    <p:extLst>
      <p:ext uri="{BB962C8B-B14F-4D97-AF65-F5344CB8AC3E}">
        <p14:creationId xmlns:p14="http://schemas.microsoft.com/office/powerpoint/2010/main" val="97702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9F474-C0E8-4810-95A5-A3AB29244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5404322-B004-4776-AE86-5564709E5E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C932B7-9AB5-4ECE-B3B3-8742D79EBB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EC56D6-653B-4AAA-93AF-5DA2EDC14DC0}"/>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6" name="Footer Placeholder 5">
            <a:extLst>
              <a:ext uri="{FF2B5EF4-FFF2-40B4-BE49-F238E27FC236}">
                <a16:creationId xmlns:a16="http://schemas.microsoft.com/office/drawing/2014/main" id="{5395678E-C6E0-4F41-92AC-DF209362A0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9BD819-60BC-458A-B6B2-28D6DC288055}"/>
              </a:ext>
            </a:extLst>
          </p:cNvPr>
          <p:cNvSpPr>
            <a:spLocks noGrp="1"/>
          </p:cNvSpPr>
          <p:nvPr>
            <p:ph type="sldNum" sz="quarter" idx="12"/>
          </p:nvPr>
        </p:nvSpPr>
        <p:spPr/>
        <p:txBody>
          <a:bodyPr/>
          <a:lstStyle/>
          <a:p>
            <a:fld id="{4BEDB348-72BB-4737-B158-70F0AB113017}" type="slidenum">
              <a:rPr lang="en-GB" smtClean="0"/>
              <a:pPr/>
              <a:t>‹#›</a:t>
            </a:fld>
            <a:endParaRPr lang="en-GB"/>
          </a:p>
        </p:txBody>
      </p:sp>
    </p:spTree>
    <p:extLst>
      <p:ext uri="{BB962C8B-B14F-4D97-AF65-F5344CB8AC3E}">
        <p14:creationId xmlns:p14="http://schemas.microsoft.com/office/powerpoint/2010/main" val="2984390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70C99-036F-4112-A24D-B7B2C3018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5AB5FD-28EC-435C-A453-EA24FE3F89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D1610EA1-0113-41FF-B89F-E464873EC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35020A-428D-42D0-8FB0-68A6D5F62EB5}"/>
              </a:ext>
            </a:extLst>
          </p:cNvPr>
          <p:cNvSpPr>
            <a:spLocks noGrp="1"/>
          </p:cNvSpPr>
          <p:nvPr>
            <p:ph type="dt" sz="half" idx="10"/>
          </p:nvPr>
        </p:nvSpPr>
        <p:spPr/>
        <p:txBody>
          <a:bodyPr/>
          <a:lstStyle/>
          <a:p>
            <a:fld id="{52A4C597-B13E-4AB6-95CA-80DDF93B94DA}" type="datetimeFigureOut">
              <a:rPr lang="en-GB" smtClean="0"/>
              <a:pPr/>
              <a:t>07/03/2024</a:t>
            </a:fld>
            <a:endParaRPr lang="en-GB"/>
          </a:p>
        </p:txBody>
      </p:sp>
      <p:sp>
        <p:nvSpPr>
          <p:cNvPr id="6" name="Footer Placeholder 5">
            <a:extLst>
              <a:ext uri="{FF2B5EF4-FFF2-40B4-BE49-F238E27FC236}">
                <a16:creationId xmlns:a16="http://schemas.microsoft.com/office/drawing/2014/main" id="{639A6D14-8E3C-4471-B1D7-7467B299F3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6DD475-04A7-4F76-859B-413612165120}"/>
              </a:ext>
            </a:extLst>
          </p:cNvPr>
          <p:cNvSpPr>
            <a:spLocks noGrp="1"/>
          </p:cNvSpPr>
          <p:nvPr>
            <p:ph type="sldNum" sz="quarter" idx="12"/>
          </p:nvPr>
        </p:nvSpPr>
        <p:spPr/>
        <p:txBody>
          <a:bodyPr/>
          <a:lstStyle/>
          <a:p>
            <a:fld id="{4BEDB348-72BB-4737-B158-70F0AB113017}" type="slidenum">
              <a:rPr lang="en-GB" smtClean="0"/>
              <a:pPr/>
              <a:t>‹#›</a:t>
            </a:fld>
            <a:endParaRPr lang="en-GB"/>
          </a:p>
        </p:txBody>
      </p:sp>
    </p:spTree>
    <p:extLst>
      <p:ext uri="{BB962C8B-B14F-4D97-AF65-F5344CB8AC3E}">
        <p14:creationId xmlns:p14="http://schemas.microsoft.com/office/powerpoint/2010/main" val="3035304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2D2BF-47BB-4DB1-93BC-0FEA0C0665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2ACC66A3-E9FF-4AEA-A66E-78870432B4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DDEB48-1F79-4097-904D-0E76B7927A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4C597-B13E-4AB6-95CA-80DDF93B94DA}" type="datetimeFigureOut">
              <a:rPr lang="en-GB" smtClean="0"/>
              <a:pPr/>
              <a:t>07/03/2024</a:t>
            </a:fld>
            <a:endParaRPr lang="en-GB"/>
          </a:p>
        </p:txBody>
      </p:sp>
      <p:sp>
        <p:nvSpPr>
          <p:cNvPr id="5" name="Footer Placeholder 4">
            <a:extLst>
              <a:ext uri="{FF2B5EF4-FFF2-40B4-BE49-F238E27FC236}">
                <a16:creationId xmlns:a16="http://schemas.microsoft.com/office/drawing/2014/main" id="{477A7101-CC5D-4463-A775-AC0B75C95B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C23A974-D801-4B99-A603-167F597CD6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DB348-72BB-4737-B158-70F0AB113017}" type="slidenum">
              <a:rPr lang="en-GB" smtClean="0"/>
              <a:pPr/>
              <a:t>‹#›</a:t>
            </a:fld>
            <a:endParaRPr lang="en-GB"/>
          </a:p>
        </p:txBody>
      </p:sp>
      <p:pic>
        <p:nvPicPr>
          <p:cNvPr id="7" name="Picture 6">
            <a:extLst>
              <a:ext uri="{FF2B5EF4-FFF2-40B4-BE49-F238E27FC236}">
                <a16:creationId xmlns:a16="http://schemas.microsoft.com/office/drawing/2014/main" id="{87421BB2-CE58-4D20-9101-1F4F39B8A055}"/>
              </a:ext>
            </a:extLst>
          </p:cNvPr>
          <p:cNvPicPr>
            <a:picLocks noChangeAspect="1"/>
          </p:cNvPicPr>
          <p:nvPr userDrawn="1"/>
        </p:nvPicPr>
        <p:blipFill>
          <a:blip r:embed="rId13" cstate="print"/>
          <a:stretch>
            <a:fillRect/>
          </a:stretch>
        </p:blipFill>
        <p:spPr>
          <a:xfrm>
            <a:off x="9321800" y="0"/>
            <a:ext cx="2870200" cy="2819400"/>
          </a:xfrm>
          <a:prstGeom prst="rect">
            <a:avLst/>
          </a:prstGeom>
        </p:spPr>
      </p:pic>
    </p:spTree>
    <p:extLst>
      <p:ext uri="{BB962C8B-B14F-4D97-AF65-F5344CB8AC3E}">
        <p14:creationId xmlns:p14="http://schemas.microsoft.com/office/powerpoint/2010/main" val="3128407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nerinstitute.ne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nerinstitute.net/" TargetMode="Externa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1870745" y="1825626"/>
            <a:ext cx="8305102" cy="1675564"/>
          </a:xfrm>
        </p:spPr>
        <p:txBody>
          <a:bodyPr>
            <a:noAutofit/>
          </a:bodyPr>
          <a:lstStyle/>
          <a:p>
            <a:pPr marL="0" indent="0" algn="ctr">
              <a:buNone/>
            </a:pPr>
            <a:r>
              <a:rPr lang="en-GB" sz="4800" b="1" dirty="0">
                <a:solidFill>
                  <a:srgbClr val="2F7C7F"/>
                </a:solidFill>
                <a:latin typeface="Roboto Slab" pitchFamily="2" charset="0"/>
                <a:ea typeface="Roboto Slab" pitchFamily="2" charset="0"/>
              </a:rPr>
              <a:t>Valuing Care</a:t>
            </a:r>
          </a:p>
          <a:p>
            <a:pPr marL="0" indent="0" algn="ctr">
              <a:buNone/>
            </a:pPr>
            <a:r>
              <a:rPr lang="en-GB" sz="2400" b="1" dirty="0">
                <a:solidFill>
                  <a:srgbClr val="2F7C7F"/>
                </a:solidFill>
                <a:latin typeface="Roboto Slab" pitchFamily="2" charset="0"/>
                <a:ea typeface="Roboto Slab" pitchFamily="2" charset="0"/>
              </a:rPr>
              <a:t>The implications for female labour market outcomes</a:t>
            </a:r>
            <a:r>
              <a:rPr lang="en-GB" sz="4800" b="1" dirty="0">
                <a:solidFill>
                  <a:srgbClr val="2F7C7F"/>
                </a:solidFill>
                <a:latin typeface="Roboto Slab" pitchFamily="2" charset="0"/>
                <a:ea typeface="Roboto Slab" pitchFamily="2" charset="0"/>
              </a:rPr>
              <a:t> </a:t>
            </a:r>
            <a:endParaRPr lang="en-IE" sz="2400" b="1" dirty="0">
              <a:solidFill>
                <a:srgbClr val="2F7C7F"/>
              </a:solidFill>
              <a:latin typeface="Roboto Slab" pitchFamily="2" charset="0"/>
              <a:ea typeface="Roboto Slab" pitchFamily="2" charset="0"/>
            </a:endParaRPr>
          </a:p>
        </p:txBody>
      </p:sp>
      <p:sp>
        <p:nvSpPr>
          <p:cNvPr id="6" name="TextBox 5">
            <a:extLst>
              <a:ext uri="{FF2B5EF4-FFF2-40B4-BE49-F238E27FC236}">
                <a16:creationId xmlns:a16="http://schemas.microsoft.com/office/drawing/2014/main" id="{672DD64E-E74B-401E-95F4-F95350DAB7B6}"/>
              </a:ext>
            </a:extLst>
          </p:cNvPr>
          <p:cNvSpPr txBox="1"/>
          <p:nvPr/>
        </p:nvSpPr>
        <p:spPr>
          <a:xfrm>
            <a:off x="433137" y="4135438"/>
            <a:ext cx="10467474" cy="2215991"/>
          </a:xfrm>
          <a:prstGeom prst="rect">
            <a:avLst/>
          </a:prstGeom>
          <a:noFill/>
        </p:spPr>
        <p:txBody>
          <a:bodyPr wrap="square" rtlCol="0">
            <a:spAutoFit/>
          </a:bodyPr>
          <a:lstStyle/>
          <a:p>
            <a:r>
              <a:rPr lang="en-IE" sz="2400" b="1" dirty="0">
                <a:solidFill>
                  <a:srgbClr val="0B3B64"/>
                </a:solidFill>
                <a:latin typeface="Roboto Slab" pitchFamily="2" charset="0"/>
                <a:ea typeface="Roboto Slab" pitchFamily="2" charset="0"/>
                <a:cs typeface="Open Sans Light" panose="020B0306030504020204" pitchFamily="34" charset="0"/>
              </a:rPr>
              <a:t>ICTU Women’s Conference</a:t>
            </a:r>
          </a:p>
          <a:p>
            <a:r>
              <a:rPr lang="en-IE" sz="2400" b="1" dirty="0">
                <a:solidFill>
                  <a:srgbClr val="0B3B64"/>
                </a:solidFill>
                <a:latin typeface="Roboto Slab" pitchFamily="2" charset="0"/>
                <a:ea typeface="Roboto Slab" pitchFamily="2" charset="0"/>
                <a:cs typeface="Open Sans Light" panose="020B0306030504020204" pitchFamily="34" charset="0"/>
              </a:rPr>
              <a:t>Athlone, 7 March 2024</a:t>
            </a:r>
            <a:endParaRPr lang="en-IE" b="1" dirty="0">
              <a:solidFill>
                <a:srgbClr val="0B3B64"/>
              </a:solidFill>
              <a:latin typeface="Roboto Slab" pitchFamily="2" charset="0"/>
              <a:ea typeface="Roboto Slab" pitchFamily="2" charset="0"/>
              <a:cs typeface="Open Sans Light" panose="020B0306030504020204" pitchFamily="34" charset="0"/>
            </a:endParaRPr>
          </a:p>
          <a:p>
            <a:endParaRPr lang="en-IE" sz="2400" dirty="0">
              <a:solidFill>
                <a:srgbClr val="0B3B64"/>
              </a:solidFill>
              <a:latin typeface="Roboto Slab" pitchFamily="2" charset="0"/>
              <a:ea typeface="Roboto Slab" pitchFamily="2" charset="0"/>
              <a:cs typeface="Open Sans Light" panose="020B0306030504020204" pitchFamily="34" charset="0"/>
            </a:endParaRPr>
          </a:p>
          <a:p>
            <a:r>
              <a:rPr lang="en-IE" sz="2400" dirty="0">
                <a:solidFill>
                  <a:srgbClr val="0B3B64"/>
                </a:solidFill>
                <a:latin typeface="Roboto Slab" pitchFamily="2" charset="0"/>
                <a:ea typeface="Roboto Slab" pitchFamily="2" charset="0"/>
                <a:cs typeface="Open Sans Light" panose="020B0306030504020204" pitchFamily="34" charset="0"/>
              </a:rPr>
              <a:t>WEBSITE: </a:t>
            </a:r>
            <a:r>
              <a:rPr lang="en-IE" sz="2400" dirty="0">
                <a:solidFill>
                  <a:srgbClr val="0B3B64"/>
                </a:solidFill>
                <a:latin typeface="Roboto Slab" pitchFamily="2" charset="0"/>
                <a:ea typeface="Roboto Slab" pitchFamily="2" charset="0"/>
                <a:cs typeface="Open Sans Light" panose="020B0306030504020204" pitchFamily="34" charset="0"/>
                <a:hlinkClick r:id="rId4"/>
              </a:rPr>
              <a:t>www.nerinstitute.net</a:t>
            </a:r>
            <a:r>
              <a:rPr lang="en-IE" sz="2400" dirty="0">
                <a:solidFill>
                  <a:srgbClr val="0B3B64"/>
                </a:solidFill>
                <a:latin typeface="Roboto Slab" pitchFamily="2" charset="0"/>
                <a:ea typeface="Roboto Slab" pitchFamily="2" charset="0"/>
                <a:cs typeface="Open Sans Light" panose="020B0306030504020204" pitchFamily="34" charset="0"/>
              </a:rPr>
              <a:t> </a:t>
            </a:r>
          </a:p>
          <a:p>
            <a:endParaRPr lang="en-IE" sz="2400" b="1" dirty="0">
              <a:solidFill>
                <a:srgbClr val="0B3B64"/>
              </a:solidFill>
              <a:latin typeface="Roboto Slab" pitchFamily="2" charset="0"/>
              <a:ea typeface="Roboto Slab" pitchFamily="2" charset="0"/>
              <a:cs typeface="Open Sans Light" panose="020B0306030504020204" pitchFamily="34" charset="0"/>
            </a:endParaRPr>
          </a:p>
          <a:p>
            <a:endParaRPr lang="en-IE" b="1" dirty="0">
              <a:solidFill>
                <a:srgbClr val="0B3B64"/>
              </a:solidFill>
              <a:latin typeface="Roboto Slab" pitchFamily="2" charset="0"/>
              <a:ea typeface="Roboto Slab" pitchFamily="2" charset="0"/>
              <a:cs typeface="Open Sans Light" panose="020B0306030504020204" pitchFamily="34" charset="0"/>
            </a:endParaRPr>
          </a:p>
        </p:txBody>
      </p:sp>
    </p:spTree>
    <p:extLst>
      <p:ext uri="{BB962C8B-B14F-4D97-AF65-F5344CB8AC3E}">
        <p14:creationId xmlns:p14="http://schemas.microsoft.com/office/powerpoint/2010/main" val="1393148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9EC62-4B14-ADE8-8EAF-4C0C06300F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AFAD2D-0A39-3D82-B79F-11056C4452DE}"/>
              </a:ext>
            </a:extLst>
          </p:cNvPr>
          <p:cNvSpPr>
            <a:spLocks noGrp="1"/>
          </p:cNvSpPr>
          <p:nvPr>
            <p:ph type="title"/>
          </p:nvPr>
        </p:nvSpPr>
        <p:spPr/>
        <p:txBody>
          <a:bodyPr/>
          <a:lstStyle/>
          <a:p>
            <a:r>
              <a:rPr lang="en-GB" dirty="0">
                <a:solidFill>
                  <a:srgbClr val="059797"/>
                </a:solidFill>
              </a:rPr>
              <a:t>Covid </a:t>
            </a:r>
            <a:endParaRPr lang="en-IE" dirty="0">
              <a:solidFill>
                <a:srgbClr val="059797"/>
              </a:solidFill>
            </a:endParaRPr>
          </a:p>
        </p:txBody>
      </p:sp>
      <p:sp>
        <p:nvSpPr>
          <p:cNvPr id="3" name="Content Placeholder 2">
            <a:extLst>
              <a:ext uri="{FF2B5EF4-FFF2-40B4-BE49-F238E27FC236}">
                <a16:creationId xmlns:a16="http://schemas.microsoft.com/office/drawing/2014/main" id="{096AD5A7-4EAD-B2D0-92E7-9366A9F5F97D}"/>
              </a:ext>
            </a:extLst>
          </p:cNvPr>
          <p:cNvSpPr>
            <a:spLocks noGrp="1"/>
          </p:cNvSpPr>
          <p:nvPr>
            <p:ph idx="1"/>
          </p:nvPr>
        </p:nvSpPr>
        <p:spPr/>
        <p:txBody>
          <a:bodyPr/>
          <a:lstStyle/>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One of the most significant shifts in unpaid work was brought about by covid-19. </a:t>
            </a:r>
          </a:p>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Biggest disruption to both paid and ultimately unpaid work. </a:t>
            </a:r>
          </a:p>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Evidence that it did bring about greater equality in unpaid work, but effect mostly found in non-childcare work. </a:t>
            </a:r>
          </a:p>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Where covid did bring greater equality, the end of lockdowns saw a reversion. </a:t>
            </a:r>
          </a:p>
        </p:txBody>
      </p:sp>
    </p:spTree>
    <p:extLst>
      <p:ext uri="{BB962C8B-B14F-4D97-AF65-F5344CB8AC3E}">
        <p14:creationId xmlns:p14="http://schemas.microsoft.com/office/powerpoint/2010/main" val="446726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B2C56-A363-0437-66CB-3712E2CA0F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569EC-ED4A-8DA5-ABD1-A1D8BC458ABF}"/>
              </a:ext>
            </a:extLst>
          </p:cNvPr>
          <p:cNvSpPr>
            <a:spLocks noGrp="1"/>
          </p:cNvSpPr>
          <p:nvPr>
            <p:ph type="title"/>
          </p:nvPr>
        </p:nvSpPr>
        <p:spPr/>
        <p:txBody>
          <a:bodyPr/>
          <a:lstStyle/>
          <a:p>
            <a:r>
              <a:rPr lang="en-GB" dirty="0">
                <a:solidFill>
                  <a:srgbClr val="059797"/>
                </a:solidFill>
              </a:rPr>
              <a:t>Covid</a:t>
            </a:r>
            <a:endParaRPr lang="en-IE" dirty="0">
              <a:solidFill>
                <a:srgbClr val="059797"/>
              </a:solidFill>
            </a:endParaRPr>
          </a:p>
        </p:txBody>
      </p:sp>
      <p:pic>
        <p:nvPicPr>
          <p:cNvPr id="9" name="Content Placeholder 8">
            <a:extLst>
              <a:ext uri="{FF2B5EF4-FFF2-40B4-BE49-F238E27FC236}">
                <a16:creationId xmlns:a16="http://schemas.microsoft.com/office/drawing/2014/main" id="{0A50DDE7-452F-07F9-2A0A-64FEA7724832}"/>
              </a:ext>
            </a:extLst>
          </p:cNvPr>
          <p:cNvPicPr>
            <a:picLocks noGrp="1" noChangeAspect="1"/>
          </p:cNvPicPr>
          <p:nvPr>
            <p:ph idx="1"/>
          </p:nvPr>
        </p:nvPicPr>
        <p:blipFill>
          <a:blip r:embed="rId2"/>
          <a:stretch>
            <a:fillRect/>
          </a:stretch>
        </p:blipFill>
        <p:spPr>
          <a:xfrm>
            <a:off x="1839977" y="1324946"/>
            <a:ext cx="8219271" cy="4619836"/>
          </a:xfrm>
        </p:spPr>
      </p:pic>
    </p:spTree>
    <p:extLst>
      <p:ext uri="{BB962C8B-B14F-4D97-AF65-F5344CB8AC3E}">
        <p14:creationId xmlns:p14="http://schemas.microsoft.com/office/powerpoint/2010/main" val="1251113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76704-DFD8-6299-AEE5-0797B9938A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3603C4-D10F-CCBB-FE16-CF7930C0AFEC}"/>
              </a:ext>
            </a:extLst>
          </p:cNvPr>
          <p:cNvSpPr>
            <a:spLocks noGrp="1"/>
          </p:cNvSpPr>
          <p:nvPr>
            <p:ph type="title"/>
          </p:nvPr>
        </p:nvSpPr>
        <p:spPr/>
        <p:txBody>
          <a:bodyPr/>
          <a:lstStyle/>
          <a:p>
            <a:r>
              <a:rPr lang="en-GB" dirty="0">
                <a:solidFill>
                  <a:srgbClr val="059797"/>
                </a:solidFill>
              </a:rPr>
              <a:t>Covid</a:t>
            </a:r>
            <a:endParaRPr lang="en-IE" dirty="0">
              <a:solidFill>
                <a:srgbClr val="059797"/>
              </a:solidFill>
            </a:endParaRPr>
          </a:p>
        </p:txBody>
      </p:sp>
      <p:pic>
        <p:nvPicPr>
          <p:cNvPr id="6" name="Content Placeholder 5">
            <a:extLst>
              <a:ext uri="{FF2B5EF4-FFF2-40B4-BE49-F238E27FC236}">
                <a16:creationId xmlns:a16="http://schemas.microsoft.com/office/drawing/2014/main" id="{AE740F63-A062-0C91-EB67-E3B20AF0AFC1}"/>
              </a:ext>
            </a:extLst>
          </p:cNvPr>
          <p:cNvPicPr>
            <a:picLocks noGrp="1" noChangeAspect="1"/>
          </p:cNvPicPr>
          <p:nvPr>
            <p:ph idx="1"/>
          </p:nvPr>
        </p:nvPicPr>
        <p:blipFill>
          <a:blip r:embed="rId2"/>
          <a:stretch>
            <a:fillRect/>
          </a:stretch>
        </p:blipFill>
        <p:spPr>
          <a:xfrm>
            <a:off x="3048000" y="2053431"/>
            <a:ext cx="6096000" cy="3895725"/>
          </a:xfrm>
        </p:spPr>
      </p:pic>
    </p:spTree>
    <p:extLst>
      <p:ext uri="{BB962C8B-B14F-4D97-AF65-F5344CB8AC3E}">
        <p14:creationId xmlns:p14="http://schemas.microsoft.com/office/powerpoint/2010/main" val="3566465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AF382-AE82-B89D-AEBF-4D8814A730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80148-300E-73AB-CA3C-8803F2AB8F59}"/>
              </a:ext>
            </a:extLst>
          </p:cNvPr>
          <p:cNvSpPr>
            <a:spLocks noGrp="1"/>
          </p:cNvSpPr>
          <p:nvPr>
            <p:ph type="title"/>
          </p:nvPr>
        </p:nvSpPr>
        <p:spPr/>
        <p:txBody>
          <a:bodyPr/>
          <a:lstStyle/>
          <a:p>
            <a:r>
              <a:rPr lang="en-GB" dirty="0">
                <a:solidFill>
                  <a:srgbClr val="059797"/>
                </a:solidFill>
              </a:rPr>
              <a:t>Covid</a:t>
            </a:r>
            <a:endParaRPr lang="en-IE" dirty="0">
              <a:solidFill>
                <a:srgbClr val="059797"/>
              </a:solidFill>
            </a:endParaRPr>
          </a:p>
        </p:txBody>
      </p:sp>
      <p:pic>
        <p:nvPicPr>
          <p:cNvPr id="5" name="Content Placeholder 4">
            <a:extLst>
              <a:ext uri="{FF2B5EF4-FFF2-40B4-BE49-F238E27FC236}">
                <a16:creationId xmlns:a16="http://schemas.microsoft.com/office/drawing/2014/main" id="{217961A5-7C9F-6FD2-AB84-A06B1AB67CCB}"/>
              </a:ext>
            </a:extLst>
          </p:cNvPr>
          <p:cNvPicPr>
            <a:picLocks noGrp="1" noChangeAspect="1"/>
          </p:cNvPicPr>
          <p:nvPr>
            <p:ph idx="1"/>
          </p:nvPr>
        </p:nvPicPr>
        <p:blipFill>
          <a:blip r:embed="rId2"/>
          <a:stretch>
            <a:fillRect/>
          </a:stretch>
        </p:blipFill>
        <p:spPr>
          <a:xfrm>
            <a:off x="2845837" y="910920"/>
            <a:ext cx="6260840" cy="5581955"/>
          </a:xfrm>
        </p:spPr>
      </p:pic>
    </p:spTree>
    <p:extLst>
      <p:ext uri="{BB962C8B-B14F-4D97-AF65-F5344CB8AC3E}">
        <p14:creationId xmlns:p14="http://schemas.microsoft.com/office/powerpoint/2010/main" val="35190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12F82-5BC0-69C0-B31A-937BFC55F7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30C7F8-BE99-6447-D36E-4148B95EB5FE}"/>
              </a:ext>
            </a:extLst>
          </p:cNvPr>
          <p:cNvSpPr>
            <a:spLocks noGrp="1"/>
          </p:cNvSpPr>
          <p:nvPr>
            <p:ph type="title"/>
          </p:nvPr>
        </p:nvSpPr>
        <p:spPr/>
        <p:txBody>
          <a:bodyPr/>
          <a:lstStyle/>
          <a:p>
            <a:r>
              <a:rPr lang="en-GB" dirty="0">
                <a:solidFill>
                  <a:srgbClr val="059797"/>
                </a:solidFill>
              </a:rPr>
              <a:t>Valuing care </a:t>
            </a:r>
            <a:endParaRPr lang="en-IE" dirty="0">
              <a:solidFill>
                <a:srgbClr val="059797"/>
              </a:solidFill>
            </a:endParaRPr>
          </a:p>
        </p:txBody>
      </p:sp>
      <p:sp>
        <p:nvSpPr>
          <p:cNvPr id="3" name="Content Placeholder 2">
            <a:extLst>
              <a:ext uri="{FF2B5EF4-FFF2-40B4-BE49-F238E27FC236}">
                <a16:creationId xmlns:a16="http://schemas.microsoft.com/office/drawing/2014/main" id="{70E656BE-E429-3FE3-57EF-0C72CBDBAAFE}"/>
              </a:ext>
            </a:extLst>
          </p:cNvPr>
          <p:cNvSpPr>
            <a:spLocks noGrp="1"/>
          </p:cNvSpPr>
          <p:nvPr>
            <p:ph idx="1"/>
          </p:nvPr>
        </p:nvSpPr>
        <p:spPr/>
        <p:txBody>
          <a:bodyPr/>
          <a:lstStyle/>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Continuing the existing (male) model of employment will not bring about a greater equality of unpaid work.</a:t>
            </a:r>
          </a:p>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It will continue to push female workers to </a:t>
            </a:r>
          </a:p>
          <a:p>
            <a:pPr lvl="1">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Lower quality part-time work.</a:t>
            </a:r>
          </a:p>
          <a:p>
            <a:pPr lvl="1">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To exit the </a:t>
            </a:r>
            <a:r>
              <a:rPr lang="en-US" dirty="0" err="1">
                <a:latin typeface="Open Sans Light" panose="020B0306030504020204" pitchFamily="34" charset="0"/>
                <a:ea typeface="Open Sans Light" panose="020B0306030504020204" pitchFamily="34" charset="0"/>
                <a:cs typeface="Open Sans Light" panose="020B0306030504020204" pitchFamily="34" charset="0"/>
              </a:rPr>
              <a:t>labour</a:t>
            </a:r>
            <a:r>
              <a:rPr lang="en-US" dirty="0">
                <a:latin typeface="Open Sans Light" panose="020B0306030504020204" pitchFamily="34" charset="0"/>
                <a:ea typeface="Open Sans Light" panose="020B0306030504020204" pitchFamily="34" charset="0"/>
                <a:cs typeface="Open Sans Light" panose="020B0306030504020204" pitchFamily="34" charset="0"/>
              </a:rPr>
              <a:t> market.</a:t>
            </a:r>
          </a:p>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Why can’t we have something better, something that values care and also paid work.</a:t>
            </a:r>
          </a:p>
        </p:txBody>
      </p:sp>
    </p:spTree>
    <p:extLst>
      <p:ext uri="{BB962C8B-B14F-4D97-AF65-F5344CB8AC3E}">
        <p14:creationId xmlns:p14="http://schemas.microsoft.com/office/powerpoint/2010/main" val="3810852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3F0A6B-0CB5-EFB7-754C-828DF1F65F58}"/>
              </a:ext>
            </a:extLst>
          </p:cNvPr>
          <p:cNvSpPr>
            <a:spLocks noGrp="1"/>
          </p:cNvSpPr>
          <p:nvPr>
            <p:ph idx="1"/>
          </p:nvPr>
        </p:nvSpPr>
        <p:spPr/>
        <p:txBody>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What is work?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What is care? </a:t>
            </a:r>
          </a:p>
          <a:p>
            <a:pPr lvl="1"/>
            <a:endParaRPr lang="en-GB" dirty="0">
              <a:solidFill>
                <a:srgbClr val="059797"/>
              </a:solidFill>
              <a:latin typeface="Open Sans Light" panose="020B0306030504020204" pitchFamily="34" charset="0"/>
              <a:ea typeface="Open Sans Light" panose="020B0306030504020204" pitchFamily="34" charset="0"/>
              <a:cs typeface="Open Sans Light" panose="020B0306030504020204" pitchFamily="34" charset="0"/>
            </a:endParaRPr>
          </a:p>
          <a:p>
            <a:pPr marL="457200" lvl="1" indent="0" algn="ctr">
              <a:buNone/>
            </a:pPr>
            <a:r>
              <a:rPr lang="en-GB" b="1" dirty="0">
                <a:solidFill>
                  <a:srgbClr val="059797"/>
                </a:solidFill>
                <a:latin typeface="Open Sans Light" panose="020B0306030504020204" pitchFamily="34" charset="0"/>
                <a:ea typeface="Open Sans Light" panose="020B0306030504020204" pitchFamily="34" charset="0"/>
                <a:cs typeface="Open Sans Light" panose="020B0306030504020204" pitchFamily="34" charset="0"/>
              </a:rPr>
              <a:t>WHEN ARE WE GOING TO TALK ABOUT TIME</a:t>
            </a:r>
          </a:p>
          <a:p>
            <a:pPr marL="457200" lvl="1" indent="0" algn="ctr">
              <a:buNone/>
            </a:pPr>
            <a:endParaRPr lang="en-GB" b="1" dirty="0">
              <a:solidFill>
                <a:srgbClr val="FF0000"/>
              </a:solidFill>
              <a:latin typeface="Open Sans Light" panose="020B0306030504020204" pitchFamily="34" charset="0"/>
              <a:ea typeface="Open Sans Light" panose="020B0306030504020204" pitchFamily="34" charset="0"/>
              <a:cs typeface="Open Sans Light" panose="020B0306030504020204" pitchFamily="34" charset="0"/>
            </a:endParaRPr>
          </a:p>
          <a:p>
            <a:pPr lvl="1"/>
            <a:r>
              <a:rPr lang="en-GB" dirty="0">
                <a:latin typeface="Open Sans Light" panose="020B0306030504020204" pitchFamily="34" charset="0"/>
                <a:ea typeface="Open Sans Light" panose="020B0306030504020204" pitchFamily="34" charset="0"/>
                <a:cs typeface="Open Sans Light" panose="020B0306030504020204" pitchFamily="34" charset="0"/>
              </a:rPr>
              <a:t>Need to recognise and give value to unpaid work. </a:t>
            </a:r>
          </a:p>
          <a:p>
            <a:pPr lvl="1"/>
            <a:r>
              <a:rPr lang="en-GB" dirty="0">
                <a:latin typeface="Open Sans Light" panose="020B0306030504020204" pitchFamily="34" charset="0"/>
                <a:ea typeface="Open Sans Light" panose="020B0306030504020204" pitchFamily="34" charset="0"/>
                <a:cs typeface="Open Sans Light" panose="020B0306030504020204" pitchFamily="34" charset="0"/>
              </a:rPr>
              <a:t>Need to focus on inferior quality of flexible and part-time work.</a:t>
            </a:r>
          </a:p>
          <a:p>
            <a:pPr lvl="1"/>
            <a:r>
              <a:rPr lang="en-GB" dirty="0">
                <a:latin typeface="Open Sans Light" panose="020B0306030504020204" pitchFamily="34" charset="0"/>
                <a:ea typeface="Open Sans Light" panose="020B0306030504020204" pitchFamily="34" charset="0"/>
                <a:cs typeface="Open Sans Light" panose="020B0306030504020204" pitchFamily="34" charset="0"/>
              </a:rPr>
              <a:t>Gendered differences in work are about more than pay.</a:t>
            </a:r>
          </a:p>
          <a:p>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pPr marL="0" indent="0">
              <a:buNone/>
            </a:pPr>
            <a:endParaRPr lang="en-GB" dirty="0"/>
          </a:p>
        </p:txBody>
      </p:sp>
    </p:spTree>
    <p:extLst>
      <p:ext uri="{BB962C8B-B14F-4D97-AF65-F5344CB8AC3E}">
        <p14:creationId xmlns:p14="http://schemas.microsoft.com/office/powerpoint/2010/main" val="1767563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53B260-5A7D-2EF7-59E9-86B4D4CB991E}"/>
              </a:ext>
            </a:extLst>
          </p:cNvPr>
          <p:cNvSpPr>
            <a:spLocks noGrp="1"/>
          </p:cNvSpPr>
          <p:nvPr>
            <p:ph type="title"/>
          </p:nvPr>
        </p:nvSpPr>
        <p:spPr/>
        <p:txBody>
          <a:bodyPr/>
          <a:lstStyle/>
          <a:p>
            <a:r>
              <a:rPr lang="en-GB" dirty="0"/>
              <a:t>Employment rates by children, Ireland</a:t>
            </a:r>
          </a:p>
        </p:txBody>
      </p:sp>
      <p:pic>
        <p:nvPicPr>
          <p:cNvPr id="5" name="Content Placeholder 4">
            <a:extLst>
              <a:ext uri="{FF2B5EF4-FFF2-40B4-BE49-F238E27FC236}">
                <a16:creationId xmlns:a16="http://schemas.microsoft.com/office/drawing/2014/main" id="{83B1B3A3-893B-54D2-BF71-40DB3A0D1A69}"/>
              </a:ext>
            </a:extLst>
          </p:cNvPr>
          <p:cNvPicPr>
            <a:picLocks noGrp="1" noChangeAspect="1"/>
          </p:cNvPicPr>
          <p:nvPr>
            <p:ph idx="1"/>
          </p:nvPr>
        </p:nvPicPr>
        <p:blipFill>
          <a:blip r:embed="rId2"/>
          <a:stretch>
            <a:fillRect/>
          </a:stretch>
        </p:blipFill>
        <p:spPr>
          <a:xfrm>
            <a:off x="1077795" y="2187577"/>
            <a:ext cx="10036410" cy="3627434"/>
          </a:xfrm>
        </p:spPr>
      </p:pic>
    </p:spTree>
    <p:extLst>
      <p:ext uri="{BB962C8B-B14F-4D97-AF65-F5344CB8AC3E}">
        <p14:creationId xmlns:p14="http://schemas.microsoft.com/office/powerpoint/2010/main" val="4000057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ngineering drawing&#10;&#10;Description automatically generated">
            <a:extLst>
              <a:ext uri="{FF2B5EF4-FFF2-40B4-BE49-F238E27FC236}">
                <a16:creationId xmlns:a16="http://schemas.microsoft.com/office/drawing/2014/main" id="{6B3FE35C-C7F2-3E6B-2ADF-3A2E9114A1EB}"/>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50795" y="581025"/>
            <a:ext cx="4359410" cy="4351338"/>
          </a:xfrm>
          <a:prstGeom prst="rect">
            <a:avLst/>
          </a:prstGeom>
        </p:spPr>
      </p:pic>
      <p:sp>
        <p:nvSpPr>
          <p:cNvPr id="6" name="Content Placeholder 5">
            <a:extLst>
              <a:ext uri="{FF2B5EF4-FFF2-40B4-BE49-F238E27FC236}">
                <a16:creationId xmlns:a16="http://schemas.microsoft.com/office/drawing/2014/main" id="{F3D99CE9-19FF-18EC-C591-D01C0F0F6E0C}"/>
              </a:ext>
            </a:extLst>
          </p:cNvPr>
          <p:cNvSpPr>
            <a:spLocks noGrp="1"/>
          </p:cNvSpPr>
          <p:nvPr>
            <p:ph sz="half" idx="2"/>
          </p:nvPr>
        </p:nvSpPr>
        <p:spPr>
          <a:xfrm>
            <a:off x="5207000" y="733425"/>
            <a:ext cx="5181600" cy="4351338"/>
          </a:xfrm>
        </p:spPr>
        <p:txBody>
          <a:bodyPr>
            <a:normAutofit/>
          </a:bodyPr>
          <a:lstStyle/>
          <a:p>
            <a:r>
              <a:rPr lang="en-GB" sz="2400" dirty="0">
                <a:latin typeface="Open Sans Light" panose="020B0306030504020204" pitchFamily="34" charset="0"/>
                <a:ea typeface="Open Sans Light" panose="020B0306030504020204" pitchFamily="34" charset="0"/>
                <a:cs typeface="Open Sans Light" panose="020B0306030504020204" pitchFamily="34" charset="0"/>
              </a:rPr>
              <a:t>What about the third shift…..i.e. domestic labour? </a:t>
            </a:r>
          </a:p>
          <a:p>
            <a:r>
              <a:rPr lang="en-GB" sz="2400" dirty="0">
                <a:latin typeface="Open Sans Light" panose="020B0306030504020204" pitchFamily="34" charset="0"/>
                <a:ea typeface="Open Sans Light" panose="020B0306030504020204" pitchFamily="34" charset="0"/>
                <a:cs typeface="Open Sans Light" panose="020B0306030504020204" pitchFamily="34" charset="0"/>
              </a:rPr>
              <a:t>And the fourth shift…. i.e. the mental load?  </a:t>
            </a:r>
          </a:p>
          <a:p>
            <a:r>
              <a:rPr lang="en-GB" sz="2400" dirty="0">
                <a:latin typeface="Open Sans Light" panose="020B0306030504020204" pitchFamily="34" charset="0"/>
                <a:ea typeface="Open Sans Light" panose="020B0306030504020204" pitchFamily="34" charset="0"/>
                <a:cs typeface="Open Sans Light" panose="020B0306030504020204" pitchFamily="34" charset="0"/>
              </a:rPr>
              <a:t>And the fifth shift i.e. the caregiving that can only be done by parents. </a:t>
            </a:r>
          </a:p>
        </p:txBody>
      </p:sp>
      <p:pic>
        <p:nvPicPr>
          <p:cNvPr id="1026" name="Picture 2" descr="Work–life balance: Lab life with kids | Nature">
            <a:extLst>
              <a:ext uri="{FF2B5EF4-FFF2-40B4-BE49-F238E27FC236}">
                <a16:creationId xmlns:a16="http://schemas.microsoft.com/office/drawing/2014/main" id="{22BE7670-8636-9A04-57D8-773F03A18A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5352" y="3518999"/>
            <a:ext cx="5181600" cy="3015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680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B5213F-2B31-0FC5-62C0-8C19883B71CA}"/>
              </a:ext>
            </a:extLst>
          </p:cNvPr>
          <p:cNvSpPr>
            <a:spLocks noGrp="1"/>
          </p:cNvSpPr>
          <p:nvPr>
            <p:ph type="title"/>
          </p:nvPr>
        </p:nvSpPr>
        <p:spPr>
          <a:xfrm>
            <a:off x="838200" y="152401"/>
            <a:ext cx="10515600" cy="1104900"/>
          </a:xfrm>
        </p:spPr>
        <p:txBody>
          <a:bodyPr anchor="ctr">
            <a:normAutofit/>
          </a:bodyPr>
          <a:lstStyle/>
          <a:p>
            <a:r>
              <a:rPr lang="en-GB" dirty="0"/>
              <a:t>Working in Ireland Survey, 2021</a:t>
            </a:r>
          </a:p>
        </p:txBody>
      </p:sp>
      <p:pic>
        <p:nvPicPr>
          <p:cNvPr id="8" name="Content Placeholder 7">
            <a:extLst>
              <a:ext uri="{FF2B5EF4-FFF2-40B4-BE49-F238E27FC236}">
                <a16:creationId xmlns:a16="http://schemas.microsoft.com/office/drawing/2014/main" id="{D9F70CA2-E06D-4C90-13D1-54DF53BE1AEB}"/>
              </a:ext>
            </a:extLst>
          </p:cNvPr>
          <p:cNvPicPr>
            <a:picLocks noGrp="1" noChangeAspect="1"/>
          </p:cNvPicPr>
          <p:nvPr>
            <p:ph idx="1"/>
          </p:nvPr>
        </p:nvPicPr>
        <p:blipFill>
          <a:blip r:embed="rId3"/>
          <a:stretch>
            <a:fillRect/>
          </a:stretch>
        </p:blipFill>
        <p:spPr>
          <a:xfrm>
            <a:off x="3048000" y="1257299"/>
            <a:ext cx="6328663" cy="5406169"/>
          </a:xfrm>
          <a:noFill/>
        </p:spPr>
      </p:pic>
    </p:spTree>
    <p:extLst>
      <p:ext uri="{BB962C8B-B14F-4D97-AF65-F5344CB8AC3E}">
        <p14:creationId xmlns:p14="http://schemas.microsoft.com/office/powerpoint/2010/main" val="3075785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6E0C-1FF3-8747-5264-ECB829E13578}"/>
              </a:ext>
            </a:extLst>
          </p:cNvPr>
          <p:cNvSpPr>
            <a:spLocks noGrp="1"/>
          </p:cNvSpPr>
          <p:nvPr>
            <p:ph type="title"/>
          </p:nvPr>
        </p:nvSpPr>
        <p:spPr/>
        <p:txBody>
          <a:bodyPr/>
          <a:lstStyle/>
          <a:p>
            <a:r>
              <a:rPr lang="en-GB" dirty="0"/>
              <a:t>Working in Ireland Survey, 2021 (</a:t>
            </a:r>
            <a:r>
              <a:rPr lang="en-GB" dirty="0" err="1"/>
              <a:t>contd</a:t>
            </a:r>
            <a:r>
              <a:rPr lang="en-GB" dirty="0"/>
              <a:t>)</a:t>
            </a:r>
          </a:p>
        </p:txBody>
      </p:sp>
      <p:pic>
        <p:nvPicPr>
          <p:cNvPr id="5" name="Content Placeholder 4">
            <a:extLst>
              <a:ext uri="{FF2B5EF4-FFF2-40B4-BE49-F238E27FC236}">
                <a16:creationId xmlns:a16="http://schemas.microsoft.com/office/drawing/2014/main" id="{C7CBAB27-1F67-D1AF-774D-A72C9E8D7D41}"/>
              </a:ext>
            </a:extLst>
          </p:cNvPr>
          <p:cNvPicPr>
            <a:picLocks noGrp="1" noChangeAspect="1"/>
          </p:cNvPicPr>
          <p:nvPr>
            <p:ph idx="1"/>
          </p:nvPr>
        </p:nvPicPr>
        <p:blipFill>
          <a:blip r:embed="rId2"/>
          <a:stretch>
            <a:fillRect/>
          </a:stretch>
        </p:blipFill>
        <p:spPr>
          <a:xfrm>
            <a:off x="3289256" y="1406524"/>
            <a:ext cx="4953043" cy="5379891"/>
          </a:xfrm>
        </p:spPr>
      </p:pic>
    </p:spTree>
    <p:extLst>
      <p:ext uri="{BB962C8B-B14F-4D97-AF65-F5344CB8AC3E}">
        <p14:creationId xmlns:p14="http://schemas.microsoft.com/office/powerpoint/2010/main" val="3738974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F841E-106B-497E-97CA-CC3EBDAB54E7}"/>
              </a:ext>
            </a:extLst>
          </p:cNvPr>
          <p:cNvSpPr>
            <a:spLocks noGrp="1"/>
          </p:cNvSpPr>
          <p:nvPr>
            <p:ph type="title"/>
          </p:nvPr>
        </p:nvSpPr>
        <p:spPr/>
        <p:txBody>
          <a:bodyPr/>
          <a:lstStyle/>
          <a:p>
            <a:r>
              <a:rPr lang="en-GB" dirty="0">
                <a:solidFill>
                  <a:srgbClr val="059797"/>
                </a:solidFill>
              </a:rPr>
              <a:t>Summary</a:t>
            </a:r>
            <a:endParaRPr lang="en-IE" dirty="0">
              <a:solidFill>
                <a:srgbClr val="059797"/>
              </a:solidFill>
            </a:endParaRPr>
          </a:p>
        </p:txBody>
      </p:sp>
      <p:sp>
        <p:nvSpPr>
          <p:cNvPr id="3" name="Content Placeholder 2">
            <a:extLst>
              <a:ext uri="{FF2B5EF4-FFF2-40B4-BE49-F238E27FC236}">
                <a16:creationId xmlns:a16="http://schemas.microsoft.com/office/drawing/2014/main" id="{D9C81431-B7EC-4D36-9737-348C588EAE60}"/>
              </a:ext>
            </a:extLst>
          </p:cNvPr>
          <p:cNvSpPr>
            <a:spLocks noGrp="1"/>
          </p:cNvSpPr>
          <p:nvPr>
            <p:ph idx="1"/>
          </p:nvPr>
        </p:nvSpPr>
        <p:spPr/>
        <p:txBody>
          <a:bodyPr>
            <a:normAutofit fontScale="92500" lnSpcReduction="20000"/>
          </a:bodyPr>
          <a:lstStyle/>
          <a:p>
            <a:pPr>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Massive shift in paid labour market.</a:t>
            </a:r>
          </a:p>
          <a:p>
            <a:pPr>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Not so massive shift in unpaid labour market. </a:t>
            </a:r>
          </a:p>
          <a:p>
            <a:pPr>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Current employment models do not work</a:t>
            </a:r>
          </a:p>
          <a:p>
            <a:pPr lvl="1">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No accounting for care duties in full-time model.</a:t>
            </a:r>
          </a:p>
          <a:p>
            <a:pPr lvl="1">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Forces those with caring responsibilities to either</a:t>
            </a:r>
          </a:p>
          <a:p>
            <a:pPr lvl="2">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Seek paid caring solutions. </a:t>
            </a:r>
          </a:p>
          <a:p>
            <a:pPr lvl="2">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Take part-time work which is of unnecessarily lower quality.</a:t>
            </a:r>
          </a:p>
          <a:p>
            <a:pPr lvl="2">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Exit paid labour market.</a:t>
            </a:r>
          </a:p>
          <a:p>
            <a:pPr lvl="1">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This does not work for females (and males) with caring responsibilities and does nothing to break the gender divide in unpaid work. </a:t>
            </a:r>
          </a:p>
          <a:p>
            <a:pPr lvl="2">
              <a:spcAft>
                <a:spcPts val="1000"/>
              </a:spcAft>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pPr lvl="2">
              <a:spcAft>
                <a:spcPts val="1000"/>
              </a:spcAft>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pPr>
              <a:spcAft>
                <a:spcPts val="1000"/>
              </a:spcAft>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587573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40E259D-8B01-8F6E-D8C5-DD5AE2F7605C}"/>
              </a:ext>
            </a:extLst>
          </p:cNvPr>
          <p:cNvPicPr>
            <a:picLocks noGrp="1" noChangeAspect="1"/>
          </p:cNvPicPr>
          <p:nvPr>
            <p:ph idx="1"/>
          </p:nvPr>
        </p:nvPicPr>
        <p:blipFill>
          <a:blip r:embed="rId3"/>
          <a:stretch>
            <a:fillRect/>
          </a:stretch>
        </p:blipFill>
        <p:spPr>
          <a:xfrm>
            <a:off x="3946610" y="0"/>
            <a:ext cx="3279690" cy="6512628"/>
          </a:xfrm>
        </p:spPr>
      </p:pic>
    </p:spTree>
    <p:extLst>
      <p:ext uri="{BB962C8B-B14F-4D97-AF65-F5344CB8AC3E}">
        <p14:creationId xmlns:p14="http://schemas.microsoft.com/office/powerpoint/2010/main" val="2432831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7D854A9-1DE3-B3F4-A26A-D4A2D3A24CAF}"/>
              </a:ext>
            </a:extLst>
          </p:cNvPr>
          <p:cNvPicPr>
            <a:picLocks noGrp="1" noChangeAspect="1"/>
          </p:cNvPicPr>
          <p:nvPr>
            <p:ph idx="1"/>
          </p:nvPr>
        </p:nvPicPr>
        <p:blipFill>
          <a:blip r:embed="rId2"/>
          <a:stretch>
            <a:fillRect/>
          </a:stretch>
        </p:blipFill>
        <p:spPr>
          <a:xfrm>
            <a:off x="6515102" y="418768"/>
            <a:ext cx="596899" cy="5728783"/>
          </a:xfrm>
          <a:prstGeom prst="rect">
            <a:avLst/>
          </a:prstGeom>
        </p:spPr>
      </p:pic>
      <p:pic>
        <p:nvPicPr>
          <p:cNvPr id="5" name="Picture 4">
            <a:extLst>
              <a:ext uri="{FF2B5EF4-FFF2-40B4-BE49-F238E27FC236}">
                <a16:creationId xmlns:a16="http://schemas.microsoft.com/office/drawing/2014/main" id="{B41471F6-6DA3-9883-33AD-EA1EB9DE9099}"/>
              </a:ext>
            </a:extLst>
          </p:cNvPr>
          <p:cNvPicPr>
            <a:picLocks noChangeAspect="1"/>
          </p:cNvPicPr>
          <p:nvPr/>
        </p:nvPicPr>
        <p:blipFill>
          <a:blip r:embed="rId3"/>
          <a:stretch>
            <a:fillRect/>
          </a:stretch>
        </p:blipFill>
        <p:spPr>
          <a:xfrm>
            <a:off x="5054603" y="1905000"/>
            <a:ext cx="1460499" cy="4242552"/>
          </a:xfrm>
          <a:prstGeom prst="rect">
            <a:avLst/>
          </a:prstGeom>
        </p:spPr>
      </p:pic>
      <p:pic>
        <p:nvPicPr>
          <p:cNvPr id="8" name="Picture 7">
            <a:extLst>
              <a:ext uri="{FF2B5EF4-FFF2-40B4-BE49-F238E27FC236}">
                <a16:creationId xmlns:a16="http://schemas.microsoft.com/office/drawing/2014/main" id="{CB2ACC63-E446-DED4-EDAA-AC6BDBACE8F3}"/>
              </a:ext>
            </a:extLst>
          </p:cNvPr>
          <p:cNvPicPr>
            <a:picLocks noChangeAspect="1"/>
          </p:cNvPicPr>
          <p:nvPr/>
        </p:nvPicPr>
        <p:blipFill>
          <a:blip r:embed="rId4"/>
          <a:stretch>
            <a:fillRect/>
          </a:stretch>
        </p:blipFill>
        <p:spPr>
          <a:xfrm>
            <a:off x="7112001" y="418767"/>
            <a:ext cx="2161157" cy="5728783"/>
          </a:xfrm>
          <a:prstGeom prst="rect">
            <a:avLst/>
          </a:prstGeom>
        </p:spPr>
      </p:pic>
    </p:spTree>
    <p:extLst>
      <p:ext uri="{BB962C8B-B14F-4D97-AF65-F5344CB8AC3E}">
        <p14:creationId xmlns:p14="http://schemas.microsoft.com/office/powerpoint/2010/main" val="1234366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A722A-7205-7966-ABB7-9CCC7867719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9848713-41A7-35CB-5E0C-42E4EF615F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6E92B4AD-F345-457E-DC42-77E3E6AF834E}"/>
              </a:ext>
            </a:extLst>
          </p:cNvPr>
          <p:cNvSpPr>
            <a:spLocks noGrp="1"/>
          </p:cNvSpPr>
          <p:nvPr>
            <p:ph idx="1"/>
          </p:nvPr>
        </p:nvSpPr>
        <p:spPr>
          <a:xfrm>
            <a:off x="1870745" y="1825626"/>
            <a:ext cx="8305102" cy="1675564"/>
          </a:xfrm>
        </p:spPr>
        <p:txBody>
          <a:bodyPr>
            <a:noAutofit/>
          </a:bodyPr>
          <a:lstStyle/>
          <a:p>
            <a:pPr marL="0" indent="0" algn="ctr">
              <a:buNone/>
            </a:pPr>
            <a:r>
              <a:rPr lang="en-GB" sz="4800" b="1" dirty="0">
                <a:solidFill>
                  <a:srgbClr val="2F7C7F"/>
                </a:solidFill>
                <a:latin typeface="Roboto Slab" pitchFamily="2" charset="0"/>
                <a:ea typeface="Roboto Slab" pitchFamily="2" charset="0"/>
              </a:rPr>
              <a:t>Valuing Care</a:t>
            </a:r>
          </a:p>
          <a:p>
            <a:pPr marL="0" indent="0" algn="ctr">
              <a:buNone/>
            </a:pPr>
            <a:r>
              <a:rPr lang="en-GB" sz="2400" b="1" dirty="0">
                <a:solidFill>
                  <a:srgbClr val="2F7C7F"/>
                </a:solidFill>
                <a:latin typeface="Roboto Slab" pitchFamily="2" charset="0"/>
                <a:ea typeface="Roboto Slab" pitchFamily="2" charset="0"/>
              </a:rPr>
              <a:t>The implications for female labour market outcomes</a:t>
            </a:r>
            <a:r>
              <a:rPr lang="en-GB" sz="4800" b="1" dirty="0">
                <a:solidFill>
                  <a:srgbClr val="2F7C7F"/>
                </a:solidFill>
                <a:latin typeface="Roboto Slab" pitchFamily="2" charset="0"/>
                <a:ea typeface="Roboto Slab" pitchFamily="2" charset="0"/>
              </a:rPr>
              <a:t> </a:t>
            </a:r>
            <a:endParaRPr lang="en-IE" sz="2400" b="1" dirty="0">
              <a:solidFill>
                <a:srgbClr val="2F7C7F"/>
              </a:solidFill>
              <a:latin typeface="Roboto Slab" pitchFamily="2" charset="0"/>
              <a:ea typeface="Roboto Slab" pitchFamily="2" charset="0"/>
            </a:endParaRPr>
          </a:p>
        </p:txBody>
      </p:sp>
      <p:sp>
        <p:nvSpPr>
          <p:cNvPr id="6" name="TextBox 5">
            <a:extLst>
              <a:ext uri="{FF2B5EF4-FFF2-40B4-BE49-F238E27FC236}">
                <a16:creationId xmlns:a16="http://schemas.microsoft.com/office/drawing/2014/main" id="{4BFEFFA3-3834-5AD1-5636-09D312A9F599}"/>
              </a:ext>
            </a:extLst>
          </p:cNvPr>
          <p:cNvSpPr txBox="1"/>
          <p:nvPr/>
        </p:nvSpPr>
        <p:spPr>
          <a:xfrm>
            <a:off x="433137" y="4135438"/>
            <a:ext cx="10467474" cy="2215991"/>
          </a:xfrm>
          <a:prstGeom prst="rect">
            <a:avLst/>
          </a:prstGeom>
          <a:noFill/>
        </p:spPr>
        <p:txBody>
          <a:bodyPr wrap="square" rtlCol="0">
            <a:spAutoFit/>
          </a:bodyPr>
          <a:lstStyle/>
          <a:p>
            <a:r>
              <a:rPr lang="en-IE" sz="2400" b="1" dirty="0">
                <a:solidFill>
                  <a:srgbClr val="0B3B64"/>
                </a:solidFill>
                <a:latin typeface="Roboto Slab" pitchFamily="2" charset="0"/>
                <a:ea typeface="Roboto Slab" pitchFamily="2" charset="0"/>
                <a:cs typeface="Open Sans Light" panose="020B0306030504020204" pitchFamily="34" charset="0"/>
              </a:rPr>
              <a:t>ICTU Women’s Conference</a:t>
            </a:r>
          </a:p>
          <a:p>
            <a:r>
              <a:rPr lang="en-IE" sz="2400" b="1" dirty="0">
                <a:solidFill>
                  <a:srgbClr val="0B3B64"/>
                </a:solidFill>
                <a:latin typeface="Roboto Slab" pitchFamily="2" charset="0"/>
                <a:ea typeface="Roboto Slab" pitchFamily="2" charset="0"/>
                <a:cs typeface="Open Sans Light" panose="020B0306030504020204" pitchFamily="34" charset="0"/>
              </a:rPr>
              <a:t>Athlone, 7 March 2024</a:t>
            </a:r>
            <a:endParaRPr lang="en-IE" b="1" dirty="0">
              <a:solidFill>
                <a:srgbClr val="0B3B64"/>
              </a:solidFill>
              <a:latin typeface="Roboto Slab" pitchFamily="2" charset="0"/>
              <a:ea typeface="Roboto Slab" pitchFamily="2" charset="0"/>
              <a:cs typeface="Open Sans Light" panose="020B0306030504020204" pitchFamily="34" charset="0"/>
            </a:endParaRPr>
          </a:p>
          <a:p>
            <a:endParaRPr lang="en-IE" sz="2400" dirty="0">
              <a:solidFill>
                <a:srgbClr val="0B3B64"/>
              </a:solidFill>
              <a:latin typeface="Roboto Slab" pitchFamily="2" charset="0"/>
              <a:ea typeface="Roboto Slab" pitchFamily="2" charset="0"/>
              <a:cs typeface="Open Sans Light" panose="020B0306030504020204" pitchFamily="34" charset="0"/>
            </a:endParaRPr>
          </a:p>
          <a:p>
            <a:r>
              <a:rPr lang="en-IE" sz="2400" dirty="0">
                <a:solidFill>
                  <a:srgbClr val="0B3B64"/>
                </a:solidFill>
                <a:latin typeface="Roboto Slab" pitchFamily="2" charset="0"/>
                <a:ea typeface="Roboto Slab" pitchFamily="2" charset="0"/>
                <a:cs typeface="Open Sans Light" panose="020B0306030504020204" pitchFamily="34" charset="0"/>
              </a:rPr>
              <a:t>WEBSITE: </a:t>
            </a:r>
            <a:r>
              <a:rPr lang="en-IE" sz="2400" dirty="0">
                <a:solidFill>
                  <a:srgbClr val="0B3B64"/>
                </a:solidFill>
                <a:latin typeface="Roboto Slab" pitchFamily="2" charset="0"/>
                <a:ea typeface="Roboto Slab" pitchFamily="2" charset="0"/>
                <a:cs typeface="Open Sans Light" panose="020B0306030504020204" pitchFamily="34" charset="0"/>
                <a:hlinkClick r:id="rId4"/>
              </a:rPr>
              <a:t>www.nerinstitute.net</a:t>
            </a:r>
            <a:r>
              <a:rPr lang="en-IE" sz="2400" dirty="0">
                <a:solidFill>
                  <a:srgbClr val="0B3B64"/>
                </a:solidFill>
                <a:latin typeface="Roboto Slab" pitchFamily="2" charset="0"/>
                <a:ea typeface="Roboto Slab" pitchFamily="2" charset="0"/>
                <a:cs typeface="Open Sans Light" panose="020B0306030504020204" pitchFamily="34" charset="0"/>
              </a:rPr>
              <a:t> </a:t>
            </a:r>
          </a:p>
          <a:p>
            <a:endParaRPr lang="en-IE" sz="2400" b="1" dirty="0">
              <a:solidFill>
                <a:srgbClr val="0B3B64"/>
              </a:solidFill>
              <a:latin typeface="Roboto Slab" pitchFamily="2" charset="0"/>
              <a:ea typeface="Roboto Slab" pitchFamily="2" charset="0"/>
              <a:cs typeface="Open Sans Light" panose="020B0306030504020204" pitchFamily="34" charset="0"/>
            </a:endParaRPr>
          </a:p>
          <a:p>
            <a:endParaRPr lang="en-IE" b="1" dirty="0">
              <a:solidFill>
                <a:srgbClr val="0B3B64"/>
              </a:solidFill>
              <a:latin typeface="Roboto Slab" pitchFamily="2" charset="0"/>
              <a:ea typeface="Roboto Slab" pitchFamily="2" charset="0"/>
              <a:cs typeface="Open Sans Light" panose="020B0306030504020204" pitchFamily="34" charset="0"/>
            </a:endParaRPr>
          </a:p>
        </p:txBody>
      </p:sp>
    </p:spTree>
    <p:extLst>
      <p:ext uri="{BB962C8B-B14F-4D97-AF65-F5344CB8AC3E}">
        <p14:creationId xmlns:p14="http://schemas.microsoft.com/office/powerpoint/2010/main" val="3405440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360BF-D6EE-169E-F989-EFF7EB174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0F3584-0546-7A0C-09C6-5E00DCC97AF8}"/>
              </a:ext>
            </a:extLst>
          </p:cNvPr>
          <p:cNvSpPr>
            <a:spLocks noGrp="1"/>
          </p:cNvSpPr>
          <p:nvPr>
            <p:ph type="title"/>
          </p:nvPr>
        </p:nvSpPr>
        <p:spPr/>
        <p:txBody>
          <a:bodyPr/>
          <a:lstStyle/>
          <a:p>
            <a:r>
              <a:rPr lang="en-GB" dirty="0">
                <a:solidFill>
                  <a:srgbClr val="059797"/>
                </a:solidFill>
              </a:rPr>
              <a:t>Participation Rates</a:t>
            </a:r>
            <a:endParaRPr lang="en-IE" dirty="0">
              <a:solidFill>
                <a:srgbClr val="059797"/>
              </a:solidFill>
            </a:endParaRPr>
          </a:p>
        </p:txBody>
      </p:sp>
      <p:graphicFrame>
        <p:nvGraphicFramePr>
          <p:cNvPr id="6" name="Content Placeholder 5">
            <a:extLst>
              <a:ext uri="{FF2B5EF4-FFF2-40B4-BE49-F238E27FC236}">
                <a16:creationId xmlns:a16="http://schemas.microsoft.com/office/drawing/2014/main" id="{CDB984F6-6960-C398-C628-8A9BD2B6FF1A}"/>
              </a:ext>
            </a:extLst>
          </p:cNvPr>
          <p:cNvGraphicFramePr>
            <a:graphicFrameLocks noGrp="1"/>
          </p:cNvGraphicFramePr>
          <p:nvPr>
            <p:ph idx="1"/>
            <p:extLst>
              <p:ext uri="{D42A27DB-BD31-4B8C-83A1-F6EECF244321}">
                <p14:modId xmlns:p14="http://schemas.microsoft.com/office/powerpoint/2010/main" val="24420411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6719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35941-CAF8-8563-6BC1-90C5613937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70AF6-AEEF-119B-49C4-2FBE582496AD}"/>
              </a:ext>
            </a:extLst>
          </p:cNvPr>
          <p:cNvSpPr>
            <a:spLocks noGrp="1"/>
          </p:cNvSpPr>
          <p:nvPr>
            <p:ph type="title"/>
          </p:nvPr>
        </p:nvSpPr>
        <p:spPr/>
        <p:txBody>
          <a:bodyPr/>
          <a:lstStyle/>
          <a:p>
            <a:r>
              <a:rPr lang="en-GB" dirty="0">
                <a:solidFill>
                  <a:srgbClr val="059797"/>
                </a:solidFill>
              </a:rPr>
              <a:t>Home Duties NI (% of economically inactive)</a:t>
            </a:r>
            <a:endParaRPr lang="en-IE" dirty="0">
              <a:solidFill>
                <a:srgbClr val="059797"/>
              </a:solidFill>
            </a:endParaRPr>
          </a:p>
        </p:txBody>
      </p:sp>
      <p:graphicFrame>
        <p:nvGraphicFramePr>
          <p:cNvPr id="5" name="Content Placeholder 4">
            <a:extLst>
              <a:ext uri="{FF2B5EF4-FFF2-40B4-BE49-F238E27FC236}">
                <a16:creationId xmlns:a16="http://schemas.microsoft.com/office/drawing/2014/main" id="{680DF82E-3729-35F0-A8C7-75A711C87B05}"/>
              </a:ext>
            </a:extLst>
          </p:cNvPr>
          <p:cNvGraphicFramePr>
            <a:graphicFrameLocks noGrp="1"/>
          </p:cNvGraphicFramePr>
          <p:nvPr>
            <p:ph idx="1"/>
            <p:extLst>
              <p:ext uri="{D42A27DB-BD31-4B8C-83A1-F6EECF244321}">
                <p14:modId xmlns:p14="http://schemas.microsoft.com/office/powerpoint/2010/main" val="190242186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31854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8A232-F28D-231C-4070-7CDF71EA12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A1A9C5-85CC-3109-D283-49DD2EC93BF2}"/>
              </a:ext>
            </a:extLst>
          </p:cNvPr>
          <p:cNvSpPr>
            <a:spLocks noGrp="1"/>
          </p:cNvSpPr>
          <p:nvPr>
            <p:ph type="title"/>
          </p:nvPr>
        </p:nvSpPr>
        <p:spPr/>
        <p:txBody>
          <a:bodyPr>
            <a:normAutofit fontScale="90000"/>
          </a:bodyPr>
          <a:lstStyle/>
          <a:p>
            <a:r>
              <a:rPr lang="en-GB" dirty="0">
                <a:solidFill>
                  <a:srgbClr val="059797"/>
                </a:solidFill>
              </a:rPr>
              <a:t>Home Duties ROI </a:t>
            </a:r>
            <a:br>
              <a:rPr lang="en-GB" dirty="0">
                <a:solidFill>
                  <a:srgbClr val="059797"/>
                </a:solidFill>
              </a:rPr>
            </a:br>
            <a:r>
              <a:rPr lang="en-GB" dirty="0">
                <a:solidFill>
                  <a:srgbClr val="059797"/>
                </a:solidFill>
              </a:rPr>
              <a:t>(% of those not employed/unemployed/retired)</a:t>
            </a:r>
            <a:endParaRPr lang="en-IE" dirty="0">
              <a:solidFill>
                <a:srgbClr val="059797"/>
              </a:solidFill>
            </a:endParaRPr>
          </a:p>
        </p:txBody>
      </p:sp>
      <p:graphicFrame>
        <p:nvGraphicFramePr>
          <p:cNvPr id="6" name="Content Placeholder 5">
            <a:extLst>
              <a:ext uri="{FF2B5EF4-FFF2-40B4-BE49-F238E27FC236}">
                <a16:creationId xmlns:a16="http://schemas.microsoft.com/office/drawing/2014/main" id="{56A13FD4-6E74-F577-08E2-6E5722D3D340}"/>
              </a:ext>
            </a:extLst>
          </p:cNvPr>
          <p:cNvGraphicFramePr>
            <a:graphicFrameLocks noGrp="1"/>
          </p:cNvGraphicFramePr>
          <p:nvPr>
            <p:ph idx="1"/>
            <p:extLst>
              <p:ext uri="{D42A27DB-BD31-4B8C-83A1-F6EECF244321}">
                <p14:modId xmlns:p14="http://schemas.microsoft.com/office/powerpoint/2010/main" val="11737170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03760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25392-4DA4-3799-3094-9325B19AF1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0D5A4D-4420-CC92-61F5-4918A0B987D4}"/>
              </a:ext>
            </a:extLst>
          </p:cNvPr>
          <p:cNvSpPr>
            <a:spLocks noGrp="1"/>
          </p:cNvSpPr>
          <p:nvPr>
            <p:ph type="title"/>
          </p:nvPr>
        </p:nvSpPr>
        <p:spPr/>
        <p:txBody>
          <a:bodyPr/>
          <a:lstStyle/>
          <a:p>
            <a:r>
              <a:rPr lang="en-GB" dirty="0">
                <a:solidFill>
                  <a:srgbClr val="059797"/>
                </a:solidFill>
              </a:rPr>
              <a:t>Unpaid work – More continuity</a:t>
            </a:r>
            <a:endParaRPr lang="en-IE" dirty="0">
              <a:solidFill>
                <a:srgbClr val="059797"/>
              </a:solidFill>
            </a:endParaRPr>
          </a:p>
        </p:txBody>
      </p:sp>
      <p:sp>
        <p:nvSpPr>
          <p:cNvPr id="3" name="Content Placeholder 2">
            <a:extLst>
              <a:ext uri="{FF2B5EF4-FFF2-40B4-BE49-F238E27FC236}">
                <a16:creationId xmlns:a16="http://schemas.microsoft.com/office/drawing/2014/main" id="{1BDB439C-4071-657C-04B6-18C65DF25C2B}"/>
              </a:ext>
            </a:extLst>
          </p:cNvPr>
          <p:cNvSpPr>
            <a:spLocks noGrp="1"/>
          </p:cNvSpPr>
          <p:nvPr>
            <p:ph idx="1"/>
          </p:nvPr>
        </p:nvSpPr>
        <p:spPr/>
        <p:txBody>
          <a:bodyPr/>
          <a:lstStyle/>
          <a:p>
            <a:pPr>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Vast majority of unpaid work in the home still being performed by females.</a:t>
            </a:r>
          </a:p>
          <a:p>
            <a:pPr>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Dual earner households have more equal division of labour, but divide remains.</a:t>
            </a:r>
          </a:p>
          <a:p>
            <a:pPr>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Presence of children still the biggest factor in the persistence of gender divide. This includes childcare but also applies to other unpaid household work. </a:t>
            </a:r>
          </a:p>
        </p:txBody>
      </p:sp>
    </p:spTree>
    <p:extLst>
      <p:ext uri="{BB962C8B-B14F-4D97-AF65-F5344CB8AC3E}">
        <p14:creationId xmlns:p14="http://schemas.microsoft.com/office/powerpoint/2010/main" val="3119104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C9519-5ADF-B7F5-833F-09FFB5FE92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43B6FF-B45A-3EF3-925F-81D65B39004E}"/>
              </a:ext>
            </a:extLst>
          </p:cNvPr>
          <p:cNvSpPr>
            <a:spLocks noGrp="1"/>
          </p:cNvSpPr>
          <p:nvPr>
            <p:ph type="title"/>
          </p:nvPr>
        </p:nvSpPr>
        <p:spPr/>
        <p:txBody>
          <a:bodyPr/>
          <a:lstStyle/>
          <a:p>
            <a:r>
              <a:rPr lang="en-GB" dirty="0">
                <a:solidFill>
                  <a:srgbClr val="059797"/>
                </a:solidFill>
              </a:rPr>
              <a:t>Children ROI</a:t>
            </a:r>
            <a:endParaRPr lang="en-IE" dirty="0">
              <a:solidFill>
                <a:srgbClr val="059797"/>
              </a:solidFill>
            </a:endParaRPr>
          </a:p>
        </p:txBody>
      </p:sp>
      <p:sp>
        <p:nvSpPr>
          <p:cNvPr id="3" name="Content Placeholder 2">
            <a:extLst>
              <a:ext uri="{FF2B5EF4-FFF2-40B4-BE49-F238E27FC236}">
                <a16:creationId xmlns:a16="http://schemas.microsoft.com/office/drawing/2014/main" id="{DD6811D6-3698-B96A-4788-F7CFF14709BB}"/>
              </a:ext>
            </a:extLst>
          </p:cNvPr>
          <p:cNvSpPr>
            <a:spLocks noGrp="1"/>
          </p:cNvSpPr>
          <p:nvPr>
            <p:ph idx="1"/>
          </p:nvPr>
        </p:nvSpPr>
        <p:spPr/>
        <p:txBody>
          <a:bodyPr/>
          <a:lstStyle/>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“Having young children leads to a much greater increase in women’s unpaid workload than men’s regardless of women’s paid work hour” (</a:t>
            </a:r>
            <a:r>
              <a:rPr lang="en-US" dirty="0" err="1">
                <a:latin typeface="Open Sans Light" panose="020B0306030504020204" pitchFamily="34" charset="0"/>
                <a:ea typeface="Open Sans Light" panose="020B0306030504020204" pitchFamily="34" charset="0"/>
                <a:cs typeface="Open Sans Light" panose="020B0306030504020204" pitchFamily="34" charset="0"/>
              </a:rPr>
              <a:t>McGinnity</a:t>
            </a:r>
            <a:r>
              <a:rPr lang="en-US" dirty="0">
                <a:latin typeface="Open Sans Light" panose="020B0306030504020204" pitchFamily="34" charset="0"/>
                <a:ea typeface="Open Sans Light" panose="020B0306030504020204" pitchFamily="34" charset="0"/>
                <a:cs typeface="Open Sans Light" panose="020B0306030504020204" pitchFamily="34" charset="0"/>
              </a:rPr>
              <a:t> &amp; Russell, 2008)</a:t>
            </a:r>
          </a:p>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“The presence of young children is the strongest predictor of care time and of total unpaid work time for both men and women. However, the effect sizes are even larger for women than men”. (Russell, </a:t>
            </a:r>
            <a:r>
              <a:rPr lang="en-US" dirty="0" err="1">
                <a:latin typeface="Open Sans Light" panose="020B0306030504020204" pitchFamily="34" charset="0"/>
                <a:ea typeface="Open Sans Light" panose="020B0306030504020204" pitchFamily="34" charset="0"/>
                <a:cs typeface="Open Sans Light" panose="020B0306030504020204" pitchFamily="34" charset="0"/>
              </a:rPr>
              <a:t>Grotti</a:t>
            </a:r>
            <a:r>
              <a:rPr lang="en-US" dirty="0">
                <a:latin typeface="Open Sans Light" panose="020B0306030504020204" pitchFamily="34" charset="0"/>
                <a:ea typeface="Open Sans Light" panose="020B0306030504020204" pitchFamily="34" charset="0"/>
                <a:cs typeface="Open Sans Light" panose="020B0306030504020204" pitchFamily="34" charset="0"/>
              </a:rPr>
              <a:t>, </a:t>
            </a:r>
            <a:r>
              <a:rPr lang="en-US" dirty="0" err="1">
                <a:latin typeface="Open Sans Light" panose="020B0306030504020204" pitchFamily="34" charset="0"/>
                <a:ea typeface="Open Sans Light" panose="020B0306030504020204" pitchFamily="34" charset="0"/>
                <a:cs typeface="Open Sans Light" panose="020B0306030504020204" pitchFamily="34" charset="0"/>
              </a:rPr>
              <a:t>McGinnity</a:t>
            </a:r>
            <a:r>
              <a:rPr lang="en-US" dirty="0">
                <a:latin typeface="Open Sans Light" panose="020B0306030504020204" pitchFamily="34" charset="0"/>
                <a:ea typeface="Open Sans Light" panose="020B0306030504020204" pitchFamily="34" charset="0"/>
                <a:cs typeface="Open Sans Light" panose="020B0306030504020204" pitchFamily="34" charset="0"/>
              </a:rPr>
              <a:t> &amp; </a:t>
            </a:r>
            <a:r>
              <a:rPr lang="en-US" dirty="0" err="1">
                <a:latin typeface="Open Sans Light" panose="020B0306030504020204" pitchFamily="34" charset="0"/>
                <a:ea typeface="Open Sans Light" panose="020B0306030504020204" pitchFamily="34" charset="0"/>
                <a:cs typeface="Open Sans Light" panose="020B0306030504020204" pitchFamily="34" charset="0"/>
              </a:rPr>
              <a:t>Privalko</a:t>
            </a:r>
            <a:r>
              <a:rPr lang="en-US" dirty="0">
                <a:latin typeface="Open Sans Light" panose="020B0306030504020204" pitchFamily="34" charset="0"/>
                <a:ea typeface="Open Sans Light" panose="020B0306030504020204" pitchFamily="34" charset="0"/>
                <a:cs typeface="Open Sans Light" panose="020B0306030504020204" pitchFamily="34" charset="0"/>
              </a:rPr>
              <a:t>, 2019)</a:t>
            </a: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403527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959FD-9ABC-22F9-5A8C-D1A87C8CFB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71C6F6-E277-2930-69DF-22132D75EB06}"/>
              </a:ext>
            </a:extLst>
          </p:cNvPr>
          <p:cNvSpPr>
            <a:spLocks noGrp="1"/>
          </p:cNvSpPr>
          <p:nvPr>
            <p:ph type="title"/>
          </p:nvPr>
        </p:nvSpPr>
        <p:spPr/>
        <p:txBody>
          <a:bodyPr/>
          <a:lstStyle/>
          <a:p>
            <a:r>
              <a:rPr lang="en-GB" dirty="0">
                <a:solidFill>
                  <a:srgbClr val="059797"/>
                </a:solidFill>
              </a:rPr>
              <a:t>Children UK </a:t>
            </a:r>
            <a:endParaRPr lang="en-IE" dirty="0">
              <a:solidFill>
                <a:srgbClr val="059797"/>
              </a:solidFill>
            </a:endParaRPr>
          </a:p>
        </p:txBody>
      </p:sp>
      <p:pic>
        <p:nvPicPr>
          <p:cNvPr id="5" name="Content Placeholder 4">
            <a:extLst>
              <a:ext uri="{FF2B5EF4-FFF2-40B4-BE49-F238E27FC236}">
                <a16:creationId xmlns:a16="http://schemas.microsoft.com/office/drawing/2014/main" id="{95D6DCD1-D9E3-DAF5-7F95-9A9CD6A000C5}"/>
              </a:ext>
            </a:extLst>
          </p:cNvPr>
          <p:cNvPicPr>
            <a:picLocks noGrp="1" noChangeAspect="1"/>
          </p:cNvPicPr>
          <p:nvPr>
            <p:ph idx="1"/>
          </p:nvPr>
        </p:nvPicPr>
        <p:blipFill>
          <a:blip r:embed="rId2"/>
          <a:stretch>
            <a:fillRect/>
          </a:stretch>
        </p:blipFill>
        <p:spPr>
          <a:xfrm>
            <a:off x="635065" y="1965277"/>
            <a:ext cx="5734050" cy="3848100"/>
          </a:xfrm>
        </p:spPr>
      </p:pic>
      <p:pic>
        <p:nvPicPr>
          <p:cNvPr id="7" name="Picture 6">
            <a:extLst>
              <a:ext uri="{FF2B5EF4-FFF2-40B4-BE49-F238E27FC236}">
                <a16:creationId xmlns:a16="http://schemas.microsoft.com/office/drawing/2014/main" id="{4139ADEE-4F3C-4DCB-F07C-B862E53329B8}"/>
              </a:ext>
            </a:extLst>
          </p:cNvPr>
          <p:cNvPicPr>
            <a:picLocks noChangeAspect="1"/>
          </p:cNvPicPr>
          <p:nvPr/>
        </p:nvPicPr>
        <p:blipFill>
          <a:blip r:embed="rId3"/>
          <a:stretch>
            <a:fillRect/>
          </a:stretch>
        </p:blipFill>
        <p:spPr>
          <a:xfrm>
            <a:off x="6247719" y="2385332"/>
            <a:ext cx="5705475" cy="3524250"/>
          </a:xfrm>
          <a:prstGeom prst="rect">
            <a:avLst/>
          </a:prstGeom>
        </p:spPr>
      </p:pic>
    </p:spTree>
    <p:extLst>
      <p:ext uri="{BB962C8B-B14F-4D97-AF65-F5344CB8AC3E}">
        <p14:creationId xmlns:p14="http://schemas.microsoft.com/office/powerpoint/2010/main" val="571635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AAAA7-0E77-BB88-BD90-4D27FA06A0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75B00D-E450-9F22-F716-D44FCEB36DC0}"/>
              </a:ext>
            </a:extLst>
          </p:cNvPr>
          <p:cNvSpPr>
            <a:spLocks noGrp="1"/>
          </p:cNvSpPr>
          <p:nvPr>
            <p:ph type="title"/>
          </p:nvPr>
        </p:nvSpPr>
        <p:spPr/>
        <p:txBody>
          <a:bodyPr/>
          <a:lstStyle/>
          <a:p>
            <a:r>
              <a:rPr lang="en-GB" dirty="0">
                <a:solidFill>
                  <a:srgbClr val="059797"/>
                </a:solidFill>
              </a:rPr>
              <a:t>Paid and unpaid work</a:t>
            </a:r>
            <a:endParaRPr lang="en-IE" dirty="0">
              <a:solidFill>
                <a:srgbClr val="059797"/>
              </a:solidFill>
            </a:endParaRPr>
          </a:p>
        </p:txBody>
      </p:sp>
      <p:sp>
        <p:nvSpPr>
          <p:cNvPr id="3" name="Content Placeholder 2">
            <a:extLst>
              <a:ext uri="{FF2B5EF4-FFF2-40B4-BE49-F238E27FC236}">
                <a16:creationId xmlns:a16="http://schemas.microsoft.com/office/drawing/2014/main" id="{75A6389A-2417-AA14-A75E-F059A4D88018}"/>
              </a:ext>
            </a:extLst>
          </p:cNvPr>
          <p:cNvSpPr>
            <a:spLocks noGrp="1"/>
          </p:cNvSpPr>
          <p:nvPr>
            <p:ph idx="1"/>
          </p:nvPr>
        </p:nvSpPr>
        <p:spPr/>
        <p:txBody>
          <a:bodyPr/>
          <a:lstStyle/>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Participation in paid work for females is up and that’s good. (Problems remain – gender pay and employment gaps).</a:t>
            </a:r>
          </a:p>
          <a:p>
            <a:pPr>
              <a:spcAft>
                <a:spcPts val="1000"/>
              </a:spcAft>
            </a:pPr>
            <a:r>
              <a:rPr lang="en-US" dirty="0">
                <a:latin typeface="Open Sans Light" panose="020B0306030504020204" pitchFamily="34" charset="0"/>
                <a:ea typeface="Open Sans Light" panose="020B0306030504020204" pitchFamily="34" charset="0"/>
                <a:cs typeface="Open Sans Light" panose="020B0306030504020204" pitchFamily="34" charset="0"/>
              </a:rPr>
              <a:t>However, the models of employment (full-time/part-time)</a:t>
            </a:r>
            <a:r>
              <a:rPr lang="en-GB" dirty="0">
                <a:latin typeface="Open Sans Light" panose="020B0306030504020204" pitchFamily="34" charset="0"/>
                <a:ea typeface="Open Sans Light" panose="020B0306030504020204" pitchFamily="34" charset="0"/>
                <a:cs typeface="Open Sans Light" panose="020B0306030504020204" pitchFamily="34" charset="0"/>
              </a:rPr>
              <a:t> have not changed. They are a creature of male breadwinner era.</a:t>
            </a:r>
          </a:p>
          <a:p>
            <a:pPr>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Yes, a more equal division of unpaid work in the home would be good, but there’s no evidence it’s happening. </a:t>
            </a:r>
          </a:p>
          <a:p>
            <a:pPr>
              <a:spcAft>
                <a:spcPts val="1000"/>
              </a:spcAft>
            </a:pPr>
            <a:r>
              <a:rPr lang="en-GB" dirty="0">
                <a:latin typeface="Open Sans Light" panose="020B0306030504020204" pitchFamily="34" charset="0"/>
                <a:ea typeface="Open Sans Light" panose="020B0306030504020204" pitchFamily="34" charset="0"/>
                <a:cs typeface="Open Sans Light" panose="020B0306030504020204" pitchFamily="34" charset="0"/>
              </a:rPr>
              <a:t>There is persistence and we cannot mandate how unpaid work is divided. </a:t>
            </a: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32195037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RI powerpoint template 2019_2" id="{886F96A1-4AAC-4E9A-B4FE-4E0AB9C80148}" vid="{7FAB3F19-EB36-4DDD-8E64-974AB763A2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ERI">
    <a:dk1>
      <a:sysClr val="windowText" lastClr="000000"/>
    </a:dk1>
    <a:lt1>
      <a:sysClr val="window" lastClr="FFFFFF"/>
    </a:lt1>
    <a:dk2>
      <a:srgbClr val="44546A"/>
    </a:dk2>
    <a:lt2>
      <a:srgbClr val="E7E6E6"/>
    </a:lt2>
    <a:accent1>
      <a:srgbClr val="1B6E6C"/>
    </a:accent1>
    <a:accent2>
      <a:srgbClr val="002A4A"/>
    </a:accent2>
    <a:accent3>
      <a:srgbClr val="1A698A"/>
    </a:accent3>
    <a:accent4>
      <a:srgbClr val="84C041"/>
    </a:accent4>
    <a:accent5>
      <a:srgbClr val="C6D9D5"/>
    </a:accent5>
    <a:accent6>
      <a:srgbClr val="954F72"/>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NERI">
    <a:dk1>
      <a:sysClr val="windowText" lastClr="000000"/>
    </a:dk1>
    <a:lt1>
      <a:sysClr val="window" lastClr="FFFFFF"/>
    </a:lt1>
    <a:dk2>
      <a:srgbClr val="44546A"/>
    </a:dk2>
    <a:lt2>
      <a:srgbClr val="E7E6E6"/>
    </a:lt2>
    <a:accent1>
      <a:srgbClr val="1B6E6C"/>
    </a:accent1>
    <a:accent2>
      <a:srgbClr val="002A4A"/>
    </a:accent2>
    <a:accent3>
      <a:srgbClr val="1A698A"/>
    </a:accent3>
    <a:accent4>
      <a:srgbClr val="84C041"/>
    </a:accent4>
    <a:accent5>
      <a:srgbClr val="C6D9D5"/>
    </a:accent5>
    <a:accent6>
      <a:srgbClr val="954F72"/>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NERI powerpoint template 2019_2</Template>
  <TotalTime>639</TotalTime>
  <Words>1361</Words>
  <Application>Microsoft Office PowerPoint</Application>
  <PresentationFormat>Widescreen</PresentationFormat>
  <Paragraphs>92</Paragraphs>
  <Slides>22</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Open Sans Light</vt:lpstr>
      <vt:lpstr>Roboto Slab</vt:lpstr>
      <vt:lpstr>Söhne</vt:lpstr>
      <vt:lpstr>Office Theme</vt:lpstr>
      <vt:lpstr>PowerPoint Presentation</vt:lpstr>
      <vt:lpstr>Summary</vt:lpstr>
      <vt:lpstr>Participation Rates</vt:lpstr>
      <vt:lpstr>Home Duties NI (% of economically inactive)</vt:lpstr>
      <vt:lpstr>Home Duties ROI  (% of those not employed/unemployed/retired)</vt:lpstr>
      <vt:lpstr>Unpaid work – More continuity</vt:lpstr>
      <vt:lpstr>Children ROI</vt:lpstr>
      <vt:lpstr>Children UK </vt:lpstr>
      <vt:lpstr>Paid and unpaid work</vt:lpstr>
      <vt:lpstr>Covid </vt:lpstr>
      <vt:lpstr>Covid</vt:lpstr>
      <vt:lpstr>Covid</vt:lpstr>
      <vt:lpstr>Covid</vt:lpstr>
      <vt:lpstr>Valuing care </vt:lpstr>
      <vt:lpstr>PowerPoint Presentation</vt:lpstr>
      <vt:lpstr>Employment rates by children, Ireland</vt:lpstr>
      <vt:lpstr>PowerPoint Presentation</vt:lpstr>
      <vt:lpstr>Working in Ireland Survey, 2021</vt:lpstr>
      <vt:lpstr>Working in Ireland Survey, 2021 (contd)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Wilson</dc:creator>
  <cp:lastModifiedBy>Lisa Wilson</cp:lastModifiedBy>
  <cp:revision>156</cp:revision>
  <cp:lastPrinted>2024-01-19T13:25:21Z</cp:lastPrinted>
  <dcterms:created xsi:type="dcterms:W3CDTF">2019-12-03T17:29:52Z</dcterms:created>
  <dcterms:modified xsi:type="dcterms:W3CDTF">2024-03-07T07:00:17Z</dcterms:modified>
</cp:coreProperties>
</file>