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1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72" r:id="rId19"/>
    <p:sldId id="365" r:id="rId20"/>
    <p:sldId id="366" r:id="rId21"/>
    <p:sldId id="367" r:id="rId22"/>
    <p:sldId id="368" r:id="rId23"/>
    <p:sldId id="369" r:id="rId24"/>
    <p:sldId id="373" r:id="rId25"/>
    <p:sldId id="370" r:id="rId26"/>
    <p:sldId id="371" r:id="rId2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F41"/>
    <a:srgbClr val="1B6E6C"/>
    <a:srgbClr val="C6D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2" autoAdjust="0"/>
  </p:normalViewPr>
  <p:slideViewPr>
    <p:cSldViewPr snapToGrid="0">
      <p:cViewPr varScale="1">
        <p:scale>
          <a:sx n="73" d="100"/>
          <a:sy n="73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C9999-2D28-4F9E-9CFF-C3486FF548EC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6AB60-092D-407E-B3DF-35AEE1DA38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50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6AB60-092D-407E-B3DF-35AEE1DA38F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76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B081-3A9F-4ACF-8204-4C0FAF3AB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06465B-33B1-403F-8EE3-11AEB04B9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A37AE-CA36-4351-AD24-DF3908118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5F34F-4911-4F04-A4DA-88C02A9F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42FB7-ADCA-4D46-AC96-0658EFDC1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535AB9-8F23-41B8-B89D-2C6CCC587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21800" y="23813"/>
            <a:ext cx="2870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9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9A7A-7D73-4B5E-B604-B018FD5E4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48C8C-BB58-4F38-BCF5-989A50965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9F571-F0C4-4590-81DE-AC70666F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E363B-F8C9-42B5-A80D-17C61AAB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74B7B-CF81-4F03-AB89-EA99DAE25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15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6E9E6-5246-49F0-B340-76D4FD2C3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417BF-AFCC-415E-A209-861A10058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A63FD-D2B4-493E-87A4-19A7C9D35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9E526-9AB9-4D73-8BB3-253456FB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8FFE0-974F-47F6-BDAB-E71D01F3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49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2321-9EC2-4A21-87DF-9F1A59A4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22BC1-875D-4E7A-A069-F5E143D7F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B9195-02A5-4954-8EEB-B7ACA6688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1C496-BABA-4EE1-9616-D1BC3BD7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7300A-768C-46AA-93F5-E550E660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88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C01BB-860B-4A9E-8B16-26CEA15BB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5FAA4-8D1C-4774-A92E-87F16FB37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8648E-7DE4-447B-81EC-CC6802942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529C4-3AEE-403B-9152-6EFBDB70C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E5927-C7E1-4482-AC9E-9E4CC23AD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33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F21B1-7A83-4D0E-A772-49202B58D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BED01-8D9E-464E-A2CF-D8E637F0E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79E3F7-BD53-49AC-BA0F-C58A997A8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F6181-2543-44D5-88FA-34B49688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C40B8-4172-4089-8789-293D6D82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4F9A1-0A69-41C8-9FC4-462CA2E17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68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8456D-4C1E-453F-BBAD-E33E69F5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41695-7EC3-4A74-ACAC-F94EF235B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74A8EC-A30F-48EA-B8C7-1AF934C5A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180A0F-D7F0-4B65-8C63-89353FB3F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9E8977-7BB3-40E8-AAD6-BE7BECC4C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A48A0F-B9C8-461C-AAFA-0C2A72CA0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1978D2-4C94-48E7-8552-74BB72344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49192E-B00B-4E11-AABA-C308E91A6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970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A341C-0365-4356-89DA-4A9CDFEA3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2C45F-7BBC-484A-BC7E-6F7D71C3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5E8514-752C-44DD-9E94-ED23E6A09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C8F4D5-8F10-43F5-B0F5-5D2E8232A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68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819003-7061-4B39-80A4-BB7B67EF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00E735-2854-4899-9D55-7AA417375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0B037-AD77-4642-A4FE-D9F2E824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02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9F474-C0E8-4810-95A5-A3AB2924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04322-B004-4776-AE86-5564709E5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C932B7-9AB5-4ECE-B3B3-8742D79EBB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C56D6-653B-4AAA-93AF-5DA2EDC1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5678E-C6E0-4F41-92AC-DF209362A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BD819-60BC-458A-B6B2-28D6DC28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390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70C99-036F-4112-A24D-B7B2C3018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AB5FD-28EC-435C-A453-EA24FE3F89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10EA1-0113-41FF-B89F-E464873EC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5020A-428D-42D0-8FB0-68A6D5F62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A6D14-8E3C-4471-B1D7-7467B299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DD475-04A7-4F76-859B-41361216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30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2D2BF-47BB-4DB1-93BC-0FEA0C06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C66A3-E9FF-4AEA-A66E-78870432B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DEB48-1F79-4097-904D-0E76B7927A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4C597-B13E-4AB6-95CA-80DDF93B94DA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A7101-CC5D-4463-A775-AC0B75C95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3A974-D801-4B99-A603-167F597CD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B348-72BB-4737-B158-70F0AB11301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421BB2-CE58-4D20-9101-1F4F39B8A05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321800" y="0"/>
            <a:ext cx="2870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0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rinstitute.net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0AE067-BDD4-43AE-BAF0-6BD4EDAE9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0" y="0"/>
            <a:ext cx="2683091" cy="15114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DD66392-AEA4-4660-85B6-A640AC846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745" y="1825625"/>
            <a:ext cx="8305102" cy="23098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000" b="1" dirty="0" smtClean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Political Economy</a:t>
            </a:r>
            <a:r>
              <a:rPr lang="en-GB" sz="35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/>
            </a:r>
            <a:br>
              <a:rPr lang="en-GB" sz="35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</a:br>
            <a:r>
              <a:rPr lang="en-GB" sz="3500" b="1" dirty="0">
                <a:solidFill>
                  <a:srgbClr val="2F7C7F"/>
                </a:solidFill>
                <a:latin typeface="Roboto Slab" pitchFamily="2" charset="0"/>
                <a:ea typeface="Roboto Slab" pitchFamily="2" charset="0"/>
              </a:rPr>
              <a:t> </a:t>
            </a:r>
            <a:r>
              <a:rPr lang="en-GB" sz="3200" b="1" dirty="0">
                <a:solidFill>
                  <a:srgbClr val="2F7C7F"/>
                </a:solidFill>
                <a:latin typeface="Playfair Display" pitchFamily="2" charset="77"/>
              </a:rPr>
              <a:t/>
            </a:r>
            <a:br>
              <a:rPr lang="en-GB" sz="3200" b="1" dirty="0">
                <a:solidFill>
                  <a:srgbClr val="2F7C7F"/>
                </a:solidFill>
                <a:latin typeface="Playfair Display" pitchFamily="2" charset="77"/>
              </a:rPr>
            </a:br>
            <a:r>
              <a:rPr lang="en-GB" sz="2500" dirty="0" smtClean="0">
                <a:solidFill>
                  <a:srgbClr val="2F7C7F"/>
                </a:solidFill>
                <a:latin typeface="Roboto Slab" pitchFamily="2" charset="0"/>
              </a:rPr>
              <a:t>A primer and a discussion</a:t>
            </a:r>
            <a:endParaRPr lang="en-IE" sz="2500" dirty="0">
              <a:solidFill>
                <a:srgbClr val="2F7C7F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2DD64E-E74B-401E-95F4-F95350DAB7B6}"/>
              </a:ext>
            </a:extLst>
          </p:cNvPr>
          <p:cNvSpPr txBox="1"/>
          <p:nvPr/>
        </p:nvSpPr>
        <p:spPr>
          <a:xfrm>
            <a:off x="973123" y="4126715"/>
            <a:ext cx="7524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19th June 2020</a:t>
            </a:r>
            <a:endParaRPr lang="en-IE" b="1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  <a:p>
            <a:r>
              <a:rPr lang="en-IE" b="1" dirty="0" err="1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Maynooth</a:t>
            </a:r>
            <a:r>
              <a:rPr lang="en-IE" b="1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 University</a:t>
            </a:r>
            <a:endParaRPr lang="en-IE" b="1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F88042-3C45-4A7E-A082-DB73669AA66B}"/>
              </a:ext>
            </a:extLst>
          </p:cNvPr>
          <p:cNvSpPr/>
          <p:nvPr/>
        </p:nvSpPr>
        <p:spPr>
          <a:xfrm>
            <a:off x="973123" y="5039768"/>
            <a:ext cx="6096000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b="1" dirty="0" smtClean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Dr Tom McDonnell </a:t>
            </a:r>
            <a:r>
              <a:rPr lang="en-IE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IE" b="1" dirty="0">
                <a:solidFill>
                  <a:srgbClr val="98C12C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Twitter: </a:t>
            </a:r>
            <a:r>
              <a:rPr lang="en-IE" dirty="0" smtClean="0">
                <a:solidFill>
                  <a:srgbClr val="0B3B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@TomAMcDonnell1 </a:t>
            </a:r>
            <a:r>
              <a:rPr lang="en-IE" dirty="0">
                <a:solidFill>
                  <a:srgbClr val="08537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IE" dirty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WEBSITE: </a:t>
            </a:r>
            <a:r>
              <a:rPr lang="en-IE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  <a:hlinkClick r:id="rId4"/>
              </a:rPr>
              <a:t>www.nerinstitute.net</a:t>
            </a:r>
            <a:r>
              <a:rPr lang="en-IE" dirty="0" smtClean="0">
                <a:solidFill>
                  <a:srgbClr val="0B3B64"/>
                </a:solidFill>
                <a:latin typeface="Roboto Slab" pitchFamily="2" charset="0"/>
                <a:ea typeface="Roboto Slab" pitchFamily="2" charset="0"/>
                <a:cs typeface="Open Sans Light" panose="020B0306030504020204" pitchFamily="34" charset="0"/>
              </a:rPr>
              <a:t> </a:t>
            </a:r>
            <a:endParaRPr lang="en-IE" dirty="0">
              <a:solidFill>
                <a:srgbClr val="0B3B64"/>
              </a:solidFill>
              <a:latin typeface="Roboto Slab" pitchFamily="2" charset="0"/>
              <a:ea typeface="Roboto Slab" pitchFamily="2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14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Economic justice: </a:t>
            </a:r>
            <a:br>
              <a:rPr lang="en-IE" dirty="0"/>
            </a:br>
            <a:r>
              <a:rPr lang="en-IE" dirty="0"/>
              <a:t>Conservative maxim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IE" b="1" dirty="0">
                <a:solidFill>
                  <a:srgbClr val="0070C0"/>
                </a:solidFill>
              </a:rPr>
              <a:t>Conservative maxim</a:t>
            </a:r>
            <a:r>
              <a:rPr lang="en-IE" dirty="0"/>
              <a:t>: </a:t>
            </a:r>
            <a:r>
              <a:rPr lang="en-IE" i="1" dirty="0"/>
              <a:t>Payment according to </a:t>
            </a:r>
            <a:r>
              <a:rPr lang="en-IE" i="1" u="sng" dirty="0"/>
              <a:t>the value of one’s personal contribution and the contribution of the productive property one owns</a:t>
            </a:r>
          </a:p>
          <a:p>
            <a:r>
              <a:rPr lang="en-IE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fair definition of equity?</a:t>
            </a:r>
          </a:p>
          <a:p>
            <a:pPr lvl="1"/>
            <a:r>
              <a:rPr lang="en-IE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What about inherited property or property acquired in any way other than through merit (i.e. sacrifice or personal contribution)</a:t>
            </a:r>
          </a:p>
          <a:p>
            <a:pPr lvl="1"/>
            <a:r>
              <a:rPr lang="en-IE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Historical wealth inequality was often the consequence of unfair advantage – e.g. force of arms, better connections, inside information, luck, willingness to prey on others</a:t>
            </a:r>
          </a:p>
          <a:p>
            <a:r>
              <a:rPr lang="en-IE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Studies of wealth tend to show that between 60% and 80% of personal wealth comes either from direct inheritance or the income on inherited wealth </a:t>
            </a:r>
          </a:p>
        </p:txBody>
      </p:sp>
    </p:spTree>
    <p:extLst>
      <p:ext uri="{BB962C8B-B14F-4D97-AF65-F5344CB8AC3E}">
        <p14:creationId xmlns:p14="http://schemas.microsoft.com/office/powerpoint/2010/main" val="195238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Economic justice: </a:t>
            </a:r>
            <a:br>
              <a:rPr lang="en-IE" dirty="0"/>
            </a:br>
            <a:r>
              <a:rPr lang="en-IE" dirty="0"/>
              <a:t>Liberal maxim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b="1" dirty="0">
                <a:solidFill>
                  <a:srgbClr val="FFC000"/>
                </a:solidFill>
              </a:rPr>
              <a:t>Liberal maxim</a:t>
            </a:r>
            <a:r>
              <a:rPr lang="en-IE" dirty="0"/>
              <a:t>: </a:t>
            </a:r>
            <a:r>
              <a:rPr lang="en-IE" i="1" dirty="0"/>
              <a:t>Payment according to the </a:t>
            </a:r>
            <a:r>
              <a:rPr lang="en-IE" i="1" u="sng" dirty="0"/>
              <a:t>value of one’s personal contribution only</a:t>
            </a:r>
          </a:p>
          <a:p>
            <a:pPr lvl="1"/>
            <a:r>
              <a:rPr lang="en-IE" dirty="0"/>
              <a:t>i.e. labour income is ok but not capital income</a:t>
            </a:r>
          </a:p>
          <a:p>
            <a:r>
              <a:rPr lang="en-IE" dirty="0"/>
              <a:t>Is the genetic lottery any fairer than the inheritance lottery?</a:t>
            </a:r>
          </a:p>
          <a:p>
            <a:r>
              <a:rPr lang="en-IE" dirty="0"/>
              <a:t>Talent requires training – is the training the sacrifice? </a:t>
            </a:r>
          </a:p>
          <a:p>
            <a:pPr lvl="1"/>
            <a:r>
              <a:rPr lang="en-IE" dirty="0"/>
              <a:t>Yet training requires multiple inputs – including from the trainer (teacher) and other scarce resources (educational facilities)</a:t>
            </a:r>
          </a:p>
          <a:p>
            <a:r>
              <a:rPr lang="en-IE" dirty="0"/>
              <a:t>What about inequality of opportunity? </a:t>
            </a:r>
          </a:p>
        </p:txBody>
      </p:sp>
    </p:spTree>
    <p:extLst>
      <p:ext uri="{BB962C8B-B14F-4D97-AF65-F5344CB8AC3E}">
        <p14:creationId xmlns:p14="http://schemas.microsoft.com/office/powerpoint/2010/main" val="3758184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Economic justice: </a:t>
            </a:r>
            <a:br>
              <a:rPr lang="en-IE" dirty="0"/>
            </a:br>
            <a:r>
              <a:rPr lang="en-IE" dirty="0"/>
              <a:t>Radical maxim and Humane maxim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>
                <a:solidFill>
                  <a:srgbClr val="FF0000"/>
                </a:solidFill>
              </a:rPr>
              <a:t>Radical maxim</a:t>
            </a:r>
            <a:r>
              <a:rPr lang="en-IE" dirty="0"/>
              <a:t>: </a:t>
            </a:r>
            <a:r>
              <a:rPr lang="en-IE" i="1" dirty="0"/>
              <a:t>Payment according to </a:t>
            </a:r>
            <a:r>
              <a:rPr lang="en-IE" i="1" u="sng" dirty="0"/>
              <a:t>effort</a:t>
            </a:r>
            <a:r>
              <a:rPr lang="en-IE" i="1" dirty="0"/>
              <a:t>, or the personal sacrifices one makes</a:t>
            </a:r>
          </a:p>
          <a:p>
            <a:r>
              <a:rPr lang="en-IE" dirty="0"/>
              <a:t>How do we define or measure personal sacrifices?</a:t>
            </a:r>
          </a:p>
          <a:p>
            <a:pPr lvl="1"/>
            <a:r>
              <a:rPr lang="en-IE" dirty="0"/>
              <a:t>Longer work hours? Less pleasant work? More dangerous , unhealthy work?</a:t>
            </a:r>
          </a:p>
          <a:p>
            <a:pPr lvl="1"/>
            <a:r>
              <a:rPr lang="en-IE" dirty="0"/>
              <a:t>Does this mean that a person without sufficient ‘sacrifice’ would be denied access to a costly medical treatment</a:t>
            </a:r>
          </a:p>
          <a:p>
            <a:pPr marL="0" indent="0">
              <a:buNone/>
            </a:pPr>
            <a:endParaRPr lang="en-IE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dirty="0">
                <a:solidFill>
                  <a:srgbClr val="00B050"/>
                </a:solidFill>
              </a:rPr>
              <a:t>Humane maxim</a:t>
            </a:r>
            <a:r>
              <a:rPr lang="en-IE" dirty="0"/>
              <a:t>: </a:t>
            </a:r>
            <a:r>
              <a:rPr lang="en-IE" i="1" dirty="0"/>
              <a:t>Payment according to </a:t>
            </a:r>
            <a:r>
              <a:rPr lang="en-IE" i="1" u="sng" dirty="0"/>
              <a:t>need</a:t>
            </a:r>
          </a:p>
          <a:p>
            <a:r>
              <a:rPr lang="en-IE" dirty="0"/>
              <a:t>Do we want a just economy or a humane economy?</a:t>
            </a:r>
          </a:p>
        </p:txBody>
      </p:sp>
    </p:spTree>
    <p:extLst>
      <p:ext uri="{BB962C8B-B14F-4D97-AF65-F5344CB8AC3E}">
        <p14:creationId xmlns:p14="http://schemas.microsoft.com/office/powerpoint/2010/main" val="3034045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Inequality and the 1%</a:t>
            </a:r>
            <a:br>
              <a:rPr lang="en-IE" dirty="0"/>
            </a:br>
            <a:r>
              <a:rPr lang="en-IE" dirty="0"/>
              <a:t>(The Capitalist Class)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IE" sz="1600" dirty="0"/>
          </a:p>
          <a:p>
            <a:r>
              <a:rPr lang="en-IE" sz="2900" dirty="0"/>
              <a:t>Occupy Wall St. And the 1%</a:t>
            </a:r>
          </a:p>
          <a:p>
            <a:endParaRPr lang="en-IE" sz="2900" dirty="0"/>
          </a:p>
          <a:p>
            <a:r>
              <a:rPr lang="en-IE" sz="2900" dirty="0"/>
              <a:t>In 2013 the wealthiest 1% owned</a:t>
            </a:r>
          </a:p>
          <a:p>
            <a:pPr lvl="1"/>
            <a:r>
              <a:rPr lang="en-IE" sz="2900" dirty="0"/>
              <a:t>20% of the total wealth in Sweden</a:t>
            </a:r>
          </a:p>
          <a:p>
            <a:pPr lvl="1"/>
            <a:r>
              <a:rPr lang="en-IE" sz="2900" dirty="0"/>
              <a:t>25% of the total wealth in France, </a:t>
            </a:r>
          </a:p>
          <a:p>
            <a:pPr lvl="1"/>
            <a:r>
              <a:rPr lang="en-IE" sz="2900" dirty="0"/>
              <a:t>30% of the total wealth in the United Kingdom, </a:t>
            </a:r>
          </a:p>
          <a:p>
            <a:pPr lvl="1"/>
            <a:r>
              <a:rPr lang="en-IE" sz="2900" dirty="0"/>
              <a:t>32% of the total wealth in the United States. </a:t>
            </a:r>
          </a:p>
          <a:p>
            <a:pPr lvl="1"/>
            <a:endParaRPr lang="en-IE" sz="2900" dirty="0"/>
          </a:p>
          <a:p>
            <a:pPr lvl="1"/>
            <a:r>
              <a:rPr lang="en-IE" sz="2900" dirty="0"/>
              <a:t>If we include the portion of wealth that is hidden in tax havens or in other ways, these percentages would increase by at least 2 or 3 points. </a:t>
            </a:r>
            <a:endParaRPr lang="en-IE" sz="2300" dirty="0"/>
          </a:p>
          <a:p>
            <a:endParaRPr lang="en-IE" sz="1600" dirty="0"/>
          </a:p>
          <a:p>
            <a:pPr>
              <a:buNone/>
            </a:pPr>
            <a:r>
              <a:rPr lang="en-IE" sz="1600" dirty="0"/>
              <a:t>Source: Thomas </a:t>
            </a:r>
            <a:r>
              <a:rPr lang="en-IE" sz="1600" dirty="0" err="1"/>
              <a:t>Piketty</a:t>
            </a:r>
            <a:r>
              <a:rPr lang="en-IE" sz="1600" dirty="0"/>
              <a:t>, </a:t>
            </a:r>
            <a:r>
              <a:rPr lang="en-IE" sz="1600" i="1" dirty="0"/>
              <a:t>Le capital au </a:t>
            </a:r>
            <a:r>
              <a:rPr lang="en-IE" sz="1600" i="1" dirty="0" err="1"/>
              <a:t>XXIe</a:t>
            </a:r>
            <a:r>
              <a:rPr lang="en-IE" sz="1600" i="1" dirty="0"/>
              <a:t> siècle</a:t>
            </a:r>
            <a:r>
              <a:rPr lang="en-IE" sz="1600" dirty="0"/>
              <a:t>, Le </a:t>
            </a:r>
            <a:r>
              <a:rPr lang="en-IE" sz="1600" dirty="0" err="1"/>
              <a:t>Seuil</a:t>
            </a:r>
            <a:r>
              <a:rPr lang="en-IE" sz="1600" dirty="0"/>
              <a:t>, 2013, 970 pp. (</a:t>
            </a:r>
            <a:r>
              <a:rPr lang="en-IE" sz="1600" i="1" dirty="0"/>
              <a:t>Capital in the Twenty-First Century</a:t>
            </a:r>
            <a:r>
              <a:rPr lang="en-IE" sz="1600" dirty="0"/>
              <a:t>, Harvard University Press, 2014 996 pp</a:t>
            </a:r>
          </a:p>
        </p:txBody>
      </p:sp>
    </p:spTree>
    <p:extLst>
      <p:ext uri="{BB962C8B-B14F-4D97-AF65-F5344CB8AC3E}">
        <p14:creationId xmlns:p14="http://schemas.microsoft.com/office/powerpoint/2010/main" val="3047121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The Welfare state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15024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The idea of </a:t>
            </a:r>
            <a:br>
              <a:rPr lang="en-IE" dirty="0"/>
            </a:br>
            <a:r>
              <a:rPr lang="en-IE" dirty="0"/>
              <a:t>the 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The idea of the welfare state underpins a variety of different economic and social organisations</a:t>
            </a:r>
          </a:p>
          <a:p>
            <a:endParaRPr lang="en-IE" sz="2600" dirty="0"/>
          </a:p>
          <a:p>
            <a:r>
              <a:rPr lang="en-IE" sz="2600" dirty="0"/>
              <a:t>Reflects </a:t>
            </a:r>
            <a:r>
              <a:rPr lang="en-IE" sz="2600" dirty="0">
                <a:solidFill>
                  <a:srgbClr val="00B0F0"/>
                </a:solidFill>
              </a:rPr>
              <a:t>activist state policy to protect and promote the economic and social well-being of its population</a:t>
            </a:r>
          </a:p>
          <a:p>
            <a:pPr lvl="2"/>
            <a:r>
              <a:rPr lang="en-IE" sz="1800" dirty="0">
                <a:solidFill>
                  <a:srgbClr val="FF0000"/>
                </a:solidFill>
              </a:rPr>
              <a:t>Redistribution</a:t>
            </a:r>
            <a:r>
              <a:rPr lang="en-IE" sz="1800" dirty="0"/>
              <a:t> of income and wealth</a:t>
            </a:r>
          </a:p>
          <a:p>
            <a:pPr lvl="2"/>
            <a:r>
              <a:rPr lang="en-IE" sz="1800" dirty="0">
                <a:solidFill>
                  <a:srgbClr val="FF0000"/>
                </a:solidFill>
              </a:rPr>
              <a:t>Provision of public services </a:t>
            </a:r>
            <a:r>
              <a:rPr lang="en-IE" sz="1800" dirty="0"/>
              <a:t>(health, education, housing, public transport)</a:t>
            </a:r>
          </a:p>
          <a:p>
            <a:pPr lvl="2"/>
            <a:r>
              <a:rPr lang="en-IE" sz="1800" dirty="0">
                <a:solidFill>
                  <a:srgbClr val="FF0000"/>
                </a:solidFill>
              </a:rPr>
              <a:t>Basic protections </a:t>
            </a:r>
            <a:r>
              <a:rPr lang="en-IE" sz="1800" dirty="0"/>
              <a:t>e.g. a state provided pension</a:t>
            </a:r>
          </a:p>
          <a:p>
            <a:endParaRPr lang="en-IE" dirty="0"/>
          </a:p>
          <a:p>
            <a:r>
              <a:rPr lang="en-IE" dirty="0"/>
              <a:t>The welfare state is funded through redistributive (progressive) taxation</a:t>
            </a:r>
          </a:p>
        </p:txBody>
      </p:sp>
    </p:spTree>
    <p:extLst>
      <p:ext uri="{BB962C8B-B14F-4D97-AF65-F5344CB8AC3E}">
        <p14:creationId xmlns:p14="http://schemas.microsoft.com/office/powerpoint/2010/main" val="306713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Defining </a:t>
            </a:r>
            <a:br>
              <a:rPr lang="en-IE" dirty="0"/>
            </a:br>
            <a:r>
              <a:rPr lang="en-IE" dirty="0"/>
              <a:t>the 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A form of economic and social organisation</a:t>
            </a:r>
          </a:p>
          <a:p>
            <a:pPr lvl="1"/>
            <a:r>
              <a:rPr lang="en-IE" dirty="0"/>
              <a:t>A system in which the state plays a role in the protection of its citizens</a:t>
            </a:r>
          </a:p>
          <a:p>
            <a:pPr lvl="1"/>
            <a:r>
              <a:rPr lang="en-IE" dirty="0"/>
              <a:t>Not just physical protection and the maintenance of order, but </a:t>
            </a:r>
            <a:r>
              <a:rPr lang="en-IE" dirty="0">
                <a:solidFill>
                  <a:srgbClr val="00B0F0"/>
                </a:solidFill>
              </a:rPr>
              <a:t>promotion of the economic and social well-being of its citizens</a:t>
            </a:r>
          </a:p>
          <a:p>
            <a:endParaRPr lang="en-IE" dirty="0"/>
          </a:p>
          <a:p>
            <a:r>
              <a:rPr lang="en-IE" dirty="0"/>
              <a:t>The welfare state can be seen as </a:t>
            </a:r>
            <a:r>
              <a:rPr lang="en-IE" dirty="0">
                <a:solidFill>
                  <a:srgbClr val="00B0F0"/>
                </a:solidFill>
              </a:rPr>
              <a:t>a combination of collectivism, capitalism, social welfare policy and democracy</a:t>
            </a:r>
          </a:p>
        </p:txBody>
      </p:sp>
    </p:spTree>
    <p:extLst>
      <p:ext uri="{BB962C8B-B14F-4D97-AF65-F5344CB8AC3E}">
        <p14:creationId xmlns:p14="http://schemas.microsoft.com/office/powerpoint/2010/main" val="3561976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Purpose of </a:t>
            </a:r>
            <a:br>
              <a:rPr lang="en-IE" dirty="0"/>
            </a:br>
            <a:r>
              <a:rPr lang="en-IE" dirty="0"/>
              <a:t>the 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dirty="0">
                <a:solidFill>
                  <a:srgbClr val="00B0F0"/>
                </a:solidFill>
              </a:rPr>
              <a:t>Equality</a:t>
            </a:r>
            <a:r>
              <a:rPr lang="en-IE" dirty="0"/>
              <a:t> of opportunity</a:t>
            </a:r>
          </a:p>
          <a:p>
            <a:pPr lvl="1"/>
            <a:r>
              <a:rPr lang="en-IE" dirty="0"/>
              <a:t>Or equality of outcome?</a:t>
            </a:r>
          </a:p>
          <a:p>
            <a:endParaRPr lang="en-IE" dirty="0"/>
          </a:p>
          <a:p>
            <a:r>
              <a:rPr lang="en-IE" dirty="0"/>
              <a:t>Equitable distribution of wealth and income</a:t>
            </a:r>
          </a:p>
          <a:p>
            <a:pPr lvl="1"/>
            <a:r>
              <a:rPr lang="en-IE" dirty="0"/>
              <a:t>What is equitable?</a:t>
            </a:r>
          </a:p>
          <a:p>
            <a:endParaRPr lang="en-IE" dirty="0"/>
          </a:p>
          <a:p>
            <a:r>
              <a:rPr lang="en-IE" dirty="0">
                <a:solidFill>
                  <a:srgbClr val="00B0F0"/>
                </a:solidFill>
              </a:rPr>
              <a:t>Protection</a:t>
            </a:r>
            <a:r>
              <a:rPr lang="en-IE" dirty="0"/>
              <a:t> of those unable to provide for themselves</a:t>
            </a:r>
          </a:p>
          <a:p>
            <a:pPr lvl="1"/>
            <a:r>
              <a:rPr lang="en-IE" dirty="0"/>
              <a:t>E.g. children, the sick, the elderly, the unemployed</a:t>
            </a:r>
          </a:p>
          <a:p>
            <a:endParaRPr lang="en-IE" dirty="0"/>
          </a:p>
          <a:p>
            <a:r>
              <a:rPr lang="en-IE" dirty="0">
                <a:solidFill>
                  <a:srgbClr val="00B0F0"/>
                </a:solidFill>
              </a:rPr>
              <a:t>Minimum standards </a:t>
            </a:r>
            <a:r>
              <a:rPr lang="en-IE" dirty="0"/>
              <a:t>in housing, education, health</a:t>
            </a:r>
          </a:p>
          <a:p>
            <a:endParaRPr lang="en-IE" dirty="0"/>
          </a:p>
          <a:p>
            <a:r>
              <a:rPr lang="en-IE" dirty="0"/>
              <a:t>Poverty reduction and basic income (minimum wages, social transfers)</a:t>
            </a:r>
          </a:p>
        </p:txBody>
      </p:sp>
    </p:spTree>
    <p:extLst>
      <p:ext uri="{BB962C8B-B14F-4D97-AF65-F5344CB8AC3E}">
        <p14:creationId xmlns:p14="http://schemas.microsoft.com/office/powerpoint/2010/main" val="2241407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Funding of the Welfare State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Funding is achieved through redistributionist taxation</a:t>
            </a:r>
          </a:p>
          <a:p>
            <a:r>
              <a:rPr lang="en-IE" dirty="0" smtClean="0"/>
              <a:t>Progressive taxation</a:t>
            </a:r>
          </a:p>
          <a:p>
            <a:pPr lvl="1"/>
            <a:r>
              <a:rPr lang="en-IE" dirty="0" smtClean="0"/>
              <a:t>Proportionally larger tax contributions from those on higher incomes (or those with higher levels of wealth)</a:t>
            </a:r>
          </a:p>
          <a:p>
            <a:pPr lvl="1"/>
            <a:r>
              <a:rPr lang="en-IE" dirty="0" smtClean="0"/>
              <a:t>Helps reduce income gap between rich and poor</a:t>
            </a:r>
          </a:p>
          <a:p>
            <a:r>
              <a:rPr lang="en-IE" dirty="0" smtClean="0"/>
              <a:t>Funds go from the state to the services provided (e.g. education, healthcare, social housing) or directly to categories of individual (e.g. pensioners)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491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Origins of </a:t>
            </a:r>
            <a:br>
              <a:rPr lang="en-IE" dirty="0"/>
            </a:br>
            <a:r>
              <a:rPr lang="en-IE" dirty="0"/>
              <a:t>the 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/>
              <a:t>Bismarck’s </a:t>
            </a:r>
            <a:r>
              <a:rPr lang="en-IE" dirty="0" err="1"/>
              <a:t>Sozialstatt</a:t>
            </a:r>
            <a:r>
              <a:rPr lang="en-IE" dirty="0"/>
              <a:t> (1870)</a:t>
            </a:r>
          </a:p>
          <a:p>
            <a:pPr lvl="1"/>
            <a:r>
              <a:rPr lang="en-IE" dirty="0"/>
              <a:t>Social insurance model</a:t>
            </a:r>
          </a:p>
          <a:p>
            <a:pPr lvl="1"/>
            <a:r>
              <a:rPr lang="en-IE" dirty="0"/>
              <a:t>Not just poverty relief</a:t>
            </a:r>
          </a:p>
          <a:p>
            <a:r>
              <a:rPr lang="en-IE" dirty="0"/>
              <a:t>Swedish welfare state (1936)</a:t>
            </a:r>
          </a:p>
          <a:p>
            <a:pPr lvl="1"/>
            <a:r>
              <a:rPr lang="en-IE" b="1" u="sng" dirty="0"/>
              <a:t>mixed economy based on compromise between trade unions and corporations</a:t>
            </a:r>
          </a:p>
          <a:p>
            <a:pPr lvl="1"/>
            <a:r>
              <a:rPr lang="en-IE" dirty="0"/>
              <a:t>Strong unions; well funded social insurance system; universal health care</a:t>
            </a:r>
          </a:p>
          <a:p>
            <a:pPr lvl="1"/>
            <a:r>
              <a:rPr lang="en-IE" dirty="0"/>
              <a:t>Cradle to the grave protection</a:t>
            </a:r>
          </a:p>
          <a:p>
            <a:r>
              <a:rPr lang="en-IE" dirty="0"/>
              <a:t>Most European and North American countries now contain at least some elements of the welfare state</a:t>
            </a:r>
          </a:p>
          <a:p>
            <a:r>
              <a:rPr lang="en-IE" dirty="0"/>
              <a:t>Responses to socialism?</a:t>
            </a:r>
          </a:p>
          <a:p>
            <a:pPr lvl="1"/>
            <a:r>
              <a:rPr lang="en-IE" dirty="0"/>
              <a:t>A middle way between laissez-faire capitalism and communism</a:t>
            </a:r>
          </a:p>
        </p:txBody>
      </p:sp>
    </p:spTree>
    <p:extLst>
      <p:ext uri="{BB962C8B-B14F-4D97-AF65-F5344CB8AC3E}">
        <p14:creationId xmlns:p14="http://schemas.microsoft.com/office/powerpoint/2010/main" val="3646077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Political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2000" i="1" dirty="0"/>
              <a:t>The </a:t>
            </a:r>
            <a:r>
              <a:rPr lang="en-IE" sz="2000" i="1" dirty="0">
                <a:solidFill>
                  <a:srgbClr val="00B0F0"/>
                </a:solidFill>
              </a:rPr>
              <a:t>ideas</a:t>
            </a:r>
            <a:r>
              <a:rPr lang="en-IE" sz="2000" i="1" dirty="0"/>
              <a:t> of economists and political philosophers, both when they are right and when they are wrong, </a:t>
            </a:r>
            <a:r>
              <a:rPr lang="en-IE" sz="2000" i="1" dirty="0">
                <a:solidFill>
                  <a:srgbClr val="00B0F0"/>
                </a:solidFill>
              </a:rPr>
              <a:t>are more powerful than is commonly understood</a:t>
            </a:r>
            <a:r>
              <a:rPr lang="en-IE" sz="2000" i="1" dirty="0"/>
              <a:t>. Indeed the world is ruled by little else. Practical men, who believe themselves to be quite exempt from any intellectual influence, are usually the slaves of some defunct economist. </a:t>
            </a:r>
            <a:r>
              <a:rPr lang="en-IE" sz="2000" dirty="0"/>
              <a:t>(John Maynard Keynes, The General Theory of Employment, Interest and Money, 1935)</a:t>
            </a:r>
          </a:p>
          <a:p>
            <a:endParaRPr lang="en-IE" dirty="0"/>
          </a:p>
          <a:p>
            <a:r>
              <a:rPr lang="en-IE" sz="2600" dirty="0"/>
              <a:t>Economic ideologies are themselves phenomenon to explain</a:t>
            </a:r>
          </a:p>
          <a:p>
            <a:r>
              <a:rPr lang="en-IE" sz="2600" dirty="0"/>
              <a:t>Political economy “interrogates economic doctrines to disclose their sociological and political premises”</a:t>
            </a:r>
          </a:p>
        </p:txBody>
      </p:sp>
    </p:spTree>
    <p:extLst>
      <p:ext uri="{BB962C8B-B14F-4D97-AF65-F5344CB8AC3E}">
        <p14:creationId xmlns:p14="http://schemas.microsoft.com/office/powerpoint/2010/main" val="3691123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Categories of </a:t>
            </a:r>
            <a:br>
              <a:rPr lang="en-IE" dirty="0"/>
            </a:br>
            <a:r>
              <a:rPr lang="en-IE" dirty="0"/>
              <a:t>the 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IE" sz="3600" dirty="0"/>
              <a:t>The welfare states of the late nineteenth and early twentieth century were often enacted by conservatives</a:t>
            </a:r>
          </a:p>
          <a:p>
            <a:pPr lvl="1"/>
            <a:r>
              <a:rPr lang="en-IE" sz="3300" dirty="0"/>
              <a:t>The creation of the welfare state was seen as a way of defusing  socialist and leftist sentiment</a:t>
            </a:r>
          </a:p>
          <a:p>
            <a:endParaRPr lang="en-IE" dirty="0"/>
          </a:p>
          <a:p>
            <a:r>
              <a:rPr lang="en-IE" sz="3600" dirty="0"/>
              <a:t>The </a:t>
            </a:r>
            <a:r>
              <a:rPr lang="en-IE" sz="3600" dirty="0" err="1"/>
              <a:t>Beveridge</a:t>
            </a:r>
            <a:r>
              <a:rPr lang="en-IE" sz="3600" dirty="0"/>
              <a:t> Report (1942) argued that government should provide adequate income, education, healthcare, housing and employment for everyone</a:t>
            </a:r>
          </a:p>
          <a:p>
            <a:pPr lvl="1"/>
            <a:r>
              <a:rPr lang="en-IE" sz="3300" dirty="0"/>
              <a:t>The National Insurance system</a:t>
            </a:r>
          </a:p>
          <a:p>
            <a:endParaRPr lang="en-IE" dirty="0"/>
          </a:p>
          <a:p>
            <a:r>
              <a:rPr lang="en-IE" sz="3600" dirty="0"/>
              <a:t>Types of welfare capitalism</a:t>
            </a:r>
          </a:p>
          <a:p>
            <a:pPr lvl="1"/>
            <a:r>
              <a:rPr lang="en-IE" sz="3300" dirty="0">
                <a:solidFill>
                  <a:srgbClr val="FF0000"/>
                </a:solidFill>
              </a:rPr>
              <a:t>Social-democratic</a:t>
            </a:r>
            <a:r>
              <a:rPr lang="en-IE" sz="3300" dirty="0"/>
              <a:t> welfare state (universal benefits)</a:t>
            </a:r>
          </a:p>
          <a:p>
            <a:pPr lvl="1"/>
            <a:r>
              <a:rPr lang="en-IE" sz="3300" dirty="0">
                <a:solidFill>
                  <a:srgbClr val="0070C0"/>
                </a:solidFill>
              </a:rPr>
              <a:t>Christian-democratic</a:t>
            </a:r>
            <a:r>
              <a:rPr lang="en-IE" sz="3300" dirty="0"/>
              <a:t> welfare state (insurance system – still allows for social stratification)</a:t>
            </a:r>
          </a:p>
          <a:p>
            <a:pPr lvl="1"/>
            <a:r>
              <a:rPr lang="en-IE" sz="3300" dirty="0">
                <a:solidFill>
                  <a:srgbClr val="FFC000"/>
                </a:solidFill>
              </a:rPr>
              <a:t>Liberal</a:t>
            </a:r>
            <a:r>
              <a:rPr lang="en-IE" sz="3300" dirty="0"/>
              <a:t> regime (private provision of services, market dominance, means tested benefits)</a:t>
            </a:r>
          </a:p>
        </p:txBody>
      </p:sp>
    </p:spTree>
    <p:extLst>
      <p:ext uri="{BB962C8B-B14F-4D97-AF65-F5344CB8AC3E}">
        <p14:creationId xmlns:p14="http://schemas.microsoft.com/office/powerpoint/2010/main" val="1563104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The</a:t>
            </a:r>
            <a:r>
              <a:rPr lang="en-IE" dirty="0">
                <a:solidFill>
                  <a:srgbClr val="00B0F0"/>
                </a:solidFill>
              </a:rPr>
              <a:t> christian-democratic </a:t>
            </a:r>
            <a:br>
              <a:rPr lang="en-IE" dirty="0">
                <a:solidFill>
                  <a:srgbClr val="00B0F0"/>
                </a:solidFill>
              </a:rPr>
            </a:br>
            <a:r>
              <a:rPr lang="en-IE" dirty="0"/>
              <a:t>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/>
              <a:t>Based on the principle of ‘subsidiarity’ </a:t>
            </a:r>
          </a:p>
          <a:p>
            <a:pPr lvl="1"/>
            <a:r>
              <a:rPr lang="en-IE" dirty="0"/>
              <a:t>the idea that a </a:t>
            </a:r>
            <a:r>
              <a:rPr lang="en-IE" dirty="0">
                <a:solidFill>
                  <a:srgbClr val="00B0F0"/>
                </a:solidFill>
              </a:rPr>
              <a:t>central authority should have a subsidiary function</a:t>
            </a:r>
            <a:r>
              <a:rPr lang="en-IE" dirty="0"/>
              <a:t>, </a:t>
            </a:r>
            <a:r>
              <a:rPr lang="en-IE" dirty="0">
                <a:solidFill>
                  <a:srgbClr val="00B0F0"/>
                </a:solidFill>
              </a:rPr>
              <a:t>performing only those tasks which cannot be performed effectively at a more immediate or local level</a:t>
            </a:r>
          </a:p>
          <a:p>
            <a:endParaRPr lang="en-IE" dirty="0"/>
          </a:p>
          <a:p>
            <a:r>
              <a:rPr lang="en-IE" dirty="0"/>
              <a:t>Citizens should be immunised from market dependency</a:t>
            </a:r>
          </a:p>
          <a:p>
            <a:pPr lvl="1"/>
            <a:r>
              <a:rPr lang="en-IE" dirty="0"/>
              <a:t>De-commodification</a:t>
            </a:r>
          </a:p>
          <a:p>
            <a:endParaRPr lang="en-IE" dirty="0"/>
          </a:p>
          <a:p>
            <a:r>
              <a:rPr lang="en-IE" dirty="0"/>
              <a:t>Dominance of social insurance schemes (permits a high degree of social stratification)</a:t>
            </a:r>
          </a:p>
          <a:p>
            <a:endParaRPr lang="en-IE" dirty="0"/>
          </a:p>
          <a:p>
            <a:r>
              <a:rPr lang="en-IE" dirty="0"/>
              <a:t>Germany, France, Spain, Italy, Belgium, Austria</a:t>
            </a:r>
          </a:p>
        </p:txBody>
      </p:sp>
    </p:spTree>
    <p:extLst>
      <p:ext uri="{BB962C8B-B14F-4D97-AF65-F5344CB8AC3E}">
        <p14:creationId xmlns:p14="http://schemas.microsoft.com/office/powerpoint/2010/main" val="2739174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The</a:t>
            </a:r>
            <a:r>
              <a:rPr lang="en-IE" dirty="0">
                <a:solidFill>
                  <a:srgbClr val="FFC000"/>
                </a:solidFill>
              </a:rPr>
              <a:t> liberal</a:t>
            </a:r>
            <a:br>
              <a:rPr lang="en-IE" dirty="0">
                <a:solidFill>
                  <a:srgbClr val="FFC000"/>
                </a:solidFill>
              </a:rPr>
            </a:br>
            <a:r>
              <a:rPr lang="en-IE" dirty="0"/>
              <a:t>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>
                <a:solidFill>
                  <a:srgbClr val="00B0F0"/>
                </a:solidFill>
              </a:rPr>
              <a:t>Based on the principles of market dominance and private provision</a:t>
            </a:r>
          </a:p>
          <a:p>
            <a:pPr lvl="1"/>
            <a:r>
              <a:rPr lang="en-IE" dirty="0"/>
              <a:t>Minimal de-commodification</a:t>
            </a:r>
          </a:p>
          <a:p>
            <a:endParaRPr lang="en-IE" dirty="0"/>
          </a:p>
          <a:p>
            <a:r>
              <a:rPr lang="en-IE" dirty="0"/>
              <a:t>State should only intervene to provide for basic needs (poverty relief)</a:t>
            </a:r>
          </a:p>
          <a:p>
            <a:pPr lvl="1"/>
            <a:r>
              <a:rPr lang="en-IE" dirty="0"/>
              <a:t>Means tested benefits</a:t>
            </a:r>
          </a:p>
          <a:p>
            <a:endParaRPr lang="en-IE" dirty="0"/>
          </a:p>
          <a:p>
            <a:r>
              <a:rPr lang="en-IE" dirty="0"/>
              <a:t>Social hierarchies are maintained (high social stratification)</a:t>
            </a:r>
          </a:p>
          <a:p>
            <a:endParaRPr lang="en-IE" dirty="0"/>
          </a:p>
          <a:p>
            <a:r>
              <a:rPr lang="en-IE" dirty="0"/>
              <a:t>USA, UK?, Japan, Australia, Canada, Switzerland</a:t>
            </a:r>
          </a:p>
        </p:txBody>
      </p:sp>
    </p:spTree>
    <p:extLst>
      <p:ext uri="{BB962C8B-B14F-4D97-AF65-F5344CB8AC3E}">
        <p14:creationId xmlns:p14="http://schemas.microsoft.com/office/powerpoint/2010/main" val="2242454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The</a:t>
            </a:r>
            <a:r>
              <a:rPr lang="en-IE" dirty="0">
                <a:solidFill>
                  <a:srgbClr val="FF0000"/>
                </a:solidFill>
              </a:rPr>
              <a:t> Social-democratic </a:t>
            </a:r>
            <a:br>
              <a:rPr lang="en-IE" dirty="0">
                <a:solidFill>
                  <a:srgbClr val="FF0000"/>
                </a:solidFill>
              </a:rPr>
            </a:br>
            <a:r>
              <a:rPr lang="en-IE" dirty="0"/>
              <a:t>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Based on the principle of universalism</a:t>
            </a:r>
          </a:p>
          <a:p>
            <a:pPr lvl="1"/>
            <a:r>
              <a:rPr lang="en-IE" dirty="0"/>
              <a:t>Benefits and services are accessed based on citizenship and are automatic depending on status (e.g. age or employment status)</a:t>
            </a:r>
          </a:p>
          <a:p>
            <a:pPr lvl="1"/>
            <a:r>
              <a:rPr lang="en-IE" dirty="0"/>
              <a:t>Provides a high degree of personal autonomy (limits reliance on family and the market)</a:t>
            </a:r>
          </a:p>
          <a:p>
            <a:endParaRPr lang="en-IE" dirty="0"/>
          </a:p>
          <a:p>
            <a:r>
              <a:rPr lang="en-IE" dirty="0"/>
              <a:t>Denmark, Norway, Sweden, Finland, the Netherlands</a:t>
            </a:r>
          </a:p>
        </p:txBody>
      </p:sp>
    </p:spTree>
    <p:extLst>
      <p:ext uri="{BB962C8B-B14F-4D97-AF65-F5344CB8AC3E}">
        <p14:creationId xmlns:p14="http://schemas.microsoft.com/office/powerpoint/2010/main" val="912301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Criticisms of the Welfare State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E" dirty="0" smtClean="0"/>
              <a:t>Criticisms from the Right:</a:t>
            </a:r>
          </a:p>
          <a:p>
            <a:pPr lvl="1"/>
            <a:r>
              <a:rPr lang="en-IE" dirty="0"/>
              <a:t>S</a:t>
            </a:r>
            <a:r>
              <a:rPr lang="en-IE" dirty="0" smtClean="0"/>
              <a:t>ocial insurance is counterproductive; welfare makes people ‘lazy’</a:t>
            </a:r>
          </a:p>
          <a:p>
            <a:pPr lvl="1"/>
            <a:r>
              <a:rPr lang="en-IE" dirty="0" smtClean="0"/>
              <a:t> Weakens private bonds (e.g. family) and institutions such as churches and charities</a:t>
            </a:r>
          </a:p>
          <a:p>
            <a:pPr lvl="1"/>
            <a:r>
              <a:rPr lang="en-IE" dirty="0" smtClean="0"/>
              <a:t>Creates a self-interested bureaucracy</a:t>
            </a:r>
          </a:p>
          <a:p>
            <a:pPr lvl="1"/>
            <a:r>
              <a:rPr lang="en-IE" dirty="0" smtClean="0"/>
              <a:t>Leads to increased taxation of the wealthy</a:t>
            </a:r>
          </a:p>
          <a:p>
            <a:pPr lvl="1"/>
            <a:r>
              <a:rPr lang="en-IE" dirty="0" smtClean="0"/>
              <a:t>Reduces economic efficiency</a:t>
            </a:r>
          </a:p>
          <a:p>
            <a:pPr lvl="1"/>
            <a:r>
              <a:rPr lang="en-IE" dirty="0" smtClean="0"/>
              <a:t>Are these criticisms fair?</a:t>
            </a:r>
          </a:p>
          <a:p>
            <a:r>
              <a:rPr lang="en-IE" dirty="0" smtClean="0"/>
              <a:t>Criticisms from the Left:</a:t>
            </a:r>
          </a:p>
          <a:p>
            <a:pPr lvl="1"/>
            <a:r>
              <a:rPr lang="en-IE" dirty="0" smtClean="0"/>
              <a:t>Welfare state provisions seen as bribes that do not alter the existing hierarchies</a:t>
            </a:r>
          </a:p>
          <a:p>
            <a:pPr lvl="1"/>
            <a:r>
              <a:rPr lang="en-IE" dirty="0" smtClean="0"/>
              <a:t>Does not  transform work practices</a:t>
            </a:r>
          </a:p>
          <a:p>
            <a:pPr lvl="1"/>
            <a:r>
              <a:rPr lang="en-IE" dirty="0" smtClean="0"/>
              <a:t>Undermines transformative change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19498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Locating the </a:t>
            </a:r>
            <a:r>
              <a:rPr lang="en-IE" dirty="0">
                <a:solidFill>
                  <a:srgbClr val="00B050"/>
                </a:solidFill>
              </a:rPr>
              <a:t>Irish </a:t>
            </a:r>
            <a:br>
              <a:rPr lang="en-IE" dirty="0">
                <a:solidFill>
                  <a:srgbClr val="00B050"/>
                </a:solidFill>
              </a:rPr>
            </a:br>
            <a:r>
              <a:rPr lang="en-IE" dirty="0"/>
              <a:t>welfare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Insurance-based?</a:t>
            </a:r>
          </a:p>
          <a:p>
            <a:r>
              <a:rPr lang="en-IE" dirty="0"/>
              <a:t>Targeting-based?</a:t>
            </a:r>
          </a:p>
          <a:p>
            <a:r>
              <a:rPr lang="en-IE" dirty="0"/>
              <a:t>Universalist?</a:t>
            </a:r>
          </a:p>
          <a:p>
            <a:endParaRPr lang="en-IE" dirty="0"/>
          </a:p>
          <a:p>
            <a:r>
              <a:rPr lang="en-IE" dirty="0"/>
              <a:t>The Irish welfare state is a hybrid system</a:t>
            </a:r>
          </a:p>
          <a:p>
            <a:pPr lvl="1"/>
            <a:r>
              <a:rPr lang="en-IE" dirty="0"/>
              <a:t>Ireland uses a mix of means-tested, insurance based and universalist income support and service arrangements</a:t>
            </a:r>
          </a:p>
          <a:p>
            <a:pPr lvl="1"/>
            <a:r>
              <a:rPr lang="en-IE" dirty="0"/>
              <a:t>A ‘mongrel’ welfare system</a:t>
            </a:r>
          </a:p>
        </p:txBody>
      </p:sp>
    </p:spTree>
    <p:extLst>
      <p:ext uri="{BB962C8B-B14F-4D97-AF65-F5344CB8AC3E}">
        <p14:creationId xmlns:p14="http://schemas.microsoft.com/office/powerpoint/2010/main" val="1614206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Welfare states represent the mixed economy and a compromise between capital and labour</a:t>
            </a:r>
          </a:p>
          <a:p>
            <a:pPr lvl="1"/>
            <a:r>
              <a:rPr lang="en-IE" dirty="0"/>
              <a:t>Not socialist but not truly capitalist either</a:t>
            </a:r>
          </a:p>
          <a:p>
            <a:endParaRPr lang="en-IE" dirty="0"/>
          </a:p>
          <a:p>
            <a:r>
              <a:rPr lang="en-IE" dirty="0"/>
              <a:t>Different principles underpin different welfare states</a:t>
            </a:r>
          </a:p>
          <a:p>
            <a:endParaRPr lang="en-IE" dirty="0"/>
          </a:p>
          <a:p>
            <a:r>
              <a:rPr lang="en-IE" dirty="0"/>
              <a:t>All advanced economies are welfare states</a:t>
            </a:r>
          </a:p>
          <a:p>
            <a:pPr lvl="1"/>
            <a:r>
              <a:rPr lang="en-IE" dirty="0"/>
              <a:t>Some are residual welfare states (e.g. USA)</a:t>
            </a:r>
          </a:p>
          <a:p>
            <a:pPr lvl="1"/>
            <a:r>
              <a:rPr lang="en-IE" dirty="0"/>
              <a:t>The Nordic countries are at the other extreme</a:t>
            </a:r>
          </a:p>
        </p:txBody>
      </p:sp>
    </p:spTree>
    <p:extLst>
      <p:ext uri="{BB962C8B-B14F-4D97-AF65-F5344CB8AC3E}">
        <p14:creationId xmlns:p14="http://schemas.microsoft.com/office/powerpoint/2010/main" val="343463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Political Economy </a:t>
            </a:r>
            <a:br>
              <a:rPr lang="en-IE" dirty="0"/>
            </a:br>
            <a:r>
              <a:rPr lang="en-IE" dirty="0"/>
              <a:t>and the rules of the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E" dirty="0"/>
              <a:t>The need for </a:t>
            </a:r>
            <a:r>
              <a:rPr lang="en-IE" dirty="0">
                <a:solidFill>
                  <a:srgbClr val="00B0F0"/>
                </a:solidFill>
              </a:rPr>
              <a:t>economic and social institutions</a:t>
            </a:r>
          </a:p>
          <a:p>
            <a:pPr lvl="1"/>
            <a:r>
              <a:rPr lang="en-IE" dirty="0"/>
              <a:t>What are institutions?</a:t>
            </a:r>
          </a:p>
          <a:p>
            <a:pPr lvl="2"/>
            <a:r>
              <a:rPr lang="en-IE" dirty="0"/>
              <a:t>The rules of the game – often unspoken</a:t>
            </a:r>
          </a:p>
          <a:p>
            <a:r>
              <a:rPr lang="en-IE" dirty="0"/>
              <a:t>Social institutions </a:t>
            </a:r>
            <a:r>
              <a:rPr lang="en-IE" dirty="0">
                <a:solidFill>
                  <a:srgbClr val="00B0F0"/>
                </a:solidFill>
              </a:rPr>
              <a:t>determine how economic and social actors interact</a:t>
            </a:r>
            <a:r>
              <a:rPr lang="en-IE" dirty="0"/>
              <a:t> with each other</a:t>
            </a:r>
          </a:p>
          <a:p>
            <a:pPr lvl="1"/>
            <a:r>
              <a:rPr lang="en-IE" dirty="0"/>
              <a:t>Individuals and society</a:t>
            </a:r>
          </a:p>
          <a:p>
            <a:endParaRPr lang="en-IE" dirty="0"/>
          </a:p>
          <a:p>
            <a:r>
              <a:rPr lang="en-IE" dirty="0">
                <a:solidFill>
                  <a:srgbClr val="00B0F0"/>
                </a:solidFill>
              </a:rPr>
              <a:t>Groups</a:t>
            </a:r>
            <a:r>
              <a:rPr lang="en-IE" dirty="0"/>
              <a:t> of individuals </a:t>
            </a:r>
            <a:r>
              <a:rPr lang="en-IE" dirty="0">
                <a:solidFill>
                  <a:srgbClr val="00B0F0"/>
                </a:solidFill>
              </a:rPr>
              <a:t>with similar or overlapping goals will pool together </a:t>
            </a:r>
            <a:r>
              <a:rPr lang="en-IE" dirty="0"/>
              <a:t>their influence in order to alter the rules of the game</a:t>
            </a:r>
          </a:p>
          <a:p>
            <a:pPr lvl="1"/>
            <a:r>
              <a:rPr lang="en-IE" dirty="0"/>
              <a:t>As the economy evolves these power blocks will break apart and reform in different manifestations over and over again in a perpetual process</a:t>
            </a:r>
          </a:p>
          <a:p>
            <a:pPr lvl="1"/>
            <a:r>
              <a:rPr lang="en-IE" dirty="0"/>
              <a:t>They can coalesce in a number of ways e.g. political parties, interest groups, issue based lobbyists </a:t>
            </a:r>
          </a:p>
          <a:p>
            <a:endParaRPr lang="en-IE" dirty="0"/>
          </a:p>
          <a:p>
            <a:r>
              <a:rPr lang="en-IE" dirty="0"/>
              <a:t>The relationship between </a:t>
            </a:r>
            <a:r>
              <a:rPr lang="en-IE" dirty="0">
                <a:solidFill>
                  <a:srgbClr val="00B0F0"/>
                </a:solidFill>
              </a:rPr>
              <a:t>markets and the State</a:t>
            </a:r>
          </a:p>
          <a:p>
            <a:pPr lvl="1"/>
            <a:r>
              <a:rPr lang="en-IE" dirty="0"/>
              <a:t>There are varieties of capitalism</a:t>
            </a:r>
          </a:p>
          <a:p>
            <a:pPr lvl="1"/>
            <a:r>
              <a:rPr lang="en-IE" dirty="0"/>
              <a:t>Historical development and experience, the institutional architecture, societal pressures and the underlying structure of the economy all determine the form of economic system pursued</a:t>
            </a:r>
          </a:p>
        </p:txBody>
      </p:sp>
    </p:spTree>
    <p:extLst>
      <p:ext uri="{BB962C8B-B14F-4D97-AF65-F5344CB8AC3E}">
        <p14:creationId xmlns:p14="http://schemas.microsoft.com/office/powerpoint/2010/main" val="246260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Political economy </a:t>
            </a:r>
            <a:br>
              <a:rPr lang="en-IE" dirty="0"/>
            </a:br>
            <a:r>
              <a:rPr lang="en-IE" dirty="0"/>
              <a:t>and private prejudices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sz="2400" i="1" dirty="0"/>
              <a:t>...the </a:t>
            </a:r>
            <a:r>
              <a:rPr lang="en-IE" sz="2400" i="1" dirty="0">
                <a:solidFill>
                  <a:srgbClr val="00B0F0"/>
                </a:solidFill>
              </a:rPr>
              <a:t>private interests and prejudices </a:t>
            </a:r>
            <a:r>
              <a:rPr lang="en-IE" sz="2400" i="1" dirty="0"/>
              <a:t>of particular orders of men...</a:t>
            </a:r>
            <a:r>
              <a:rPr lang="en-IE" sz="2400" i="1" dirty="0">
                <a:solidFill>
                  <a:srgbClr val="00B0F0"/>
                </a:solidFill>
              </a:rPr>
              <a:t>have given occasion to very different theories of political economy</a:t>
            </a:r>
            <a:r>
              <a:rPr lang="en-IE" sz="2400" i="1" dirty="0"/>
              <a:t>...These theories have had a considerable influence, not only upon the opinions of men of learning, but upon the public conduct of princes and sovereign states. </a:t>
            </a:r>
            <a:r>
              <a:rPr lang="en-IE" sz="2400" dirty="0"/>
              <a:t>(Adam Smith, Wealth of Nations, 1776)</a:t>
            </a:r>
          </a:p>
          <a:p>
            <a:pPr marL="0" indent="0">
              <a:buNone/>
            </a:pPr>
            <a:endParaRPr lang="en-IE" sz="2400" dirty="0"/>
          </a:p>
          <a:p>
            <a:r>
              <a:rPr lang="en-IE" sz="2400" dirty="0"/>
              <a:t>Free market laissez-faire</a:t>
            </a:r>
          </a:p>
          <a:p>
            <a:r>
              <a:rPr lang="en-IE" sz="2400" dirty="0"/>
              <a:t>The economics of control</a:t>
            </a:r>
          </a:p>
          <a:p>
            <a:r>
              <a:rPr lang="en-IE" sz="2400" dirty="0"/>
              <a:t>“New political economies”</a:t>
            </a:r>
          </a:p>
          <a:p>
            <a:endParaRPr lang="en-IE" sz="2400" dirty="0"/>
          </a:p>
          <a:p>
            <a:r>
              <a:rPr lang="en-IE" sz="2200" dirty="0"/>
              <a:t>Economic power blocs and historical path dependency</a:t>
            </a:r>
          </a:p>
          <a:p>
            <a:r>
              <a:rPr lang="en-IE" sz="2400" dirty="0"/>
              <a:t>Political economy and distributional conflicts</a:t>
            </a:r>
          </a:p>
          <a:p>
            <a:pPr lvl="1"/>
            <a:r>
              <a:rPr lang="en-IE" sz="2000" dirty="0"/>
              <a:t>Power relationships in resource allocation</a:t>
            </a:r>
          </a:p>
          <a:p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24207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Political economy </a:t>
            </a:r>
            <a:br>
              <a:rPr lang="en-IE" dirty="0"/>
            </a:br>
            <a:r>
              <a:rPr lang="en-IE" dirty="0"/>
              <a:t>and schools of thought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E" dirty="0">
                <a:solidFill>
                  <a:srgbClr val="00B0F0"/>
                </a:solidFill>
              </a:rPr>
              <a:t>Political economy </a:t>
            </a:r>
            <a:r>
              <a:rPr lang="en-IE" dirty="0"/>
              <a:t>draws heavily on economics, political science, law, history and sociology to explain the politico-economic behaviour of a country</a:t>
            </a:r>
          </a:p>
          <a:p>
            <a:endParaRPr lang="en-IE" dirty="0"/>
          </a:p>
          <a:p>
            <a:r>
              <a:rPr lang="en-IE" dirty="0" smtClean="0"/>
              <a:t>Economics has</a:t>
            </a:r>
            <a:r>
              <a:rPr lang="en-IE" dirty="0" smtClean="0">
                <a:solidFill>
                  <a:srgbClr val="00B0F0"/>
                </a:solidFill>
              </a:rPr>
              <a:t> </a:t>
            </a:r>
            <a:r>
              <a:rPr lang="en-IE" dirty="0">
                <a:solidFill>
                  <a:srgbClr val="00B0F0"/>
                </a:solidFill>
              </a:rPr>
              <a:t>very different schools of thought </a:t>
            </a:r>
            <a:r>
              <a:rPr lang="en-IE" dirty="0"/>
              <a:t>e.g.:</a:t>
            </a:r>
          </a:p>
          <a:p>
            <a:pPr lvl="1"/>
            <a:r>
              <a:rPr lang="en-IE" dirty="0">
                <a:solidFill>
                  <a:srgbClr val="FF0000"/>
                </a:solidFill>
              </a:rPr>
              <a:t>Neoclassical </a:t>
            </a:r>
            <a:r>
              <a:rPr lang="en-IE" dirty="0"/>
              <a:t>(rational preferences, utility maximisation, perfect information)</a:t>
            </a:r>
          </a:p>
          <a:p>
            <a:pPr lvl="1"/>
            <a:r>
              <a:rPr lang="en-IE" dirty="0">
                <a:solidFill>
                  <a:srgbClr val="FF0000"/>
                </a:solidFill>
              </a:rPr>
              <a:t>Post-Keynesian</a:t>
            </a:r>
            <a:r>
              <a:rPr lang="en-IE" dirty="0"/>
              <a:t> (economic cycles, principle of effective demand, full employment)</a:t>
            </a:r>
          </a:p>
          <a:p>
            <a:pPr lvl="1"/>
            <a:r>
              <a:rPr lang="en-IE" dirty="0">
                <a:solidFill>
                  <a:srgbClr val="FF0000"/>
                </a:solidFill>
              </a:rPr>
              <a:t>Marxian</a:t>
            </a:r>
            <a:r>
              <a:rPr lang="en-IE" dirty="0"/>
              <a:t> (exploitation, labour theory of value – surplus value, economic crisis)</a:t>
            </a:r>
          </a:p>
          <a:p>
            <a:pPr lvl="1"/>
            <a:r>
              <a:rPr lang="en-IE" dirty="0">
                <a:solidFill>
                  <a:srgbClr val="FF0000"/>
                </a:solidFill>
              </a:rPr>
              <a:t>Austrian</a:t>
            </a:r>
            <a:r>
              <a:rPr lang="en-IE" dirty="0"/>
              <a:t> (methodological individualism, free choice, tyranny of the State)</a:t>
            </a:r>
          </a:p>
          <a:p>
            <a:pPr lvl="1"/>
            <a:r>
              <a:rPr lang="en-IE" dirty="0" err="1">
                <a:solidFill>
                  <a:srgbClr val="FF0000"/>
                </a:solidFill>
              </a:rPr>
              <a:t>Institutionalist</a:t>
            </a:r>
            <a:r>
              <a:rPr lang="en-IE" dirty="0"/>
              <a:t> (rules of the game, bounded rationality, path dependency)</a:t>
            </a:r>
          </a:p>
          <a:p>
            <a:pPr lvl="1"/>
            <a:r>
              <a:rPr lang="en-IE" dirty="0">
                <a:solidFill>
                  <a:srgbClr val="FF0000"/>
                </a:solidFill>
              </a:rPr>
              <a:t>Public choice </a:t>
            </a:r>
            <a:r>
              <a:rPr lang="en-IE" dirty="0"/>
              <a:t>(special interests, rent seeking)</a:t>
            </a:r>
          </a:p>
        </p:txBody>
      </p:sp>
    </p:spTree>
    <p:extLst>
      <p:ext uri="{BB962C8B-B14F-4D97-AF65-F5344CB8AC3E}">
        <p14:creationId xmlns:p14="http://schemas.microsoft.com/office/powerpoint/2010/main" val="3201166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Political economy </a:t>
            </a:r>
            <a:br>
              <a:rPr lang="en-GB" dirty="0"/>
            </a:br>
            <a:r>
              <a:rPr lang="en-GB" dirty="0"/>
              <a:t>and understanding the economy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sz="2200" dirty="0">
                <a:solidFill>
                  <a:srgbClr val="00B0F0"/>
                </a:solidFill>
              </a:rPr>
              <a:t>Alternatively</a:t>
            </a:r>
            <a:r>
              <a:rPr lang="en-IE" sz="2200" dirty="0"/>
              <a:t>, political economy </a:t>
            </a:r>
            <a:r>
              <a:rPr lang="en-IE" sz="2200" dirty="0">
                <a:solidFill>
                  <a:srgbClr val="00B0F0"/>
                </a:solidFill>
              </a:rPr>
              <a:t>can be thought of as the study of how political forces affect the choice of economic policies</a:t>
            </a:r>
            <a:r>
              <a:rPr lang="en-IE" sz="2200" dirty="0"/>
              <a:t>, for example:</a:t>
            </a:r>
          </a:p>
          <a:p>
            <a:pPr lvl="1"/>
            <a:r>
              <a:rPr lang="en-IE" sz="1800" dirty="0"/>
              <a:t>Distributional conflicts</a:t>
            </a:r>
          </a:p>
          <a:p>
            <a:pPr lvl="1"/>
            <a:r>
              <a:rPr lang="en-IE" sz="1800" dirty="0"/>
              <a:t>Political institutions</a:t>
            </a:r>
            <a:endParaRPr lang="en-GB" sz="1800" dirty="0"/>
          </a:p>
          <a:p>
            <a:pPr>
              <a:buFont typeface="Wingdings" charset="2"/>
              <a:buNone/>
            </a:pPr>
            <a:endParaRPr lang="en-GB" sz="2100" dirty="0"/>
          </a:p>
          <a:p>
            <a:pPr>
              <a:buFont typeface="Wingdings" charset="2"/>
              <a:buNone/>
            </a:pPr>
            <a:r>
              <a:rPr lang="en-GB" sz="2100" dirty="0"/>
              <a:t>Political economy </a:t>
            </a:r>
            <a:r>
              <a:rPr lang="en-GB" sz="2100" dirty="0">
                <a:solidFill>
                  <a:srgbClr val="00B0F0"/>
                </a:solidFill>
              </a:rPr>
              <a:t>helps us understand the economy </a:t>
            </a:r>
            <a:r>
              <a:rPr lang="en-GB" sz="2100" dirty="0"/>
              <a:t>i.e</a:t>
            </a:r>
            <a:r>
              <a:rPr lang="en-GB" sz="2100" dirty="0">
                <a:latin typeface="Times" charset="0"/>
              </a:rPr>
              <a:t>.</a:t>
            </a:r>
          </a:p>
          <a:p>
            <a:pPr lvl="1"/>
            <a:r>
              <a:rPr lang="en-GB" sz="1800" dirty="0"/>
              <a:t>The </a:t>
            </a:r>
            <a:r>
              <a:rPr lang="en-GB" sz="1800" dirty="0">
                <a:solidFill>
                  <a:srgbClr val="FF0000"/>
                </a:solidFill>
              </a:rPr>
              <a:t>structure</a:t>
            </a:r>
            <a:r>
              <a:rPr lang="en-GB" sz="1800" dirty="0"/>
              <a:t> of the Irish economy</a:t>
            </a:r>
          </a:p>
          <a:p>
            <a:pPr lvl="1"/>
            <a:r>
              <a:rPr lang="en-GB" sz="1800" dirty="0"/>
              <a:t>The </a:t>
            </a:r>
            <a:r>
              <a:rPr lang="en-GB" sz="1800" dirty="0">
                <a:solidFill>
                  <a:srgbClr val="FF0000"/>
                </a:solidFill>
              </a:rPr>
              <a:t>workings</a:t>
            </a:r>
            <a:r>
              <a:rPr lang="en-GB" sz="1800" dirty="0"/>
              <a:t> of the economy</a:t>
            </a:r>
          </a:p>
          <a:p>
            <a:pPr lvl="1"/>
            <a:r>
              <a:rPr lang="en-GB" sz="1800" dirty="0"/>
              <a:t>The </a:t>
            </a:r>
            <a:r>
              <a:rPr lang="en-GB" sz="1800" dirty="0">
                <a:solidFill>
                  <a:srgbClr val="FF0000"/>
                </a:solidFill>
              </a:rPr>
              <a:t>forces which impact </a:t>
            </a:r>
            <a:r>
              <a:rPr lang="en-GB" sz="1800" dirty="0"/>
              <a:t>on the economy</a:t>
            </a:r>
          </a:p>
          <a:p>
            <a:pPr lvl="1"/>
            <a:r>
              <a:rPr lang="en-GB" sz="1800" dirty="0"/>
              <a:t>The </a:t>
            </a:r>
            <a:r>
              <a:rPr lang="en-GB" sz="1800" dirty="0">
                <a:solidFill>
                  <a:srgbClr val="FF0000"/>
                </a:solidFill>
              </a:rPr>
              <a:t>purpose and nature of government intervention </a:t>
            </a:r>
            <a:r>
              <a:rPr lang="en-GB" sz="1800" dirty="0"/>
              <a:t>in the economy</a:t>
            </a:r>
          </a:p>
          <a:p>
            <a:pPr marL="0" indent="0">
              <a:buNone/>
            </a:pPr>
            <a:endParaRPr lang="en-IE" sz="2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987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Political economy </a:t>
            </a:r>
            <a:br>
              <a:rPr lang="en-GB" dirty="0"/>
            </a:br>
            <a:r>
              <a:rPr lang="en-GB" dirty="0"/>
              <a:t>and economic policy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E" sz="2100" dirty="0"/>
              <a:t>Political economy heavily influences economic policy:</a:t>
            </a:r>
          </a:p>
          <a:p>
            <a:pPr lvl="1"/>
            <a:r>
              <a:rPr lang="en-IE" sz="1600" b="1" dirty="0">
                <a:solidFill>
                  <a:srgbClr val="00B0F0"/>
                </a:solidFill>
              </a:rPr>
              <a:t>Monetary policy</a:t>
            </a:r>
          </a:p>
          <a:p>
            <a:pPr lvl="2"/>
            <a:r>
              <a:rPr lang="en-IE" sz="1700" dirty="0">
                <a:solidFill>
                  <a:srgbClr val="FF0000"/>
                </a:solidFill>
              </a:rPr>
              <a:t>Money supply and inflation</a:t>
            </a:r>
            <a:r>
              <a:rPr lang="en-IE" sz="1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Interest rates; Reserve requirements</a:t>
            </a:r>
          </a:p>
          <a:p>
            <a:pPr lvl="1"/>
            <a:r>
              <a:rPr lang="en-IE" sz="1600" b="1" dirty="0">
                <a:solidFill>
                  <a:srgbClr val="00B0F0"/>
                </a:solidFill>
              </a:rPr>
              <a:t>Taxation policy</a:t>
            </a:r>
          </a:p>
          <a:p>
            <a:pPr lvl="2"/>
            <a:r>
              <a:rPr lang="en-IE" sz="1700" dirty="0">
                <a:solidFill>
                  <a:srgbClr val="FF0000"/>
                </a:solidFill>
              </a:rPr>
              <a:t>Who pays and how much</a:t>
            </a:r>
            <a:r>
              <a:rPr lang="en-IE" sz="1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Corporation tax and FDI; Tax breaks and tax justice</a:t>
            </a:r>
          </a:p>
          <a:p>
            <a:pPr lvl="1"/>
            <a:r>
              <a:rPr lang="en-IE" sz="1600" b="1" dirty="0">
                <a:solidFill>
                  <a:srgbClr val="00B0F0"/>
                </a:solidFill>
              </a:rPr>
              <a:t>Public spending</a:t>
            </a:r>
          </a:p>
          <a:p>
            <a:pPr lvl="2"/>
            <a:r>
              <a:rPr lang="en-IE" sz="1700" dirty="0">
                <a:solidFill>
                  <a:srgbClr val="FF0000"/>
                </a:solidFill>
              </a:rPr>
              <a:t>Redistribution</a:t>
            </a:r>
            <a:r>
              <a:rPr lang="en-IE" sz="1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Merit goods (education, health, housing); State investment</a:t>
            </a:r>
          </a:p>
          <a:p>
            <a:pPr lvl="1"/>
            <a:r>
              <a:rPr lang="en-IE" sz="1600" b="1" dirty="0">
                <a:solidFill>
                  <a:srgbClr val="00B0F0"/>
                </a:solidFill>
              </a:rPr>
              <a:t>Regulatory policy</a:t>
            </a:r>
          </a:p>
          <a:p>
            <a:pPr lvl="2"/>
            <a:r>
              <a:rPr lang="en-IE" sz="1700" dirty="0">
                <a:solidFill>
                  <a:srgbClr val="FF0000"/>
                </a:solidFill>
              </a:rPr>
              <a:t>Consumer rights</a:t>
            </a:r>
            <a:r>
              <a:rPr lang="en-IE" sz="1700" dirty="0"/>
              <a:t>; Privatisation and competition; Sustainability</a:t>
            </a:r>
          </a:p>
          <a:p>
            <a:pPr lvl="1"/>
            <a:r>
              <a:rPr lang="en-IE" sz="1600" b="1" dirty="0">
                <a:solidFill>
                  <a:srgbClr val="00B0F0"/>
                </a:solidFill>
              </a:rPr>
              <a:t>Wage and Incomes policy</a:t>
            </a:r>
          </a:p>
          <a:p>
            <a:pPr lvl="2"/>
            <a:r>
              <a:rPr lang="en-IE" sz="1700" dirty="0">
                <a:solidFill>
                  <a:srgbClr val="FF0000"/>
                </a:solidFill>
              </a:rPr>
              <a:t>Collective Bargaining</a:t>
            </a:r>
            <a:r>
              <a:rPr lang="en-IE" sz="1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Wage floors; Pensions</a:t>
            </a:r>
          </a:p>
          <a:p>
            <a:pPr lvl="1"/>
            <a:r>
              <a:rPr lang="en-IE" sz="1600" b="1" dirty="0">
                <a:solidFill>
                  <a:srgbClr val="00B0F0"/>
                </a:solidFill>
              </a:rPr>
              <a:t>Industrial policy</a:t>
            </a:r>
          </a:p>
          <a:p>
            <a:pPr lvl="2"/>
            <a:r>
              <a:rPr lang="en-IE" sz="1700" dirty="0">
                <a:solidFill>
                  <a:srgbClr val="FF0000"/>
                </a:solidFill>
              </a:rPr>
              <a:t>Regional development</a:t>
            </a:r>
            <a:r>
              <a:rPr lang="en-IE" sz="1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Mixed economy; Innovation systems; </a:t>
            </a:r>
          </a:p>
          <a:p>
            <a:pPr lvl="1"/>
            <a:r>
              <a:rPr lang="en-IE" sz="1600" b="1" dirty="0">
                <a:solidFill>
                  <a:srgbClr val="00B0F0"/>
                </a:solidFill>
              </a:rPr>
              <a:t>Trade policy</a:t>
            </a:r>
          </a:p>
          <a:p>
            <a:pPr lvl="2"/>
            <a:r>
              <a:rPr lang="en-IE" sz="1700" dirty="0">
                <a:solidFill>
                  <a:srgbClr val="FF0000"/>
                </a:solidFill>
              </a:rPr>
              <a:t>Protectionism</a:t>
            </a:r>
            <a:r>
              <a:rPr lang="en-IE" sz="1700" dirty="0"/>
              <a:t>; Globalisation; Free trade </a:t>
            </a:r>
            <a:endParaRPr lang="en-IE" sz="1200" b="1" dirty="0" smtClean="0">
              <a:solidFill>
                <a:srgbClr val="00B0F0"/>
              </a:solidFill>
            </a:endParaRPr>
          </a:p>
          <a:p>
            <a:pPr lvl="1"/>
            <a:r>
              <a:rPr lang="en-IE" sz="1600" b="1" dirty="0" smtClean="0">
                <a:solidFill>
                  <a:srgbClr val="00B0F0"/>
                </a:solidFill>
              </a:rPr>
              <a:t>Growth </a:t>
            </a:r>
            <a:r>
              <a:rPr lang="en-IE" sz="1600" b="1" dirty="0">
                <a:solidFill>
                  <a:srgbClr val="00B0F0"/>
                </a:solidFill>
              </a:rPr>
              <a:t>policy</a:t>
            </a:r>
          </a:p>
          <a:p>
            <a:pPr lvl="2"/>
            <a:r>
              <a:rPr lang="en-IE" sz="1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Human capital (e.g. education); Physical Capital (e.g. broadband infrastructure); Productivity (e.g. R&amp;D</a:t>
            </a:r>
            <a:r>
              <a:rPr lang="en-IE" sz="17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16160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Economic Justice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94202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Economics as </a:t>
            </a:r>
            <a:br>
              <a:rPr lang="en-IE" dirty="0"/>
            </a:br>
            <a:r>
              <a:rPr lang="en-IE" dirty="0"/>
              <a:t>‘social’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Economics is the study of resource allocation and production under constraint</a:t>
            </a:r>
          </a:p>
          <a:p>
            <a:pPr lvl="1"/>
            <a:r>
              <a:rPr lang="en-IE" dirty="0">
                <a:solidFill>
                  <a:srgbClr val="00B0F0"/>
                </a:solidFill>
              </a:rPr>
              <a:t>What</a:t>
            </a:r>
            <a:r>
              <a:rPr lang="en-IE" dirty="0"/>
              <a:t> should be produced?</a:t>
            </a:r>
          </a:p>
          <a:p>
            <a:pPr lvl="1"/>
            <a:r>
              <a:rPr lang="en-IE" dirty="0">
                <a:solidFill>
                  <a:srgbClr val="00B0F0"/>
                </a:solidFill>
              </a:rPr>
              <a:t>How</a:t>
            </a:r>
            <a:r>
              <a:rPr lang="en-IE" dirty="0"/>
              <a:t> should it be produced?</a:t>
            </a:r>
          </a:p>
          <a:p>
            <a:pPr lvl="1"/>
            <a:r>
              <a:rPr lang="en-IE" dirty="0">
                <a:solidFill>
                  <a:srgbClr val="00B0F0"/>
                </a:solidFill>
              </a:rPr>
              <a:t>Who</a:t>
            </a:r>
            <a:r>
              <a:rPr lang="en-IE" dirty="0"/>
              <a:t> benefits from its production?</a:t>
            </a:r>
          </a:p>
          <a:p>
            <a:pPr lvl="1"/>
            <a:endParaRPr lang="en-IE" dirty="0"/>
          </a:p>
          <a:p>
            <a:r>
              <a:rPr lang="en-IE" dirty="0"/>
              <a:t>What should we demand from our economy?</a:t>
            </a:r>
          </a:p>
          <a:p>
            <a:pPr lvl="1"/>
            <a:r>
              <a:rPr lang="en-IE" dirty="0"/>
              <a:t>Different conceptions of economic justice</a:t>
            </a:r>
          </a:p>
          <a:p>
            <a:pPr lvl="2"/>
            <a:r>
              <a:rPr lang="en-IE" dirty="0">
                <a:solidFill>
                  <a:srgbClr val="0070C0"/>
                </a:solidFill>
              </a:rPr>
              <a:t>Conservative</a:t>
            </a:r>
            <a:r>
              <a:rPr lang="en-IE" dirty="0"/>
              <a:t> maxim</a:t>
            </a:r>
          </a:p>
          <a:p>
            <a:pPr lvl="2"/>
            <a:r>
              <a:rPr lang="en-IE" dirty="0">
                <a:solidFill>
                  <a:srgbClr val="FFC000"/>
                </a:solidFill>
              </a:rPr>
              <a:t>Liberal</a:t>
            </a:r>
            <a:r>
              <a:rPr lang="en-IE" dirty="0"/>
              <a:t> maxim</a:t>
            </a:r>
          </a:p>
          <a:p>
            <a:pPr lvl="2"/>
            <a:r>
              <a:rPr lang="en-IE" dirty="0">
                <a:solidFill>
                  <a:srgbClr val="FF0000"/>
                </a:solidFill>
              </a:rPr>
              <a:t>Radical </a:t>
            </a:r>
            <a:r>
              <a:rPr lang="en-IE" dirty="0"/>
              <a:t>maxim</a:t>
            </a:r>
          </a:p>
        </p:txBody>
      </p:sp>
    </p:spTree>
    <p:extLst>
      <p:ext uri="{BB962C8B-B14F-4D97-AF65-F5344CB8AC3E}">
        <p14:creationId xmlns:p14="http://schemas.microsoft.com/office/powerpoint/2010/main" val="416492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RI powerpoint template 2019_2" id="{886F96A1-4AAC-4E9A-B4FE-4E0AB9C80148}" vid="{7FAB3F19-EB36-4DDD-8E64-974AB763A2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NERI powerpoint template 2019_2</Template>
  <TotalTime>346</TotalTime>
  <Words>1798</Words>
  <Application>Microsoft Office PowerPoint</Application>
  <PresentationFormat>Widescreen</PresentationFormat>
  <Paragraphs>231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Open Sans Light</vt:lpstr>
      <vt:lpstr>Playfair Display</vt:lpstr>
      <vt:lpstr>Roboto Slab</vt:lpstr>
      <vt:lpstr>Times</vt:lpstr>
      <vt:lpstr>Wingdings</vt:lpstr>
      <vt:lpstr>Office Theme</vt:lpstr>
      <vt:lpstr>PowerPoint Presentation</vt:lpstr>
      <vt:lpstr>Political economy</vt:lpstr>
      <vt:lpstr>Political Economy  and the rules of the game</vt:lpstr>
      <vt:lpstr>Political economy  and private prejudices</vt:lpstr>
      <vt:lpstr>Political economy  and schools of thought</vt:lpstr>
      <vt:lpstr>Political economy  and understanding the economy</vt:lpstr>
      <vt:lpstr>Political economy  and economic policy</vt:lpstr>
      <vt:lpstr>Economic Justice</vt:lpstr>
      <vt:lpstr>Economics as  ‘social’ science</vt:lpstr>
      <vt:lpstr>Economic justice:  Conservative maxim</vt:lpstr>
      <vt:lpstr>Economic justice:  Liberal maxim</vt:lpstr>
      <vt:lpstr>Economic justice:  Radical maxim and Humane maxim</vt:lpstr>
      <vt:lpstr>Inequality and the 1% (The Capitalist Class)</vt:lpstr>
      <vt:lpstr>The Welfare state</vt:lpstr>
      <vt:lpstr>The idea of  the welfare State</vt:lpstr>
      <vt:lpstr>Defining  the welfare state</vt:lpstr>
      <vt:lpstr>Purpose of  the welfare state</vt:lpstr>
      <vt:lpstr>Funding of the Welfare State</vt:lpstr>
      <vt:lpstr>Origins of  the welfare state</vt:lpstr>
      <vt:lpstr>Categories of  the welfare state</vt:lpstr>
      <vt:lpstr>The christian-democratic  welfare state</vt:lpstr>
      <vt:lpstr>The liberal welfare state</vt:lpstr>
      <vt:lpstr>The Social-democratic  welfare state</vt:lpstr>
      <vt:lpstr>Criticisms of the Welfare State</vt:lpstr>
      <vt:lpstr>Locating the Irish  welfare state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McDonnell</dc:creator>
  <cp:lastModifiedBy>Louisa Gavin</cp:lastModifiedBy>
  <cp:revision>25</cp:revision>
  <cp:lastPrinted>2019-12-04T09:38:13Z</cp:lastPrinted>
  <dcterms:created xsi:type="dcterms:W3CDTF">2019-12-03T17:29:52Z</dcterms:created>
  <dcterms:modified xsi:type="dcterms:W3CDTF">2020-06-19T09:14:45Z</dcterms:modified>
</cp:coreProperties>
</file>