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61" r:id="rId2"/>
    <p:sldId id="256" r:id="rId3"/>
    <p:sldId id="350" r:id="rId4"/>
    <p:sldId id="359" r:id="rId5"/>
    <p:sldId id="348" r:id="rId6"/>
    <p:sldId id="349" r:id="rId7"/>
    <p:sldId id="317" r:id="rId8"/>
    <p:sldId id="345" r:id="rId9"/>
    <p:sldId id="347" r:id="rId10"/>
    <p:sldId id="353" r:id="rId11"/>
    <p:sldId id="354" r:id="rId12"/>
    <p:sldId id="358" r:id="rId13"/>
    <p:sldId id="326" r:id="rId14"/>
    <p:sldId id="328" r:id="rId15"/>
    <p:sldId id="329" r:id="rId16"/>
    <p:sldId id="330" r:id="rId17"/>
    <p:sldId id="341" r:id="rId18"/>
    <p:sldId id="343" r:id="rId19"/>
    <p:sldId id="331" r:id="rId20"/>
    <p:sldId id="332" r:id="rId21"/>
    <p:sldId id="342" r:id="rId22"/>
    <p:sldId id="327" r:id="rId23"/>
    <p:sldId id="324" r:id="rId24"/>
    <p:sldId id="260" r:id="rId25"/>
    <p:sldId id="336" r:id="rId26"/>
    <p:sldId id="333" r:id="rId27"/>
    <p:sldId id="334" r:id="rId28"/>
    <p:sldId id="337" r:id="rId29"/>
    <p:sldId id="335" r:id="rId30"/>
    <p:sldId id="339" r:id="rId31"/>
    <p:sldId id="356" r:id="rId32"/>
    <p:sldId id="344" r:id="rId33"/>
    <p:sldId id="351" r:id="rId34"/>
    <p:sldId id="352" r:id="rId35"/>
    <p:sldId id="340" r:id="rId3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BF41"/>
    <a:srgbClr val="2F7C7F"/>
    <a:srgbClr val="1B6E6C"/>
    <a:srgbClr val="C6D9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049" autoAdjust="0"/>
    <p:restoredTop sz="85678" autoAdjust="0"/>
  </p:normalViewPr>
  <p:slideViewPr>
    <p:cSldViewPr snapToGrid="0">
      <p:cViewPr varScale="1">
        <p:scale>
          <a:sx n="70" d="100"/>
          <a:sy n="70" d="100"/>
        </p:scale>
        <p:origin x="44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isa_\Dropbox%20(NERI)\Gender\Gender%20pay%20gap\Results\ROI%20resul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Sheet1!$B$14</c:f>
              <c:strCache>
                <c:ptCount val="1"/>
                <c:pt idx="0">
                  <c:v>Median gender pay gap</c:v>
                </c:pt>
              </c:strCache>
            </c:strRef>
          </c:tx>
          <c:spPr>
            <a:solidFill>
              <a:srgbClr val="1B6E6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Sheet1!$A$15:$A$21</c:f>
              <c:strCache>
                <c:ptCount val="7"/>
                <c:pt idx="0">
                  <c:v>All Female vs. All Male</c:v>
                </c:pt>
                <c:pt idx="1">
                  <c:v>Female Full-time vs. Male Full-time</c:v>
                </c:pt>
                <c:pt idx="2">
                  <c:v>Female Part-time vs. Male Part-time</c:v>
                </c:pt>
                <c:pt idx="3">
                  <c:v>Female Part-time vs. Male Full-time</c:v>
                </c:pt>
                <c:pt idx="4">
                  <c:v>Female Part-time vs. All Male</c:v>
                </c:pt>
                <c:pt idx="5">
                  <c:v>All Female vs. Full-time Male</c:v>
                </c:pt>
                <c:pt idx="6">
                  <c:v>All part-time vs. All full-time</c:v>
                </c:pt>
              </c:strCache>
            </c:strRef>
          </c:cat>
          <c:val>
            <c:numRef>
              <c:f>Sheet1!$B$15:$B$21</c:f>
              <c:numCache>
                <c:formatCode>0.0</c:formatCode>
                <c:ptCount val="7"/>
                <c:pt idx="0">
                  <c:v>-8.0862533692722387</c:v>
                </c:pt>
                <c:pt idx="1">
                  <c:v>-0.5190311418685164</c:v>
                </c:pt>
                <c:pt idx="2">
                  <c:v>17.679558011049714</c:v>
                </c:pt>
                <c:pt idx="3">
                  <c:v>-26.297577854671289</c:v>
                </c:pt>
                <c:pt idx="4">
                  <c:v>-23.450134770889498</c:v>
                </c:pt>
                <c:pt idx="5">
                  <c:v>-11.505190311418685</c:v>
                </c:pt>
                <c:pt idx="6">
                  <c:v>-29.065743944636687</c:v>
                </c:pt>
              </c:numCache>
            </c:numRef>
          </c:val>
          <c:extLst>
            <c:ext xmlns:c16="http://schemas.microsoft.com/office/drawing/2014/chart" uri="{C3380CC4-5D6E-409C-BE32-E72D297353CC}">
              <c16:uniqueId val="{00000000-5867-48AF-A27F-D77AACF9D410}"/>
            </c:ext>
          </c:extLst>
        </c:ser>
        <c:ser>
          <c:idx val="1"/>
          <c:order val="1"/>
          <c:tx>
            <c:strRef>
              <c:f>Sheet1!$C$14</c:f>
              <c:strCache>
                <c:ptCount val="1"/>
                <c:pt idx="0">
                  <c:v>Mean gender pay gap</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Sheet1!$A$15:$A$21</c:f>
              <c:strCache>
                <c:ptCount val="7"/>
                <c:pt idx="0">
                  <c:v>All Female vs. All Male</c:v>
                </c:pt>
                <c:pt idx="1">
                  <c:v>Female Full-time vs. Male Full-time</c:v>
                </c:pt>
                <c:pt idx="2">
                  <c:v>Female Part-time vs. Male Part-time</c:v>
                </c:pt>
                <c:pt idx="3">
                  <c:v>Female Part-time vs. Male Full-time</c:v>
                </c:pt>
                <c:pt idx="4">
                  <c:v>Female Part-time vs. All Male</c:v>
                </c:pt>
                <c:pt idx="5">
                  <c:v>All Female vs. Full-time Male</c:v>
                </c:pt>
                <c:pt idx="6">
                  <c:v>All part-time vs. All full-time</c:v>
                </c:pt>
              </c:strCache>
            </c:strRef>
          </c:cat>
          <c:val>
            <c:numRef>
              <c:f>Sheet1!$C$15:$C$21</c:f>
              <c:numCache>
                <c:formatCode>0.0</c:formatCode>
                <c:ptCount val="7"/>
                <c:pt idx="0">
                  <c:v>-4.1277258566978139</c:v>
                </c:pt>
                <c:pt idx="1">
                  <c:v>-2.0973782771535534</c:v>
                </c:pt>
                <c:pt idx="2">
                  <c:v>24.436936936936934</c:v>
                </c:pt>
                <c:pt idx="3">
                  <c:v>-17.228464419475646</c:v>
                </c:pt>
                <c:pt idx="4">
                  <c:v>-13.940809968847345</c:v>
                </c:pt>
                <c:pt idx="5">
                  <c:v>-7.7902621722846384</c:v>
                </c:pt>
                <c:pt idx="6">
                  <c:v>-19.667170953101369</c:v>
                </c:pt>
              </c:numCache>
            </c:numRef>
          </c:val>
          <c:extLst>
            <c:ext xmlns:c16="http://schemas.microsoft.com/office/drawing/2014/chart" uri="{C3380CC4-5D6E-409C-BE32-E72D297353CC}">
              <c16:uniqueId val="{00000001-5867-48AF-A27F-D77AACF9D410}"/>
            </c:ext>
          </c:extLst>
        </c:ser>
        <c:dLbls>
          <c:dLblPos val="outEnd"/>
          <c:showLegendKey val="0"/>
          <c:showVal val="1"/>
          <c:showCatName val="0"/>
          <c:showSerName val="0"/>
          <c:showPercent val="0"/>
          <c:showBubbleSize val="0"/>
        </c:dLbls>
        <c:gapWidth val="219"/>
        <c:overlap val="-27"/>
        <c:axId val="1602468400"/>
        <c:axId val="1943244176"/>
      </c:barChart>
      <c:catAx>
        <c:axId val="160246840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943244176"/>
        <c:crosses val="autoZero"/>
        <c:auto val="1"/>
        <c:lblAlgn val="ctr"/>
        <c:lblOffset val="100"/>
        <c:noMultiLvlLbl val="0"/>
      </c:catAx>
      <c:valAx>
        <c:axId val="19432441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602468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Sheet1!$B$25</c:f>
              <c:strCache>
                <c:ptCount val="1"/>
                <c:pt idx="0">
                  <c:v>Median gender pay gap</c:v>
                </c:pt>
              </c:strCache>
            </c:strRef>
          </c:tx>
          <c:spPr>
            <a:solidFill>
              <a:srgbClr val="226C6E"/>
            </a:solidFill>
            <a:ln>
              <a:noFill/>
            </a:ln>
            <a:effectLst/>
          </c:spPr>
          <c:invertIfNegative val="0"/>
          <c:dLbls>
            <c:dLbl>
              <c:idx val="3"/>
              <c:layout>
                <c:manualLayout>
                  <c:x val="-8.8632838466651889E-3"/>
                  <c:y val="6.629101756711965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6FF-411D-8274-72A652060438}"/>
                </c:ext>
              </c:extLst>
            </c:dLbl>
            <c:dLbl>
              <c:idx val="4"/>
              <c:layout>
                <c:manualLayout>
                  <c:x val="-8.8632838466651889E-3"/>
                  <c:y val="6.629101756711965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6FF-411D-8274-72A652060438}"/>
                </c:ext>
              </c:extLst>
            </c:dLbl>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Sheet1!$A$26:$A$32</c:f>
              <c:strCache>
                <c:ptCount val="7"/>
                <c:pt idx="0">
                  <c:v>All Female vs. All Male</c:v>
                </c:pt>
                <c:pt idx="1">
                  <c:v>Female Full-time vs. Male Full-time</c:v>
                </c:pt>
                <c:pt idx="2">
                  <c:v>Female Part-time vs. Male Part-time</c:v>
                </c:pt>
                <c:pt idx="3">
                  <c:v>Female Part-time vs. Male Full-time</c:v>
                </c:pt>
                <c:pt idx="4">
                  <c:v>Female Part-time vs. All Male</c:v>
                </c:pt>
                <c:pt idx="5">
                  <c:v>All Female vs. Full-time Male</c:v>
                </c:pt>
                <c:pt idx="6">
                  <c:v>All part-time vs. All full-time</c:v>
                </c:pt>
              </c:strCache>
            </c:strRef>
          </c:cat>
          <c:val>
            <c:numRef>
              <c:f>Sheet1!$B$26:$B$32</c:f>
              <c:numCache>
                <c:formatCode>0.0</c:formatCode>
                <c:ptCount val="7"/>
                <c:pt idx="0">
                  <c:v>-2.835203780271712</c:v>
                </c:pt>
                <c:pt idx="1">
                  <c:v>2.04</c:v>
                </c:pt>
                <c:pt idx="2">
                  <c:v>14.25</c:v>
                </c:pt>
                <c:pt idx="3">
                  <c:v>-28.390297684674753</c:v>
                </c:pt>
                <c:pt idx="4">
                  <c:v>-23.272297696396926</c:v>
                </c:pt>
                <c:pt idx="5">
                  <c:v>-9.3164277839029843</c:v>
                </c:pt>
                <c:pt idx="6">
                  <c:v>-32.87671232876712</c:v>
                </c:pt>
              </c:numCache>
            </c:numRef>
          </c:val>
          <c:extLst>
            <c:ext xmlns:c16="http://schemas.microsoft.com/office/drawing/2014/chart" uri="{C3380CC4-5D6E-409C-BE32-E72D297353CC}">
              <c16:uniqueId val="{00000002-E6FF-411D-8274-72A652060438}"/>
            </c:ext>
          </c:extLst>
        </c:ser>
        <c:ser>
          <c:idx val="1"/>
          <c:order val="1"/>
          <c:tx>
            <c:strRef>
              <c:f>Sheet1!$C$25</c:f>
              <c:strCache>
                <c:ptCount val="1"/>
                <c:pt idx="0">
                  <c:v>Mean gender pay gap</c:v>
                </c:pt>
              </c:strCache>
            </c:strRef>
          </c:tx>
          <c:spPr>
            <a:solidFill>
              <a:srgbClr val="002060"/>
            </a:solidFill>
            <a:ln>
              <a:noFill/>
            </a:ln>
            <a:effectLst/>
          </c:spPr>
          <c:invertIfNegative val="0"/>
          <c:dLbls>
            <c:dLbl>
              <c:idx val="0"/>
              <c:layout>
                <c:manualLayout>
                  <c:x val="8.8632838466651889E-3"/>
                  <c:y val="-3.314550878355982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6FF-411D-8274-72A652060438}"/>
                </c:ext>
              </c:extLst>
            </c:dLbl>
            <c:dLbl>
              <c:idx val="2"/>
              <c:layout>
                <c:manualLayout>
                  <c:x val="2.2158209616662972E-3"/>
                  <c:y val="6.629101756711965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6FF-411D-8274-72A652060438}"/>
                </c:ext>
              </c:extLst>
            </c:dLbl>
            <c:dLbl>
              <c:idx val="3"/>
              <c:layout>
                <c:manualLayout>
                  <c:x val="6.6474628849988917E-3"/>
                  <c:y val="5.2197651627653273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6FF-411D-8274-72A652060438}"/>
                </c:ext>
              </c:extLst>
            </c:dLbl>
            <c:dLbl>
              <c:idx val="4"/>
              <c:layout>
                <c:manualLayout>
                  <c:x val="1.3294925769997783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6FF-411D-8274-72A652060438}"/>
                </c:ext>
              </c:extLst>
            </c:dLbl>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Sheet1!$A$26:$A$32</c:f>
              <c:strCache>
                <c:ptCount val="7"/>
                <c:pt idx="0">
                  <c:v>All Female vs. All Male</c:v>
                </c:pt>
                <c:pt idx="1">
                  <c:v>Female Full-time vs. Male Full-time</c:v>
                </c:pt>
                <c:pt idx="2">
                  <c:v>Female Part-time vs. Male Part-time</c:v>
                </c:pt>
                <c:pt idx="3">
                  <c:v>Female Part-time vs. Male Full-time</c:v>
                </c:pt>
                <c:pt idx="4">
                  <c:v>Female Part-time vs. All Male</c:v>
                </c:pt>
                <c:pt idx="5">
                  <c:v>All Female vs. Full-time Male</c:v>
                </c:pt>
                <c:pt idx="6">
                  <c:v>All part-time vs. All full-time</c:v>
                </c:pt>
              </c:strCache>
            </c:strRef>
          </c:cat>
          <c:val>
            <c:numRef>
              <c:f>Sheet1!$C$26:$C$32</c:f>
              <c:numCache>
                <c:formatCode>0.0</c:formatCode>
                <c:ptCount val="7"/>
                <c:pt idx="0">
                  <c:v>-9</c:v>
                </c:pt>
                <c:pt idx="1">
                  <c:v>-5.08</c:v>
                </c:pt>
                <c:pt idx="2">
                  <c:v>10.02</c:v>
                </c:pt>
                <c:pt idx="3">
                  <c:v>-29.175565997437005</c:v>
                </c:pt>
                <c:pt idx="4">
                  <c:v>-25.583482944344716</c:v>
                </c:pt>
                <c:pt idx="5">
                  <c:v>-13.413071337035456</c:v>
                </c:pt>
                <c:pt idx="6">
                  <c:v>-29.401485364788115</c:v>
                </c:pt>
              </c:numCache>
            </c:numRef>
          </c:val>
          <c:extLst>
            <c:ext xmlns:c16="http://schemas.microsoft.com/office/drawing/2014/chart" uri="{C3380CC4-5D6E-409C-BE32-E72D297353CC}">
              <c16:uniqueId val="{00000007-E6FF-411D-8274-72A652060438}"/>
            </c:ext>
          </c:extLst>
        </c:ser>
        <c:dLbls>
          <c:dLblPos val="outEnd"/>
          <c:showLegendKey val="0"/>
          <c:showVal val="1"/>
          <c:showCatName val="0"/>
          <c:showSerName val="0"/>
          <c:showPercent val="0"/>
          <c:showBubbleSize val="0"/>
        </c:dLbls>
        <c:gapWidth val="219"/>
        <c:overlap val="-27"/>
        <c:axId val="1819451808"/>
        <c:axId val="1709585136"/>
      </c:barChart>
      <c:catAx>
        <c:axId val="181945180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709585136"/>
        <c:crosses val="autoZero"/>
        <c:auto val="1"/>
        <c:lblAlgn val="ctr"/>
        <c:lblOffset val="100"/>
        <c:noMultiLvlLbl val="0"/>
      </c:catAx>
      <c:valAx>
        <c:axId val="17095851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819451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00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3"/>
          <c:order val="3"/>
          <c:tx>
            <c:strRef>
              <c:f>Sheet7!$E$1</c:f>
              <c:strCache>
                <c:ptCount val="1"/>
                <c:pt idx="0">
                  <c:v>Male</c:v>
                </c:pt>
              </c:strCache>
            </c:strRef>
          </c:tx>
          <c:spPr>
            <a:solidFill>
              <a:srgbClr val="086C6E"/>
            </a:solidFill>
            <a:ln>
              <a:noFill/>
            </a:ln>
            <a:effectLst/>
          </c:spPr>
          <c:invertIfNegative val="0"/>
          <c:cat>
            <c:strRef>
              <c:f>Sheet7!$A$2:$A$14</c:f>
              <c:strCache>
                <c:ptCount val="13"/>
                <c:pt idx="0">
                  <c:v>&lt;= .00 - 6.00</c:v>
                </c:pt>
                <c:pt idx="1">
                  <c:v>6.01 - 12.00</c:v>
                </c:pt>
                <c:pt idx="2">
                  <c:v>12.01 - 18.00</c:v>
                </c:pt>
                <c:pt idx="3">
                  <c:v>18.01 - 24.00</c:v>
                </c:pt>
                <c:pt idx="4">
                  <c:v>24.01 - 30.00</c:v>
                </c:pt>
                <c:pt idx="5">
                  <c:v>30.01 - 36.00</c:v>
                </c:pt>
                <c:pt idx="6">
                  <c:v>36.01 - 42.00</c:v>
                </c:pt>
                <c:pt idx="7">
                  <c:v>42.01 - 48.00</c:v>
                </c:pt>
                <c:pt idx="8">
                  <c:v>48.01 - 54.00</c:v>
                </c:pt>
                <c:pt idx="9">
                  <c:v>54.01 - 60.00</c:v>
                </c:pt>
                <c:pt idx="10">
                  <c:v>60.01 - 66.00</c:v>
                </c:pt>
                <c:pt idx="11">
                  <c:v>66.01 - 72.00</c:v>
                </c:pt>
                <c:pt idx="12">
                  <c:v>72.01+</c:v>
                </c:pt>
              </c:strCache>
            </c:strRef>
          </c:cat>
          <c:val>
            <c:numRef>
              <c:f>Sheet7!$E$2:$E$14</c:f>
              <c:numCache>
                <c:formatCode>General</c:formatCode>
                <c:ptCount val="13"/>
                <c:pt idx="0">
                  <c:v>1.7000000000000002</c:v>
                </c:pt>
                <c:pt idx="1">
                  <c:v>23.200000000000003</c:v>
                </c:pt>
                <c:pt idx="2">
                  <c:v>28.799999999999997</c:v>
                </c:pt>
                <c:pt idx="3">
                  <c:v>18</c:v>
                </c:pt>
                <c:pt idx="4">
                  <c:v>10.9</c:v>
                </c:pt>
                <c:pt idx="5">
                  <c:v>5.5</c:v>
                </c:pt>
                <c:pt idx="6">
                  <c:v>4.7</c:v>
                </c:pt>
                <c:pt idx="7">
                  <c:v>1.5</c:v>
                </c:pt>
                <c:pt idx="8">
                  <c:v>2</c:v>
                </c:pt>
                <c:pt idx="9">
                  <c:v>1</c:v>
                </c:pt>
                <c:pt idx="10">
                  <c:v>0.70000000000000007</c:v>
                </c:pt>
                <c:pt idx="11">
                  <c:v>0.5</c:v>
                </c:pt>
                <c:pt idx="12">
                  <c:v>1.4000000000000001</c:v>
                </c:pt>
              </c:numCache>
            </c:numRef>
          </c:val>
          <c:extLst>
            <c:ext xmlns:c16="http://schemas.microsoft.com/office/drawing/2014/chart" uri="{C3380CC4-5D6E-409C-BE32-E72D297353CC}">
              <c16:uniqueId val="{00000000-DD74-4FD6-9057-626666BFD19C}"/>
            </c:ext>
          </c:extLst>
        </c:ser>
        <c:ser>
          <c:idx val="4"/>
          <c:order val="4"/>
          <c:tx>
            <c:strRef>
              <c:f>Sheet7!$F$1</c:f>
              <c:strCache>
                <c:ptCount val="1"/>
                <c:pt idx="0">
                  <c:v>Female</c:v>
                </c:pt>
              </c:strCache>
            </c:strRef>
          </c:tx>
          <c:spPr>
            <a:solidFill>
              <a:srgbClr val="002A4A"/>
            </a:solidFill>
            <a:ln>
              <a:noFill/>
            </a:ln>
            <a:effectLst/>
          </c:spPr>
          <c:invertIfNegative val="0"/>
          <c:cat>
            <c:strRef>
              <c:f>Sheet7!$A$2:$A$14</c:f>
              <c:strCache>
                <c:ptCount val="13"/>
                <c:pt idx="0">
                  <c:v>&lt;= .00 - 6.00</c:v>
                </c:pt>
                <c:pt idx="1">
                  <c:v>6.01 - 12.00</c:v>
                </c:pt>
                <c:pt idx="2">
                  <c:v>12.01 - 18.00</c:v>
                </c:pt>
                <c:pt idx="3">
                  <c:v>18.01 - 24.00</c:v>
                </c:pt>
                <c:pt idx="4">
                  <c:v>24.01 - 30.00</c:v>
                </c:pt>
                <c:pt idx="5">
                  <c:v>30.01 - 36.00</c:v>
                </c:pt>
                <c:pt idx="6">
                  <c:v>36.01 - 42.00</c:v>
                </c:pt>
                <c:pt idx="7">
                  <c:v>42.01 - 48.00</c:v>
                </c:pt>
                <c:pt idx="8">
                  <c:v>48.01 - 54.00</c:v>
                </c:pt>
                <c:pt idx="9">
                  <c:v>54.01 - 60.00</c:v>
                </c:pt>
                <c:pt idx="10">
                  <c:v>60.01 - 66.00</c:v>
                </c:pt>
                <c:pt idx="11">
                  <c:v>66.01 - 72.00</c:v>
                </c:pt>
                <c:pt idx="12">
                  <c:v>72.01+</c:v>
                </c:pt>
              </c:strCache>
            </c:strRef>
          </c:cat>
          <c:val>
            <c:numRef>
              <c:f>Sheet7!$F$2:$F$14</c:f>
              <c:numCache>
                <c:formatCode>General</c:formatCode>
                <c:ptCount val="13"/>
                <c:pt idx="0">
                  <c:v>0.6</c:v>
                </c:pt>
                <c:pt idx="1">
                  <c:v>28.9</c:v>
                </c:pt>
                <c:pt idx="2">
                  <c:v>26.200000000000003</c:v>
                </c:pt>
                <c:pt idx="3">
                  <c:v>17.8</c:v>
                </c:pt>
                <c:pt idx="4">
                  <c:v>11</c:v>
                </c:pt>
                <c:pt idx="5">
                  <c:v>6.4</c:v>
                </c:pt>
                <c:pt idx="6">
                  <c:v>3.2</c:v>
                </c:pt>
                <c:pt idx="7">
                  <c:v>2.2999999999999998</c:v>
                </c:pt>
                <c:pt idx="8">
                  <c:v>1.7000000000000002</c:v>
                </c:pt>
                <c:pt idx="9">
                  <c:v>0.5</c:v>
                </c:pt>
                <c:pt idx="10">
                  <c:v>0.3</c:v>
                </c:pt>
                <c:pt idx="11">
                  <c:v>0.2</c:v>
                </c:pt>
                <c:pt idx="12">
                  <c:v>0.89999999999999991</c:v>
                </c:pt>
              </c:numCache>
            </c:numRef>
          </c:val>
          <c:extLst>
            <c:ext xmlns:c16="http://schemas.microsoft.com/office/drawing/2014/chart" uri="{C3380CC4-5D6E-409C-BE32-E72D297353CC}">
              <c16:uniqueId val="{00000001-DD74-4FD6-9057-626666BFD19C}"/>
            </c:ext>
          </c:extLst>
        </c:ser>
        <c:dLbls>
          <c:showLegendKey val="0"/>
          <c:showVal val="0"/>
          <c:showCatName val="0"/>
          <c:showSerName val="0"/>
          <c:showPercent val="0"/>
          <c:showBubbleSize val="0"/>
        </c:dLbls>
        <c:gapWidth val="219"/>
        <c:overlap val="-27"/>
        <c:axId val="2030673776"/>
        <c:axId val="2030079232"/>
        <c:extLst>
          <c:ext xmlns:c15="http://schemas.microsoft.com/office/drawing/2012/chart" uri="{02D57815-91ED-43cb-92C2-25804820EDAC}">
            <c15:filteredBarSeries>
              <c15:ser>
                <c:idx val="0"/>
                <c:order val="0"/>
                <c:tx>
                  <c:strRef>
                    <c:extLst>
                      <c:ext uri="{02D57815-91ED-43cb-92C2-25804820EDAC}">
                        <c15:formulaRef>
                          <c15:sqref>Sheet7!$B$1</c15:sqref>
                        </c15:formulaRef>
                      </c:ext>
                    </c:extLst>
                    <c:strCache>
                      <c:ptCount val="1"/>
                      <c:pt idx="0">
                        <c:v>Male</c:v>
                      </c:pt>
                    </c:strCache>
                  </c:strRef>
                </c:tx>
                <c:spPr>
                  <a:solidFill>
                    <a:schemeClr val="accent1"/>
                  </a:solidFill>
                  <a:ln>
                    <a:noFill/>
                  </a:ln>
                  <a:effectLst/>
                </c:spPr>
                <c:invertIfNegative val="0"/>
                <c:cat>
                  <c:strRef>
                    <c:extLst>
                      <c:ext uri="{02D57815-91ED-43cb-92C2-25804820EDAC}">
                        <c15:formulaRef>
                          <c15:sqref>Sheet7!$A$2:$A$14</c15:sqref>
                        </c15:formulaRef>
                      </c:ext>
                    </c:extLst>
                    <c:strCache>
                      <c:ptCount val="13"/>
                      <c:pt idx="0">
                        <c:v>&lt;= .00 - 6.00</c:v>
                      </c:pt>
                      <c:pt idx="1">
                        <c:v>6.01 - 12.00</c:v>
                      </c:pt>
                      <c:pt idx="2">
                        <c:v>12.01 - 18.00</c:v>
                      </c:pt>
                      <c:pt idx="3">
                        <c:v>18.01 - 24.00</c:v>
                      </c:pt>
                      <c:pt idx="4">
                        <c:v>24.01 - 30.00</c:v>
                      </c:pt>
                      <c:pt idx="5">
                        <c:v>30.01 - 36.00</c:v>
                      </c:pt>
                      <c:pt idx="6">
                        <c:v>36.01 - 42.00</c:v>
                      </c:pt>
                      <c:pt idx="7">
                        <c:v>42.01 - 48.00</c:v>
                      </c:pt>
                      <c:pt idx="8">
                        <c:v>48.01 - 54.00</c:v>
                      </c:pt>
                      <c:pt idx="9">
                        <c:v>54.01 - 60.00</c:v>
                      </c:pt>
                      <c:pt idx="10">
                        <c:v>60.01 - 66.00</c:v>
                      </c:pt>
                      <c:pt idx="11">
                        <c:v>66.01 - 72.00</c:v>
                      </c:pt>
                      <c:pt idx="12">
                        <c:v>72.01+</c:v>
                      </c:pt>
                    </c:strCache>
                  </c:strRef>
                </c:cat>
                <c:val>
                  <c:numRef>
                    <c:extLst>
                      <c:ext uri="{02D57815-91ED-43cb-92C2-25804820EDAC}">
                        <c15:formulaRef>
                          <c15:sqref>Sheet7!$B$2:$B$14</c15:sqref>
                        </c15:formulaRef>
                      </c:ext>
                    </c:extLst>
                    <c:numCache>
                      <c:formatCode>0.00</c:formatCode>
                      <c:ptCount val="13"/>
                      <c:pt idx="0">
                        <c:v>1.7000000000000001E-2</c:v>
                      </c:pt>
                      <c:pt idx="1">
                        <c:v>0.23200000000000001</c:v>
                      </c:pt>
                      <c:pt idx="2">
                        <c:v>0.28799999999999998</c:v>
                      </c:pt>
                      <c:pt idx="3">
                        <c:v>0.18</c:v>
                      </c:pt>
                      <c:pt idx="4">
                        <c:v>0.109</c:v>
                      </c:pt>
                      <c:pt idx="5">
                        <c:v>5.5E-2</c:v>
                      </c:pt>
                      <c:pt idx="6">
                        <c:v>4.7E-2</c:v>
                      </c:pt>
                      <c:pt idx="7">
                        <c:v>1.4999999999999999E-2</c:v>
                      </c:pt>
                      <c:pt idx="8">
                        <c:v>0.02</c:v>
                      </c:pt>
                      <c:pt idx="9">
                        <c:v>0.01</c:v>
                      </c:pt>
                      <c:pt idx="10">
                        <c:v>7.0000000000000001E-3</c:v>
                      </c:pt>
                      <c:pt idx="11">
                        <c:v>5.0000000000000001E-3</c:v>
                      </c:pt>
                      <c:pt idx="12">
                        <c:v>1.4E-2</c:v>
                      </c:pt>
                    </c:numCache>
                  </c:numRef>
                </c:val>
                <c:extLst>
                  <c:ext xmlns:c16="http://schemas.microsoft.com/office/drawing/2014/chart" uri="{C3380CC4-5D6E-409C-BE32-E72D297353CC}">
                    <c16:uniqueId val="{00000002-DD74-4FD6-9057-626666BFD19C}"/>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Sheet7!$C$1</c15:sqref>
                        </c15:formulaRef>
                      </c:ext>
                    </c:extLst>
                    <c:strCache>
                      <c:ptCount val="1"/>
                      <c:pt idx="0">
                        <c:v>Female</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Sheet7!$A$2:$A$14</c15:sqref>
                        </c15:formulaRef>
                      </c:ext>
                    </c:extLst>
                    <c:strCache>
                      <c:ptCount val="13"/>
                      <c:pt idx="0">
                        <c:v>&lt;= .00 - 6.00</c:v>
                      </c:pt>
                      <c:pt idx="1">
                        <c:v>6.01 - 12.00</c:v>
                      </c:pt>
                      <c:pt idx="2">
                        <c:v>12.01 - 18.00</c:v>
                      </c:pt>
                      <c:pt idx="3">
                        <c:v>18.01 - 24.00</c:v>
                      </c:pt>
                      <c:pt idx="4">
                        <c:v>24.01 - 30.00</c:v>
                      </c:pt>
                      <c:pt idx="5">
                        <c:v>30.01 - 36.00</c:v>
                      </c:pt>
                      <c:pt idx="6">
                        <c:v>36.01 - 42.00</c:v>
                      </c:pt>
                      <c:pt idx="7">
                        <c:v>42.01 - 48.00</c:v>
                      </c:pt>
                      <c:pt idx="8">
                        <c:v>48.01 - 54.00</c:v>
                      </c:pt>
                      <c:pt idx="9">
                        <c:v>54.01 - 60.00</c:v>
                      </c:pt>
                      <c:pt idx="10">
                        <c:v>60.01 - 66.00</c:v>
                      </c:pt>
                      <c:pt idx="11">
                        <c:v>66.01 - 72.00</c:v>
                      </c:pt>
                      <c:pt idx="12">
                        <c:v>72.01+</c:v>
                      </c:pt>
                    </c:strCache>
                  </c:strRef>
                </c:cat>
                <c:val>
                  <c:numRef>
                    <c:extLst xmlns:c15="http://schemas.microsoft.com/office/drawing/2012/chart">
                      <c:ext xmlns:c15="http://schemas.microsoft.com/office/drawing/2012/chart" uri="{02D57815-91ED-43cb-92C2-25804820EDAC}">
                        <c15:formulaRef>
                          <c15:sqref>Sheet7!$C$2:$C$14</c15:sqref>
                        </c15:formulaRef>
                      </c:ext>
                    </c:extLst>
                    <c:numCache>
                      <c:formatCode>0.00</c:formatCode>
                      <c:ptCount val="13"/>
                      <c:pt idx="0">
                        <c:v>6.0000000000000001E-3</c:v>
                      </c:pt>
                      <c:pt idx="1">
                        <c:v>0.28899999999999998</c:v>
                      </c:pt>
                      <c:pt idx="2">
                        <c:v>0.26200000000000001</c:v>
                      </c:pt>
                      <c:pt idx="3">
                        <c:v>0.17799999999999999</c:v>
                      </c:pt>
                      <c:pt idx="4">
                        <c:v>0.11</c:v>
                      </c:pt>
                      <c:pt idx="5">
                        <c:v>6.4000000000000001E-2</c:v>
                      </c:pt>
                      <c:pt idx="6">
                        <c:v>3.2000000000000001E-2</c:v>
                      </c:pt>
                      <c:pt idx="7">
                        <c:v>2.3E-2</c:v>
                      </c:pt>
                      <c:pt idx="8">
                        <c:v>1.7000000000000001E-2</c:v>
                      </c:pt>
                      <c:pt idx="9">
                        <c:v>5.0000000000000001E-3</c:v>
                      </c:pt>
                      <c:pt idx="10">
                        <c:v>3.0000000000000001E-3</c:v>
                      </c:pt>
                      <c:pt idx="11">
                        <c:v>2E-3</c:v>
                      </c:pt>
                      <c:pt idx="12">
                        <c:v>8.9999999999999993E-3</c:v>
                      </c:pt>
                    </c:numCache>
                  </c:numRef>
                </c:val>
                <c:extLst xmlns:c15="http://schemas.microsoft.com/office/drawing/2012/chart">
                  <c:ext xmlns:c16="http://schemas.microsoft.com/office/drawing/2014/chart" uri="{C3380CC4-5D6E-409C-BE32-E72D297353CC}">
                    <c16:uniqueId val="{00000003-DD74-4FD6-9057-626666BFD19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Sheet7!$D$1</c15:sqref>
                        </c15:formulaRef>
                      </c:ext>
                    </c:extLst>
                    <c:strCache>
                      <c:ptCount val="1"/>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Sheet7!$A$2:$A$14</c15:sqref>
                        </c15:formulaRef>
                      </c:ext>
                    </c:extLst>
                    <c:strCache>
                      <c:ptCount val="13"/>
                      <c:pt idx="0">
                        <c:v>&lt;= .00 - 6.00</c:v>
                      </c:pt>
                      <c:pt idx="1">
                        <c:v>6.01 - 12.00</c:v>
                      </c:pt>
                      <c:pt idx="2">
                        <c:v>12.01 - 18.00</c:v>
                      </c:pt>
                      <c:pt idx="3">
                        <c:v>18.01 - 24.00</c:v>
                      </c:pt>
                      <c:pt idx="4">
                        <c:v>24.01 - 30.00</c:v>
                      </c:pt>
                      <c:pt idx="5">
                        <c:v>30.01 - 36.00</c:v>
                      </c:pt>
                      <c:pt idx="6">
                        <c:v>36.01 - 42.00</c:v>
                      </c:pt>
                      <c:pt idx="7">
                        <c:v>42.01 - 48.00</c:v>
                      </c:pt>
                      <c:pt idx="8">
                        <c:v>48.01 - 54.00</c:v>
                      </c:pt>
                      <c:pt idx="9">
                        <c:v>54.01 - 60.00</c:v>
                      </c:pt>
                      <c:pt idx="10">
                        <c:v>60.01 - 66.00</c:v>
                      </c:pt>
                      <c:pt idx="11">
                        <c:v>66.01 - 72.00</c:v>
                      </c:pt>
                      <c:pt idx="12">
                        <c:v>72.01+</c:v>
                      </c:pt>
                    </c:strCache>
                  </c:strRef>
                </c:cat>
                <c:val>
                  <c:numRef>
                    <c:extLst xmlns:c15="http://schemas.microsoft.com/office/drawing/2012/chart">
                      <c:ext xmlns:c15="http://schemas.microsoft.com/office/drawing/2012/chart" uri="{02D57815-91ED-43cb-92C2-25804820EDAC}">
                        <c15:formulaRef>
                          <c15:sqref>Sheet7!$D$2:$D$14</c15:sqref>
                        </c15:formulaRef>
                      </c:ext>
                    </c:extLst>
                    <c:numCache>
                      <c:formatCode>General</c:formatCode>
                      <c:ptCount val="13"/>
                    </c:numCache>
                  </c:numRef>
                </c:val>
                <c:extLst xmlns:c15="http://schemas.microsoft.com/office/drawing/2012/chart">
                  <c:ext xmlns:c16="http://schemas.microsoft.com/office/drawing/2014/chart" uri="{C3380CC4-5D6E-409C-BE32-E72D297353CC}">
                    <c16:uniqueId val="{00000004-DD74-4FD6-9057-626666BFD19C}"/>
                  </c:ext>
                </c:extLst>
              </c15:ser>
            </c15:filteredBarSeries>
          </c:ext>
        </c:extLst>
      </c:barChart>
      <c:catAx>
        <c:axId val="2030673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a:ea typeface="Open Sans Light" panose="020B0306030504020204" pitchFamily="34" charset="0"/>
                <a:cs typeface="Open Sans Light" panose="020B0306030504020204" pitchFamily="34" charset="0"/>
              </a:defRPr>
            </a:pPr>
            <a:endParaRPr lang="en-US"/>
          </a:p>
        </c:txPr>
        <c:crossAx val="2030079232"/>
        <c:crosses val="autoZero"/>
        <c:auto val="1"/>
        <c:lblAlgn val="ctr"/>
        <c:lblOffset val="100"/>
        <c:noMultiLvlLbl val="0"/>
      </c:catAx>
      <c:valAx>
        <c:axId val="2030079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a:ea typeface="Open Sans Light" panose="020B0306030504020204" pitchFamily="34" charset="0"/>
                    <a:cs typeface="Open Sans Light" panose="020B0306030504020204" pitchFamily="34" charset="0"/>
                  </a:defRPr>
                </a:pPr>
                <a:r>
                  <a:rPr lang="en-GB"/>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a:ea typeface="Open Sans Light" panose="020B0306030504020204" pitchFamily="34" charset="0"/>
                  <a:cs typeface="Open Sans Light" panose="020B0306030504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a:ea typeface="Open Sans Light" panose="020B0306030504020204" pitchFamily="34" charset="0"/>
                <a:cs typeface="Open Sans Light" panose="020B0306030504020204" pitchFamily="34" charset="0"/>
              </a:defRPr>
            </a:pPr>
            <a:endParaRPr lang="en-US"/>
          </a:p>
        </c:txPr>
        <c:crossAx val="203067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latin typeface="Open Sans Light" panose="020B0306030504020204"/>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82C9999-2D28-4F9E-9CFF-C3486FF548EC}" type="datetimeFigureOut">
              <a:rPr lang="en-GB" smtClean="0"/>
              <a:t>16/12/2020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FC6AB60-092D-407E-B3DF-35AEE1DA38F4}" type="slidenum">
              <a:rPr lang="en-GB" smtClean="0"/>
              <a:t>‹#›</a:t>
            </a:fld>
            <a:endParaRPr lang="en-GB"/>
          </a:p>
        </p:txBody>
      </p:sp>
    </p:spTree>
    <p:extLst>
      <p:ext uri="{BB962C8B-B14F-4D97-AF65-F5344CB8AC3E}">
        <p14:creationId xmlns:p14="http://schemas.microsoft.com/office/powerpoint/2010/main" val="3315508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1</a:t>
            </a:fld>
            <a:endParaRPr lang="en-GB"/>
          </a:p>
        </p:txBody>
      </p:sp>
    </p:spTree>
    <p:extLst>
      <p:ext uri="{BB962C8B-B14F-4D97-AF65-F5344CB8AC3E}">
        <p14:creationId xmlns:p14="http://schemas.microsoft.com/office/powerpoint/2010/main" val="722762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35</a:t>
            </a:fld>
            <a:endParaRPr lang="en-GB"/>
          </a:p>
        </p:txBody>
      </p:sp>
    </p:spTree>
    <p:extLst>
      <p:ext uri="{BB962C8B-B14F-4D97-AF65-F5344CB8AC3E}">
        <p14:creationId xmlns:p14="http://schemas.microsoft.com/office/powerpoint/2010/main" val="139817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2</a:t>
            </a:fld>
            <a:endParaRPr lang="en-GB"/>
          </a:p>
        </p:txBody>
      </p:sp>
    </p:spTree>
    <p:extLst>
      <p:ext uri="{BB962C8B-B14F-4D97-AF65-F5344CB8AC3E}">
        <p14:creationId xmlns:p14="http://schemas.microsoft.com/office/powerpoint/2010/main" val="14156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3</a:t>
            </a:fld>
            <a:endParaRPr lang="en-GB"/>
          </a:p>
        </p:txBody>
      </p:sp>
    </p:spTree>
    <p:extLst>
      <p:ext uri="{BB962C8B-B14F-4D97-AF65-F5344CB8AC3E}">
        <p14:creationId xmlns:p14="http://schemas.microsoft.com/office/powerpoint/2010/main" val="957885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800"/>
              </a:spcAft>
            </a:pPr>
            <a:r>
              <a:rPr lang="en-GB" sz="1200" dirty="0">
                <a:effectLst/>
                <a:latin typeface="Open Sans Light" panose="020B0306030504020204" pitchFamily="34" charset="0"/>
                <a:ea typeface="Calibri" panose="020F0502020204030204" pitchFamily="34" charset="0"/>
                <a:cs typeface="Times New Roman" panose="02020603050405020304" pitchFamily="18" charset="0"/>
              </a:rPr>
              <a:t>There is a general air in public discussion around the gender pay gap that ‘everyone knows what the gender pay gap is’ and that the only point of contestation is whether or not it is large enough to be an issue which should be of significant policy concern. In following how this discussion plays out on social media platforms, or even on Webinars dedicated to the issue, this debate translates back across the screen as being played out amongst five rival opponents. Each are staunch that their position on the issue is one of absolute fact.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1200" dirty="0">
                <a:effectLst/>
                <a:latin typeface="Open Sans Light" panose="020B030603050402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Open Sans Light" panose="020B0306030504020204" pitchFamily="34" charset="0"/>
                <a:ea typeface="Calibri" panose="020F0502020204030204" pitchFamily="34" charset="0"/>
              </a:rPr>
              <a:t>The first is one which holds that the gap in pay between males and females is so that it merits being considered as one of our most urgent social issues. The second is the opposite point of view holds that the gender pay gap is completely made up. This position was captured well recently by an online poll by TIME magazine of over 9000 Americans which found that close to half of male respondents see any estimates of the gender pay gap as representative of ‘fake news’ rather than a legitimate issue. The third is one which holds that the only information of interest when it comes to the gender pay gap is the extent to which any differences in pay are owing to gender-based discrimination, and so equate the gender pay gap with the concept of ‘unequal pay for equal work’.</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r>
              <a:rPr lang="en-GB" sz="1200" dirty="0">
                <a:effectLst/>
                <a:latin typeface="Open Sans Light" panose="020B0306030504020204" pitchFamily="34" charset="0"/>
                <a:ea typeface="Calibri" panose="020F0502020204030204" pitchFamily="34" charset="0"/>
              </a:rPr>
              <a:t>The fourth is a position which holds that even if the gender pay gap is real, it’s not an issue worthy of policy action, because we can explain the gap through the fact that males and females engage differently in the labour market. The fifth, is a combination of the other viewpoints, and posits that there is no real gender pay gap, but rather there is a motherhood pay gap. From this point of view any discussions around the gender pay gap are misplaced because they are not accurately diagnosing the issue.</a:t>
            </a:r>
          </a:p>
          <a:p>
            <a:endParaRPr lang="en-GB" sz="1200" dirty="0">
              <a:effectLst/>
              <a:latin typeface="Open Sans Light" panose="020B03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Open Sans Light" panose="020B0306030504020204" pitchFamily="34" charset="0"/>
                <a:ea typeface="Calibri" panose="020F0502020204030204" pitchFamily="34" charset="0"/>
                <a:cs typeface="Times New Roman" panose="02020603050405020304" pitchFamily="18" charset="0"/>
              </a:rPr>
              <a:t>The NERI took interest in these differing viewpoints precisely because whilst on face value it appears as though these opposing viewpoints are born out of conclusions on estimates of the gender pay gap, what is more accurate is that they are a corollary of the fact that there is little to no consensus on how we should estimate the gender pay gap. And so, it is more accurately the case that dependent upon which estimate of the gender pay gap one is presented it is not at all that unreasonable that one would arrive at one of the various different abovementioned conclusions on the matter.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Open Sans Light" panose="020B03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Open Sans Light" panose="020B0306030504020204" pitchFamily="34" charset="0"/>
                <a:ea typeface="Calibri" panose="020F0502020204030204" pitchFamily="34" charset="0"/>
                <a:cs typeface="Times New Roman" panose="02020603050405020304" pitchFamily="18" charset="0"/>
              </a:rPr>
              <a:t>Thus, when it comes to debates and discussions around the gender pay gap more often than not, the debate is being played out through different songs, albeit to the same tune.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t>4</a:t>
            </a:fld>
            <a:endParaRPr lang="en-GB"/>
          </a:p>
        </p:txBody>
      </p:sp>
    </p:spTree>
    <p:extLst>
      <p:ext uri="{BB962C8B-B14F-4D97-AF65-F5344CB8AC3E}">
        <p14:creationId xmlns:p14="http://schemas.microsoft.com/office/powerpoint/2010/main" val="2428116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7</a:t>
            </a:fld>
            <a:endParaRPr lang="en-GB"/>
          </a:p>
        </p:txBody>
      </p:sp>
    </p:spTree>
    <p:extLst>
      <p:ext uri="{BB962C8B-B14F-4D97-AF65-F5344CB8AC3E}">
        <p14:creationId xmlns:p14="http://schemas.microsoft.com/office/powerpoint/2010/main" val="3095676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Related to this is the fact that our key source of data on hourly earnings for the Republic of Ireland does not collect data breakdowns by gender. Comes from the Earnings and Labour Costs Quarterly Survey provides quarterly and annual earnings and labour costs data across economic sectors in ROI. </a:t>
            </a:r>
          </a:p>
          <a:p>
            <a:endParaRPr lang="en-GB" dirty="0"/>
          </a:p>
          <a:p>
            <a:r>
              <a:rPr lang="en-GB" dirty="0"/>
              <a:t>Administrative Data – does not provide breakdown of hours worked or hourly earnings and so it is not possible to compare the hourly earnings of males and females. As such, given what we know about the importance of working hours in determining earnings, without connecting to another data source it is not possible to sufficiently examine the gender pay gap. </a:t>
            </a:r>
          </a:p>
          <a:p>
            <a:endParaRPr lang="en-GB" dirty="0"/>
          </a:p>
          <a:p>
            <a:r>
              <a:rPr lang="en-GB" dirty="0"/>
              <a:t>The Structure of Earnings survey carried out in 2018 – does not provide data on family/household characteristics. </a:t>
            </a:r>
          </a:p>
        </p:txBody>
      </p:sp>
      <p:sp>
        <p:nvSpPr>
          <p:cNvPr id="4" name="Slide Number Placeholder 3"/>
          <p:cNvSpPr>
            <a:spLocks noGrp="1"/>
          </p:cNvSpPr>
          <p:nvPr>
            <p:ph type="sldNum" sz="quarter" idx="5"/>
          </p:nvPr>
        </p:nvSpPr>
        <p:spPr/>
        <p:txBody>
          <a:bodyPr/>
          <a:lstStyle/>
          <a:p>
            <a:fld id="{6FC6AB60-092D-407E-B3DF-35AEE1DA38F4}" type="slidenum">
              <a:rPr lang="en-GB" smtClean="0"/>
              <a:t>11</a:t>
            </a:fld>
            <a:endParaRPr lang="en-GB"/>
          </a:p>
        </p:txBody>
      </p:sp>
    </p:spTree>
    <p:extLst>
      <p:ext uri="{BB962C8B-B14F-4D97-AF65-F5344CB8AC3E}">
        <p14:creationId xmlns:p14="http://schemas.microsoft.com/office/powerpoint/2010/main" val="280975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4D5156"/>
                </a:solidFill>
                <a:effectLst/>
                <a:latin typeface="arial" panose="020B0604020202020204" pitchFamily="34" charset="0"/>
              </a:rPr>
              <a:t>Ireland equal pay day based on Eurostat estimate. </a:t>
            </a:r>
          </a:p>
          <a:p>
            <a:r>
              <a:rPr lang="en-GB" b="0" i="0" dirty="0">
                <a:solidFill>
                  <a:srgbClr val="4D5156"/>
                </a:solidFill>
                <a:effectLst/>
                <a:latin typeface="arial" panose="020B0604020202020204" pitchFamily="34" charset="0"/>
              </a:rPr>
              <a:t>UK - The </a:t>
            </a:r>
            <a:r>
              <a:rPr lang="en-GB" b="1" i="0" dirty="0">
                <a:solidFill>
                  <a:srgbClr val="5F6368"/>
                </a:solidFill>
                <a:effectLst/>
                <a:latin typeface="arial" panose="020B0604020202020204" pitchFamily="34" charset="0"/>
              </a:rPr>
              <a:t>Fawcett Society</a:t>
            </a:r>
            <a:r>
              <a:rPr lang="en-GB" b="0" i="0" dirty="0">
                <a:solidFill>
                  <a:srgbClr val="4D5156"/>
                </a:solidFill>
                <a:effectLst/>
                <a:latin typeface="arial" panose="020B0604020202020204" pitchFamily="34" charset="0"/>
              </a:rPr>
              <a:t> uses the full-time mean average gender pay gap to work out when </a:t>
            </a:r>
            <a:r>
              <a:rPr lang="en-GB" b="1" i="0" dirty="0">
                <a:solidFill>
                  <a:srgbClr val="5F6368"/>
                </a:solidFill>
                <a:effectLst/>
                <a:latin typeface="arial" panose="020B0604020202020204" pitchFamily="34" charset="0"/>
              </a:rPr>
              <a:t>Equal Pay Day</a:t>
            </a:r>
            <a:r>
              <a:rPr lang="en-GB" b="0" i="0" dirty="0">
                <a:solidFill>
                  <a:srgbClr val="4D5156"/>
                </a:solidFill>
                <a:effectLst/>
                <a:latin typeface="arial" panose="020B0604020202020204" pitchFamily="34" charset="0"/>
              </a:rPr>
              <a:t> should be. </a:t>
            </a:r>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t>12</a:t>
            </a:fld>
            <a:endParaRPr lang="en-GB"/>
          </a:p>
        </p:txBody>
      </p:sp>
    </p:spTree>
    <p:extLst>
      <p:ext uri="{BB962C8B-B14F-4D97-AF65-F5344CB8AC3E}">
        <p14:creationId xmlns:p14="http://schemas.microsoft.com/office/powerpoint/2010/main" val="3764083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24</a:t>
            </a:fld>
            <a:endParaRPr lang="en-GB"/>
          </a:p>
        </p:txBody>
      </p:sp>
    </p:spTree>
    <p:extLst>
      <p:ext uri="{BB962C8B-B14F-4D97-AF65-F5344CB8AC3E}">
        <p14:creationId xmlns:p14="http://schemas.microsoft.com/office/powerpoint/2010/main" val="2696311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32</a:t>
            </a:fld>
            <a:endParaRPr lang="en-GB"/>
          </a:p>
        </p:txBody>
      </p:sp>
    </p:spTree>
    <p:extLst>
      <p:ext uri="{BB962C8B-B14F-4D97-AF65-F5344CB8AC3E}">
        <p14:creationId xmlns:p14="http://schemas.microsoft.com/office/powerpoint/2010/main" val="1710242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B081-3A9F-4ACF-8204-4C0FAF3ABD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006465B-33B1-403F-8EE3-11AEB04B98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7A37AE-CA36-4351-AD24-DF39081188EB}"/>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5" name="Footer Placeholder 4">
            <a:extLst>
              <a:ext uri="{FF2B5EF4-FFF2-40B4-BE49-F238E27FC236}">
                <a16:creationId xmlns:a16="http://schemas.microsoft.com/office/drawing/2014/main" id="{5865F34F-4911-4F04-A4DA-88C02A9F8B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742FB7-ADCA-4D46-AC96-0658EFDC1378}"/>
              </a:ext>
            </a:extLst>
          </p:cNvPr>
          <p:cNvSpPr>
            <a:spLocks noGrp="1"/>
          </p:cNvSpPr>
          <p:nvPr>
            <p:ph type="sldNum" sz="quarter" idx="12"/>
          </p:nvPr>
        </p:nvSpPr>
        <p:spPr/>
        <p:txBody>
          <a:bodyPr/>
          <a:lstStyle/>
          <a:p>
            <a:fld id="{4BEDB348-72BB-4737-B158-70F0AB113017}" type="slidenum">
              <a:rPr lang="en-GB" smtClean="0"/>
              <a:t>‹#›</a:t>
            </a:fld>
            <a:endParaRPr lang="en-GB"/>
          </a:p>
        </p:txBody>
      </p:sp>
      <p:pic>
        <p:nvPicPr>
          <p:cNvPr id="7" name="Picture 6">
            <a:extLst>
              <a:ext uri="{FF2B5EF4-FFF2-40B4-BE49-F238E27FC236}">
                <a16:creationId xmlns:a16="http://schemas.microsoft.com/office/drawing/2014/main" id="{2F535AB9-8F23-41B8-B89D-2C6CCC587C41}"/>
              </a:ext>
            </a:extLst>
          </p:cNvPr>
          <p:cNvPicPr>
            <a:picLocks noChangeAspect="1"/>
          </p:cNvPicPr>
          <p:nvPr userDrawn="1"/>
        </p:nvPicPr>
        <p:blipFill>
          <a:blip r:embed="rId2"/>
          <a:stretch>
            <a:fillRect/>
          </a:stretch>
        </p:blipFill>
        <p:spPr>
          <a:xfrm>
            <a:off x="9321800" y="23813"/>
            <a:ext cx="2870200" cy="2819400"/>
          </a:xfrm>
          <a:prstGeom prst="rect">
            <a:avLst/>
          </a:prstGeom>
        </p:spPr>
      </p:pic>
    </p:spTree>
    <p:extLst>
      <p:ext uri="{BB962C8B-B14F-4D97-AF65-F5344CB8AC3E}">
        <p14:creationId xmlns:p14="http://schemas.microsoft.com/office/powerpoint/2010/main" val="422219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39A7A-7D73-4B5E-B604-B018FD5E44A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648C8C-BB58-4F38-BCF5-989A509653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D9F571-F0C4-4590-81DE-AC70666F1FA3}"/>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5" name="Footer Placeholder 4">
            <a:extLst>
              <a:ext uri="{FF2B5EF4-FFF2-40B4-BE49-F238E27FC236}">
                <a16:creationId xmlns:a16="http://schemas.microsoft.com/office/drawing/2014/main" id="{46BE363B-F8C9-42B5-A80D-17C61AABA1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374B7B-CF81-4F03-AB89-EA99DAE252E6}"/>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81415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6E9E6-5246-49F0-B340-76D4FD2C36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9D417BF-AFCC-415E-A209-861A10058B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5A63FD-D2B4-493E-87A4-19A7C9D35964}"/>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5" name="Footer Placeholder 4">
            <a:extLst>
              <a:ext uri="{FF2B5EF4-FFF2-40B4-BE49-F238E27FC236}">
                <a16:creationId xmlns:a16="http://schemas.microsoft.com/office/drawing/2014/main" id="{8789E526-9AB9-4D73-8BB3-253456FBC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28FFE0-974F-47F6-BDAB-E71D01F31414}"/>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635494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D2321-9EC2-4A21-87DF-9F1A59A474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622BC1-875D-4E7A-A069-F5E143D7F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CB9195-02A5-4954-8EEB-B7ACA668822B}"/>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5" name="Footer Placeholder 4">
            <a:extLst>
              <a:ext uri="{FF2B5EF4-FFF2-40B4-BE49-F238E27FC236}">
                <a16:creationId xmlns:a16="http://schemas.microsoft.com/office/drawing/2014/main" id="{6C71C496-BABA-4EE1-9616-D1BC3BD753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07300A-768C-46AA-93F5-E550E660D9B9}"/>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272884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C01BB-860B-4A9E-8B16-26CEA15BBB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05FAA4-8D1C-4774-A92E-87F16FB37C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E8648E-7DE4-447B-81EC-CC6802942049}"/>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5" name="Footer Placeholder 4">
            <a:extLst>
              <a:ext uri="{FF2B5EF4-FFF2-40B4-BE49-F238E27FC236}">
                <a16:creationId xmlns:a16="http://schemas.microsoft.com/office/drawing/2014/main" id="{F86529C4-3AEE-403B-9152-6EFBDB70C3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DE5927-C7E1-4482-AC9E-9E4CC23AD1F8}"/>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473332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21B1-7A83-4D0E-A772-49202B58D9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3BED01-8D9E-464E-A2CF-D8E637F0E0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79E3F7-BD53-49AC-BA0F-C58A997A8C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34F6181-2543-44D5-88FA-34B496887E2A}"/>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6" name="Footer Placeholder 5">
            <a:extLst>
              <a:ext uri="{FF2B5EF4-FFF2-40B4-BE49-F238E27FC236}">
                <a16:creationId xmlns:a16="http://schemas.microsoft.com/office/drawing/2014/main" id="{795C40B8-4172-4089-8789-293D6D82C1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D4F9A1-0A69-41C8-9FC4-462CA2E172E0}"/>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329468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8456D-4C1E-453F-BBAD-E33E69F5E4B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841695-7EC3-4A74-ACAC-F94EF235BE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4A8EC-A30F-48EA-B8C7-1AF934C5A2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1180A0F-D7F0-4B65-8C63-89353FB3FB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E8977-7BB3-40E8-AAD6-BE7BECC4C0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A48A0F-B9C8-461C-AAFA-0C2A72CA0309}"/>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8" name="Footer Placeholder 7">
            <a:extLst>
              <a:ext uri="{FF2B5EF4-FFF2-40B4-BE49-F238E27FC236}">
                <a16:creationId xmlns:a16="http://schemas.microsoft.com/office/drawing/2014/main" id="{C51978D2-4C94-48E7-8552-74BB723440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49192E-B00B-4E11-AABA-C308E91A6AE6}"/>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1927970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A341C-0365-4356-89DA-4A9CDFEA3F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72C45F-7BBC-484A-BC7E-6F7D71C3C036}"/>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4" name="Footer Placeholder 3">
            <a:extLst>
              <a:ext uri="{FF2B5EF4-FFF2-40B4-BE49-F238E27FC236}">
                <a16:creationId xmlns:a16="http://schemas.microsoft.com/office/drawing/2014/main" id="{005E8514-752C-44DD-9E94-ED23E6A09A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C8F4D5-8F10-43F5-B0F5-5D2E8232ABED}"/>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1774688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819003-7061-4B39-80A4-BB7B67EFDB05}"/>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3" name="Footer Placeholder 2">
            <a:extLst>
              <a:ext uri="{FF2B5EF4-FFF2-40B4-BE49-F238E27FC236}">
                <a16:creationId xmlns:a16="http://schemas.microsoft.com/office/drawing/2014/main" id="{1300E735-2854-4899-9D55-7AA4173756D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20B037-AD77-4642-A4FE-D9F2E8242657}"/>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97702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9F474-C0E8-4810-95A5-A3AB29244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404322-B004-4776-AE86-5564709E5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C932B7-9AB5-4ECE-B3B3-8742D79EB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EC56D6-653B-4AAA-93AF-5DA2EDC14DC0}"/>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6" name="Footer Placeholder 5">
            <a:extLst>
              <a:ext uri="{FF2B5EF4-FFF2-40B4-BE49-F238E27FC236}">
                <a16:creationId xmlns:a16="http://schemas.microsoft.com/office/drawing/2014/main" id="{5395678E-C6E0-4F41-92AC-DF209362A0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9BD819-60BC-458A-B6B2-28D6DC288055}"/>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984390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70C99-036F-4112-A24D-B7B2C3018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5AB5FD-28EC-435C-A453-EA24FE3F89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610EA1-0113-41FF-B89F-E464873EC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35020A-428D-42D0-8FB0-68A6D5F62EB5}"/>
              </a:ext>
            </a:extLst>
          </p:cNvPr>
          <p:cNvSpPr>
            <a:spLocks noGrp="1"/>
          </p:cNvSpPr>
          <p:nvPr>
            <p:ph type="dt" sz="half" idx="10"/>
          </p:nvPr>
        </p:nvSpPr>
        <p:spPr/>
        <p:txBody>
          <a:bodyPr/>
          <a:lstStyle/>
          <a:p>
            <a:fld id="{52A4C597-B13E-4AB6-95CA-80DDF93B94DA}" type="datetimeFigureOut">
              <a:rPr lang="en-GB" smtClean="0"/>
              <a:t>16/12/2020</a:t>
            </a:fld>
            <a:endParaRPr lang="en-GB"/>
          </a:p>
        </p:txBody>
      </p:sp>
      <p:sp>
        <p:nvSpPr>
          <p:cNvPr id="6" name="Footer Placeholder 5">
            <a:extLst>
              <a:ext uri="{FF2B5EF4-FFF2-40B4-BE49-F238E27FC236}">
                <a16:creationId xmlns:a16="http://schemas.microsoft.com/office/drawing/2014/main" id="{639A6D14-8E3C-4471-B1D7-7467B299F3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6DD475-04A7-4F76-859B-413612165120}"/>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3035304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2D2BF-47BB-4DB1-93BC-0FEA0C0665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ACC66A3-E9FF-4AEA-A66E-78870432B4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DDEB48-1F79-4097-904D-0E76B7927A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4C597-B13E-4AB6-95CA-80DDF93B94DA}" type="datetimeFigureOut">
              <a:rPr lang="en-GB" smtClean="0"/>
              <a:t>16/12/2020</a:t>
            </a:fld>
            <a:endParaRPr lang="en-GB"/>
          </a:p>
        </p:txBody>
      </p:sp>
      <p:sp>
        <p:nvSpPr>
          <p:cNvPr id="5" name="Footer Placeholder 4">
            <a:extLst>
              <a:ext uri="{FF2B5EF4-FFF2-40B4-BE49-F238E27FC236}">
                <a16:creationId xmlns:a16="http://schemas.microsoft.com/office/drawing/2014/main" id="{477A7101-CC5D-4463-A775-AC0B75C95B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23A974-D801-4B99-A603-167F597CD6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DB348-72BB-4737-B158-70F0AB113017}" type="slidenum">
              <a:rPr lang="en-GB" smtClean="0"/>
              <a:t>‹#›</a:t>
            </a:fld>
            <a:endParaRPr lang="en-GB"/>
          </a:p>
        </p:txBody>
      </p:sp>
      <p:pic>
        <p:nvPicPr>
          <p:cNvPr id="7" name="Picture 6">
            <a:extLst>
              <a:ext uri="{FF2B5EF4-FFF2-40B4-BE49-F238E27FC236}">
                <a16:creationId xmlns:a16="http://schemas.microsoft.com/office/drawing/2014/main" id="{87421BB2-CE58-4D20-9101-1F4F39B8A055}"/>
              </a:ext>
            </a:extLst>
          </p:cNvPr>
          <p:cNvPicPr>
            <a:picLocks noChangeAspect="1"/>
          </p:cNvPicPr>
          <p:nvPr userDrawn="1"/>
        </p:nvPicPr>
        <p:blipFill>
          <a:blip r:embed="rId13"/>
          <a:stretch>
            <a:fillRect/>
          </a:stretch>
        </p:blipFill>
        <p:spPr>
          <a:xfrm>
            <a:off x="9321800" y="0"/>
            <a:ext cx="2870200" cy="2819400"/>
          </a:xfrm>
          <a:prstGeom prst="rect">
            <a:avLst/>
          </a:prstGeom>
        </p:spPr>
      </p:pic>
    </p:spTree>
    <p:extLst>
      <p:ext uri="{BB962C8B-B14F-4D97-AF65-F5344CB8AC3E}">
        <p14:creationId xmlns:p14="http://schemas.microsoft.com/office/powerpoint/2010/main" val="3128407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nerinstitute.net/visualising-our-economy"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nerinstitute.net/visualising-our-economy"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nerinstitute.net/research/how-unequal-unadjusted-gender-pay-gap-earnings-northern-ireland-and-republic-ireland"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1848974" y="2166763"/>
            <a:ext cx="8305102" cy="1511475"/>
          </a:xfrm>
        </p:spPr>
        <p:txBody>
          <a:bodyPr>
            <a:noAutofit/>
          </a:bodyPr>
          <a:lstStyle/>
          <a:p>
            <a:pPr marL="0" indent="0" algn="ctr">
              <a:buNone/>
            </a:pPr>
            <a:r>
              <a:rPr lang="en-GB" sz="4000" b="1" dirty="0">
                <a:solidFill>
                  <a:srgbClr val="2F7C7F"/>
                </a:solidFill>
                <a:latin typeface="Playfair Display" pitchFamily="2" charset="0"/>
                <a:ea typeface="Roboto Slab" pitchFamily="2" charset="0"/>
              </a:rPr>
              <a:t>How Unequal?</a:t>
            </a:r>
          </a:p>
          <a:p>
            <a:pPr marL="0" indent="0" algn="l">
              <a:buNone/>
            </a:pPr>
            <a:endParaRPr lang="en-GB" sz="2400" b="0" i="0" dirty="0">
              <a:solidFill>
                <a:srgbClr val="003162"/>
              </a:solidFill>
              <a:effectLst/>
              <a:latin typeface="Playfair Display"/>
            </a:endParaRPr>
          </a:p>
          <a:p>
            <a:pPr marL="0" indent="0" algn="ctr">
              <a:buNone/>
            </a:pPr>
            <a:r>
              <a:rPr lang="en-GB" sz="2400" b="1" i="0" dirty="0">
                <a:solidFill>
                  <a:srgbClr val="1B6E6C"/>
                </a:solidFill>
                <a:effectLst/>
                <a:latin typeface="Playfair Display" panose="020F0502020204030204" pitchFamily="2" charset="0"/>
              </a:rPr>
              <a:t>The unadjusted gender pay gap in earnings in </a:t>
            </a:r>
          </a:p>
          <a:p>
            <a:pPr marL="0" indent="0" algn="ctr">
              <a:buNone/>
            </a:pPr>
            <a:r>
              <a:rPr lang="en-GB" sz="2400" b="1" i="0" dirty="0">
                <a:solidFill>
                  <a:srgbClr val="1B6E6C"/>
                </a:solidFill>
                <a:effectLst/>
                <a:latin typeface="Playfair Display" panose="020F0502020204030204" pitchFamily="2" charset="0"/>
              </a:rPr>
              <a:t>Northern Ireland </a:t>
            </a:r>
            <a:r>
              <a:rPr lang="en-GB" sz="2400" b="1" dirty="0">
                <a:solidFill>
                  <a:srgbClr val="1B6E6C"/>
                </a:solidFill>
                <a:latin typeface="Playfair Display" panose="020F0502020204030204" pitchFamily="2" charset="0"/>
              </a:rPr>
              <a:t>&amp; </a:t>
            </a:r>
            <a:r>
              <a:rPr lang="en-GB" sz="2400" b="1" i="0" dirty="0">
                <a:solidFill>
                  <a:srgbClr val="1B6E6C"/>
                </a:solidFill>
                <a:effectLst/>
                <a:latin typeface="Playfair Display" panose="020F0502020204030204" pitchFamily="2" charset="0"/>
              </a:rPr>
              <a:t>the Republic of Ireland</a:t>
            </a:r>
          </a:p>
        </p:txBody>
      </p:sp>
      <p:sp>
        <p:nvSpPr>
          <p:cNvPr id="10" name="Rectangle 9">
            <a:extLst>
              <a:ext uri="{FF2B5EF4-FFF2-40B4-BE49-F238E27FC236}">
                <a16:creationId xmlns:a16="http://schemas.microsoft.com/office/drawing/2014/main" id="{84F88042-3C45-4A7E-A082-DB73669AA66B}"/>
              </a:ext>
            </a:extLst>
          </p:cNvPr>
          <p:cNvSpPr/>
          <p:nvPr/>
        </p:nvSpPr>
        <p:spPr>
          <a:xfrm>
            <a:off x="973123" y="5039768"/>
            <a:ext cx="6096000" cy="1363707"/>
          </a:xfrm>
          <a:prstGeom prst="rect">
            <a:avLst/>
          </a:prstGeom>
        </p:spPr>
        <p:txBody>
          <a:bodyPr>
            <a:spAutoFit/>
          </a:bodyPr>
          <a:lstStyle/>
          <a:p>
            <a:pPr>
              <a:lnSpc>
                <a:spcPct val="160000"/>
              </a:lnSpc>
              <a:spcBef>
                <a:spcPts val="0"/>
              </a:spcBef>
              <a:spcAft>
                <a:spcPts val="0"/>
              </a:spcAft>
            </a:pPr>
            <a:r>
              <a:rPr lang="en-IE" b="1"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 Wilson </a:t>
            </a:r>
            <a:r>
              <a:rPr lang="en-IE" b="1" dirty="0">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 </a:t>
            </a:r>
            <a:r>
              <a:rPr lang="en-IE" dirty="0">
                <a:solidFill>
                  <a:srgbClr val="08537F"/>
                </a:solidFill>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dirty="0">
                <a:solidFill>
                  <a:srgbClr val="0B3B64"/>
                </a:solidFill>
                <a:latin typeface="Roboto Slab" pitchFamily="2" charset="0"/>
                <a:ea typeface="Roboto Slab" pitchFamily="2" charset="0"/>
                <a:cs typeface="Open Sans Light" panose="020B0306030504020204" pitchFamily="34" charset="0"/>
              </a:rPr>
              <a:t>WEBSITE: www.nerinstitute.net</a:t>
            </a:r>
          </a:p>
        </p:txBody>
      </p:sp>
      <p:sp>
        <p:nvSpPr>
          <p:cNvPr id="2" name="TextBox 1">
            <a:extLst>
              <a:ext uri="{FF2B5EF4-FFF2-40B4-BE49-F238E27FC236}">
                <a16:creationId xmlns:a16="http://schemas.microsoft.com/office/drawing/2014/main" id="{54A5718C-F225-45C5-A478-5B62B800B625}"/>
              </a:ext>
            </a:extLst>
          </p:cNvPr>
          <p:cNvSpPr txBox="1"/>
          <p:nvPr/>
        </p:nvSpPr>
        <p:spPr>
          <a:xfrm>
            <a:off x="973123" y="4539343"/>
            <a:ext cx="4458848" cy="369332"/>
          </a:xfrm>
          <a:prstGeom prst="rect">
            <a:avLst/>
          </a:prstGeom>
          <a:noFill/>
        </p:spPr>
        <p:txBody>
          <a:bodyPr wrap="square" rtlCol="0">
            <a:spAutoFit/>
          </a:bodyPr>
          <a:lstStyle/>
          <a:p>
            <a:r>
              <a:rPr lang="en-GB" dirty="0"/>
              <a:t>NERI Webinar, 16</a:t>
            </a:r>
            <a:r>
              <a:rPr lang="en-GB" baseline="30000" dirty="0"/>
              <a:t>th</a:t>
            </a:r>
            <a:r>
              <a:rPr lang="en-GB" dirty="0"/>
              <a:t> December 2020</a:t>
            </a:r>
          </a:p>
        </p:txBody>
      </p:sp>
    </p:spTree>
    <p:extLst>
      <p:ext uri="{BB962C8B-B14F-4D97-AF65-F5344CB8AC3E}">
        <p14:creationId xmlns:p14="http://schemas.microsoft.com/office/powerpoint/2010/main" val="13931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60831-C82C-4FC8-B038-900E32C2BDBC}"/>
              </a:ext>
            </a:extLst>
          </p:cNvPr>
          <p:cNvSpPr>
            <a:spLocks noGrp="1"/>
          </p:cNvSpPr>
          <p:nvPr>
            <p:ph type="title"/>
          </p:nvPr>
        </p:nvSpPr>
        <p:spPr>
          <a:xfrm>
            <a:off x="838200" y="1523365"/>
            <a:ext cx="10515600" cy="1325563"/>
          </a:xfrm>
        </p:spPr>
        <p:txBody>
          <a:bodyPr/>
          <a:lstStyle/>
          <a:p>
            <a:r>
              <a:rPr lang="en-GB" b="1" dirty="0">
                <a:solidFill>
                  <a:srgbClr val="98C12C"/>
                </a:solidFill>
                <a:latin typeface="Roboto Slab" pitchFamily="2" charset="0"/>
              </a:rPr>
              <a:t>International assessments of the unadjusted gender pay gap</a:t>
            </a:r>
            <a:endParaRPr lang="en-GB" dirty="0"/>
          </a:p>
        </p:txBody>
      </p:sp>
      <p:sp>
        <p:nvSpPr>
          <p:cNvPr id="3" name="Content Placeholder 2">
            <a:extLst>
              <a:ext uri="{FF2B5EF4-FFF2-40B4-BE49-F238E27FC236}">
                <a16:creationId xmlns:a16="http://schemas.microsoft.com/office/drawing/2014/main" id="{F0812AC9-D871-4F8A-A0B9-1D63E1DFFB3E}"/>
              </a:ext>
            </a:extLst>
          </p:cNvPr>
          <p:cNvSpPr>
            <a:spLocks noGrp="1"/>
          </p:cNvSpPr>
          <p:nvPr>
            <p:ph idx="1"/>
          </p:nvPr>
        </p:nvSpPr>
        <p:spPr>
          <a:xfrm>
            <a:off x="838200" y="3119119"/>
            <a:ext cx="10998200" cy="3057843"/>
          </a:xfrm>
        </p:spPr>
        <p:txBody>
          <a:bodyPr>
            <a:normAutofit/>
          </a:bodyPr>
          <a:lstStyle/>
          <a:p>
            <a:r>
              <a:rPr lang="en-GB" sz="2400" dirty="0">
                <a:latin typeface="Open Sans Light" panose="020B0306030504020204" pitchFamily="34" charset="0"/>
                <a:ea typeface="Open Sans Light" panose="020B0306030504020204" pitchFamily="34" charset="0"/>
                <a:cs typeface="Open Sans Light" panose="020B0306030504020204" pitchFamily="34" charset="0"/>
              </a:rPr>
              <a:t>Eurostat - mean gross hourly earnings of all males vs. all females. </a:t>
            </a:r>
          </a:p>
          <a:p>
            <a:pPr lvl="1"/>
            <a:r>
              <a:rPr lang="en-GB" sz="2000" dirty="0">
                <a:latin typeface="Open Sans Light" panose="020B0306030504020204" pitchFamily="34" charset="0"/>
                <a:ea typeface="Open Sans Light" panose="020B0306030504020204" pitchFamily="34" charset="0"/>
                <a:cs typeface="Open Sans Light" panose="020B0306030504020204" pitchFamily="34" charset="0"/>
              </a:rPr>
              <a:t>UK 19.9%</a:t>
            </a:r>
          </a:p>
          <a:p>
            <a:pPr lvl="1"/>
            <a:r>
              <a:rPr lang="en-GB" sz="2000" dirty="0">
                <a:latin typeface="Open Sans Light" panose="020B0306030504020204" pitchFamily="34" charset="0"/>
                <a:ea typeface="Open Sans Light" panose="020B0306030504020204" pitchFamily="34" charset="0"/>
                <a:cs typeface="Open Sans Light" panose="020B0306030504020204" pitchFamily="34" charset="0"/>
              </a:rPr>
              <a:t>ROI 14.4%</a:t>
            </a: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OECD - median gross hourly earnings of full-time males vs. full-time females.</a:t>
            </a:r>
          </a:p>
          <a:p>
            <a:pPr lvl="1"/>
            <a:r>
              <a:rPr lang="en-GB" sz="2000" dirty="0">
                <a:latin typeface="Open Sans Light" panose="020B0306030504020204" pitchFamily="34" charset="0"/>
                <a:ea typeface="Open Sans Light" panose="020B0306030504020204" pitchFamily="34" charset="0"/>
                <a:cs typeface="Open Sans Light" panose="020B0306030504020204" pitchFamily="34" charset="0"/>
              </a:rPr>
              <a:t>UK 16%</a:t>
            </a:r>
          </a:p>
          <a:p>
            <a:pPr lvl="1"/>
            <a:r>
              <a:rPr lang="en-GB" sz="2000" dirty="0">
                <a:latin typeface="Open Sans Light" panose="020B0306030504020204" pitchFamily="34" charset="0"/>
                <a:ea typeface="Open Sans Light" panose="020B0306030504020204" pitchFamily="34" charset="0"/>
                <a:cs typeface="Open Sans Light" panose="020B0306030504020204" pitchFamily="34" charset="0"/>
              </a:rPr>
              <a:t>ROI 10.6%</a:t>
            </a: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International Labour Organisation – recommend use of range of measures. </a:t>
            </a:r>
          </a:p>
        </p:txBody>
      </p:sp>
    </p:spTree>
    <p:extLst>
      <p:ext uri="{BB962C8B-B14F-4D97-AF65-F5344CB8AC3E}">
        <p14:creationId xmlns:p14="http://schemas.microsoft.com/office/powerpoint/2010/main" val="508883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60831-C82C-4FC8-B038-900E32C2BDBC}"/>
              </a:ext>
            </a:extLst>
          </p:cNvPr>
          <p:cNvSpPr>
            <a:spLocks noGrp="1"/>
          </p:cNvSpPr>
          <p:nvPr>
            <p:ph type="title"/>
          </p:nvPr>
        </p:nvSpPr>
        <p:spPr>
          <a:xfrm>
            <a:off x="31910" y="1198085"/>
            <a:ext cx="11982133" cy="1325563"/>
          </a:xfrm>
        </p:spPr>
        <p:txBody>
          <a:bodyPr>
            <a:normAutofit/>
          </a:bodyPr>
          <a:lstStyle/>
          <a:p>
            <a:r>
              <a:rPr lang="en-GB" sz="4000" b="1" dirty="0">
                <a:solidFill>
                  <a:srgbClr val="98C12C"/>
                </a:solidFill>
                <a:latin typeface="Roboto Slab" pitchFamily="2" charset="0"/>
              </a:rPr>
              <a:t>National assessments of the gender pay gap</a:t>
            </a:r>
            <a:endParaRPr lang="en-GB" sz="4000" dirty="0"/>
          </a:p>
        </p:txBody>
      </p:sp>
      <p:sp>
        <p:nvSpPr>
          <p:cNvPr id="4" name="Text Placeholder 3">
            <a:extLst>
              <a:ext uri="{FF2B5EF4-FFF2-40B4-BE49-F238E27FC236}">
                <a16:creationId xmlns:a16="http://schemas.microsoft.com/office/drawing/2014/main" id="{090194C8-0083-477B-80CA-859C62AC2990}"/>
              </a:ext>
            </a:extLst>
          </p:cNvPr>
          <p:cNvSpPr>
            <a:spLocks noGrp="1"/>
          </p:cNvSpPr>
          <p:nvPr>
            <p:ph type="body" idx="1"/>
          </p:nvPr>
        </p:nvSpPr>
        <p:spPr>
          <a:xfrm>
            <a:off x="839787" y="2256153"/>
            <a:ext cx="5157787" cy="823912"/>
          </a:xfrm>
        </p:spPr>
        <p:txBody>
          <a:bodyPr>
            <a:normAutofit/>
          </a:bodyPr>
          <a:lstStyle/>
          <a:p>
            <a:r>
              <a:rPr lang="en-GB" sz="2400" dirty="0">
                <a:latin typeface="Open Sans Light" panose="020B0306030504020204" pitchFamily="34" charset="0"/>
                <a:ea typeface="Open Sans Light" panose="020B0306030504020204" pitchFamily="34" charset="0"/>
                <a:cs typeface="Open Sans Light" panose="020B0306030504020204" pitchFamily="34" charset="0"/>
              </a:rPr>
              <a:t>UK &amp; Northern Ireland</a:t>
            </a:r>
            <a:endParaRPr lang="en-GB" dirty="0"/>
          </a:p>
        </p:txBody>
      </p:sp>
      <p:sp>
        <p:nvSpPr>
          <p:cNvPr id="3" name="Content Placeholder 2">
            <a:extLst>
              <a:ext uri="{FF2B5EF4-FFF2-40B4-BE49-F238E27FC236}">
                <a16:creationId xmlns:a16="http://schemas.microsoft.com/office/drawing/2014/main" id="{F0812AC9-D871-4F8A-A0B9-1D63E1DFFB3E}"/>
              </a:ext>
            </a:extLst>
          </p:cNvPr>
          <p:cNvSpPr>
            <a:spLocks noGrp="1"/>
          </p:cNvSpPr>
          <p:nvPr>
            <p:ph sz="half" idx="2"/>
          </p:nvPr>
        </p:nvSpPr>
        <p:spPr>
          <a:xfrm>
            <a:off x="839787" y="3058159"/>
            <a:ext cx="5157787" cy="3334703"/>
          </a:xfrm>
        </p:spPr>
        <p:txBody>
          <a:bodyPr>
            <a:normAutofit lnSpcReduction="10000"/>
          </a:bodyPr>
          <a:lstStyle/>
          <a:p>
            <a:pPr>
              <a:buFontTx/>
              <a:buChar char="-"/>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No official report or estimate of the gender pay gap.</a:t>
            </a:r>
          </a:p>
          <a:p>
            <a:pPr>
              <a:buFontTx/>
              <a:buChar char="-"/>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Positive development from NISRA who now dedicate section of ASHE report to gender pay gap. </a:t>
            </a:r>
          </a:p>
          <a:p>
            <a:pPr>
              <a:buFontTx/>
              <a:buChar char="-"/>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Headline measure of gender pay gap based on gap in median hourly earnings excluding overtime of males vs. females in full-time employment only.</a:t>
            </a:r>
          </a:p>
        </p:txBody>
      </p:sp>
      <p:sp>
        <p:nvSpPr>
          <p:cNvPr id="5" name="Text Placeholder 4">
            <a:extLst>
              <a:ext uri="{FF2B5EF4-FFF2-40B4-BE49-F238E27FC236}">
                <a16:creationId xmlns:a16="http://schemas.microsoft.com/office/drawing/2014/main" id="{225830F7-D07F-4F47-99D0-2DC5EF21C51B}"/>
              </a:ext>
            </a:extLst>
          </p:cNvPr>
          <p:cNvSpPr>
            <a:spLocks noGrp="1"/>
          </p:cNvSpPr>
          <p:nvPr>
            <p:ph type="body" sz="quarter" idx="3"/>
          </p:nvPr>
        </p:nvSpPr>
        <p:spPr>
          <a:xfrm>
            <a:off x="6169024" y="2357913"/>
            <a:ext cx="5183188" cy="653732"/>
          </a:xfrm>
        </p:spPr>
        <p:txBody>
          <a:bodyPr>
            <a:norm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Republic of Ireland </a:t>
            </a:r>
          </a:p>
        </p:txBody>
      </p:sp>
      <p:sp>
        <p:nvSpPr>
          <p:cNvPr id="6" name="Content Placeholder 5">
            <a:extLst>
              <a:ext uri="{FF2B5EF4-FFF2-40B4-BE49-F238E27FC236}">
                <a16:creationId xmlns:a16="http://schemas.microsoft.com/office/drawing/2014/main" id="{0AAF24D1-9D52-4B48-BE3E-4C53B97C3D4B}"/>
              </a:ext>
            </a:extLst>
          </p:cNvPr>
          <p:cNvSpPr>
            <a:spLocks noGrp="1"/>
          </p:cNvSpPr>
          <p:nvPr>
            <p:ph sz="quarter" idx="4"/>
          </p:nvPr>
        </p:nvSpPr>
        <p:spPr>
          <a:xfrm>
            <a:off x="6169024" y="3058159"/>
            <a:ext cx="5183188" cy="3334704"/>
          </a:xfrm>
        </p:spPr>
        <p:txBody>
          <a:bodyPr>
            <a:normAutofit lnSpcReduction="10000"/>
          </a:bodyPr>
          <a:lstStyle/>
          <a:p>
            <a:pPr>
              <a:buFontTx/>
              <a:buChar char="-"/>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No official report or estimate of the gender pay gap.</a:t>
            </a:r>
          </a:p>
          <a:p>
            <a:pPr>
              <a:buFontTx/>
              <a:buChar char="-"/>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Common to see Eurostat figure used as the estimate of the gender pay gap (mean hourly earnings). </a:t>
            </a:r>
          </a:p>
          <a:p>
            <a:pPr>
              <a:buFontTx/>
              <a:buChar char="-"/>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CSO ‘Women &amp; Men in Ireland’ 2019 based on comparison of median annual earnings. </a:t>
            </a:r>
          </a:p>
          <a:p>
            <a:pPr>
              <a:buFontTx/>
              <a:buChar char="-"/>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CSO ‘Women &amp; Men in Ireland’ 2013 &amp; 2016 based on mean hourly earnings. </a:t>
            </a:r>
          </a:p>
          <a:p>
            <a:endParaRPr lang="en-GB" dirty="0"/>
          </a:p>
        </p:txBody>
      </p:sp>
    </p:spTree>
    <p:extLst>
      <p:ext uri="{BB962C8B-B14F-4D97-AF65-F5344CB8AC3E}">
        <p14:creationId xmlns:p14="http://schemas.microsoft.com/office/powerpoint/2010/main" val="3780829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3F2472-319F-43A5-86B2-9844D71E654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9312" y="307761"/>
            <a:ext cx="5312529" cy="4351338"/>
          </a:xfrm>
        </p:spPr>
      </p:pic>
      <p:pic>
        <p:nvPicPr>
          <p:cNvPr id="7" name="Picture 6" descr="Graphical user interface, application&#10;&#10;Description automatically generated">
            <a:extLst>
              <a:ext uri="{FF2B5EF4-FFF2-40B4-BE49-F238E27FC236}">
                <a16:creationId xmlns:a16="http://schemas.microsoft.com/office/drawing/2014/main" id="{EC1214AC-92C3-4ADC-875B-1B0D1BBC18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0160" y="2193179"/>
            <a:ext cx="4875819" cy="4081359"/>
          </a:xfrm>
          <a:prstGeom prst="rect">
            <a:avLst/>
          </a:prstGeom>
        </p:spPr>
      </p:pic>
    </p:spTree>
    <p:extLst>
      <p:ext uri="{BB962C8B-B14F-4D97-AF65-F5344CB8AC3E}">
        <p14:creationId xmlns:p14="http://schemas.microsoft.com/office/powerpoint/2010/main" val="2117281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2D5B8-9F33-4E78-ABBF-01DE671F499D}"/>
              </a:ext>
            </a:extLst>
          </p:cNvPr>
          <p:cNvSpPr>
            <a:spLocks noGrp="1"/>
          </p:cNvSpPr>
          <p:nvPr>
            <p:ph type="title"/>
          </p:nvPr>
        </p:nvSpPr>
        <p:spPr>
          <a:xfrm>
            <a:off x="492965" y="2723745"/>
            <a:ext cx="9742716" cy="1913569"/>
          </a:xfrm>
        </p:spPr>
        <p:txBody>
          <a:bodyPr>
            <a:normAutofit/>
          </a:bodyPr>
          <a:lstStyle/>
          <a:p>
            <a:r>
              <a:rPr lang="en-GB" sz="4000" b="1" dirty="0">
                <a:solidFill>
                  <a:srgbClr val="84BF41"/>
                </a:solidFill>
                <a:latin typeface="Playfair Display" pitchFamily="2" charset="0"/>
              </a:rPr>
              <a:t>The gender pay gap in Northern Ireland</a:t>
            </a:r>
          </a:p>
        </p:txBody>
      </p:sp>
    </p:spTree>
    <p:extLst>
      <p:ext uri="{BB962C8B-B14F-4D97-AF65-F5344CB8AC3E}">
        <p14:creationId xmlns:p14="http://schemas.microsoft.com/office/powerpoint/2010/main" val="3081129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81949B-F95E-4987-AD5D-4B93E90B7A64}"/>
              </a:ext>
            </a:extLst>
          </p:cNvPr>
          <p:cNvSpPr/>
          <p:nvPr/>
        </p:nvSpPr>
        <p:spPr>
          <a:xfrm>
            <a:off x="998607" y="5853155"/>
            <a:ext cx="10590015" cy="923330"/>
          </a:xfrm>
          <a:prstGeom prst="rect">
            <a:avLst/>
          </a:prstGeom>
        </p:spPr>
        <p:txBody>
          <a:bodyPr wrap="square">
            <a:spAutoFit/>
          </a:bodyPr>
          <a:lstStyle/>
          <a:p>
            <a:pPr algn="ctr"/>
            <a:r>
              <a:rPr lang="en-GB" dirty="0">
                <a:latin typeface="Open Sans Light" panose="020B0306030504020204"/>
              </a:rPr>
              <a:t>Gender Pay Gap in median and mean hourly pay: </a:t>
            </a:r>
          </a:p>
          <a:p>
            <a:pPr algn="ctr"/>
            <a:r>
              <a:rPr lang="en-GB" dirty="0">
                <a:latin typeface="Open Sans Light" panose="020B0306030504020204"/>
              </a:rPr>
              <a:t>Percentage difference in female earnings as compared to male earnings</a:t>
            </a:r>
            <a:br>
              <a:rPr lang="en-GB" dirty="0">
                <a:latin typeface="Open Sans Light" panose="020B0306030504020204" pitchFamily="34" charset="0"/>
                <a:ea typeface="Open Sans Light" panose="020B0306030504020204" pitchFamily="34" charset="0"/>
                <a:cs typeface="Open Sans Light" panose="020B0306030504020204" pitchFamily="34" charset="0"/>
              </a:rPr>
            </a:b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p:txBody>
      </p:sp>
      <p:graphicFrame>
        <p:nvGraphicFramePr>
          <p:cNvPr id="6" name="Content Placeholder 5">
            <a:extLst>
              <a:ext uri="{FF2B5EF4-FFF2-40B4-BE49-F238E27FC236}">
                <a16:creationId xmlns:a16="http://schemas.microsoft.com/office/drawing/2014/main" id="{0CBEE4E6-DD36-428D-A244-475F3B228CA4}"/>
              </a:ext>
            </a:extLst>
          </p:cNvPr>
          <p:cNvGraphicFramePr>
            <a:graphicFrameLocks noGrp="1"/>
          </p:cNvGraphicFramePr>
          <p:nvPr>
            <p:ph idx="1"/>
            <p:extLst>
              <p:ext uri="{D42A27DB-BD31-4B8C-83A1-F6EECF244321}">
                <p14:modId xmlns:p14="http://schemas.microsoft.com/office/powerpoint/2010/main" val="2644153770"/>
              </p:ext>
            </p:extLst>
          </p:nvPr>
        </p:nvGraphicFramePr>
        <p:xfrm>
          <a:off x="1119904" y="1772817"/>
          <a:ext cx="9647622" cy="37135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8753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7A0E19C-DAF5-48D9-AAD1-5A1B888935D0}"/>
              </a:ext>
            </a:extLst>
          </p:cNvPr>
          <p:cNvGraphicFramePr>
            <a:graphicFrameLocks noGrp="1"/>
          </p:cNvGraphicFramePr>
          <p:nvPr>
            <p:ph idx="1"/>
            <p:extLst>
              <p:ext uri="{D42A27DB-BD31-4B8C-83A1-F6EECF244321}">
                <p14:modId xmlns:p14="http://schemas.microsoft.com/office/powerpoint/2010/main" val="2772895"/>
              </p:ext>
            </p:extLst>
          </p:nvPr>
        </p:nvGraphicFramePr>
        <p:xfrm>
          <a:off x="1606550" y="2057400"/>
          <a:ext cx="8978900" cy="3454403"/>
        </p:xfrm>
        <a:graphic>
          <a:graphicData uri="http://schemas.openxmlformats.org/drawingml/2006/table">
            <a:tbl>
              <a:tblPr firstRow="1" firstCol="1" bandRow="1"/>
              <a:tblGrid>
                <a:gridCol w="5483090">
                  <a:extLst>
                    <a:ext uri="{9D8B030D-6E8A-4147-A177-3AD203B41FA5}">
                      <a16:colId xmlns:a16="http://schemas.microsoft.com/office/drawing/2014/main" val="2983108762"/>
                    </a:ext>
                  </a:extLst>
                </a:gridCol>
                <a:gridCol w="1849778">
                  <a:extLst>
                    <a:ext uri="{9D8B030D-6E8A-4147-A177-3AD203B41FA5}">
                      <a16:colId xmlns:a16="http://schemas.microsoft.com/office/drawing/2014/main" val="3480237659"/>
                    </a:ext>
                  </a:extLst>
                </a:gridCol>
                <a:gridCol w="1646032">
                  <a:extLst>
                    <a:ext uri="{9D8B030D-6E8A-4147-A177-3AD203B41FA5}">
                      <a16:colId xmlns:a16="http://schemas.microsoft.com/office/drawing/2014/main" val="84111479"/>
                    </a:ext>
                  </a:extLst>
                </a:gridCol>
              </a:tblGrid>
              <a:tr h="1355139">
                <a:tc>
                  <a:txBody>
                    <a:bodyPr/>
                    <a:lstStyle/>
                    <a:p>
                      <a:pPr marL="6350" marR="448945" indent="-6350" algn="r">
                        <a:lnSpc>
                          <a:spcPct val="107000"/>
                        </a:lnSpc>
                        <a:spcAft>
                          <a:spcPts val="145"/>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92075" marT="2349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Median Gross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Weekly/Gross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83820" indent="-6350" algn="l">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Annual Pay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24485" indent="-6350" algn="l">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Gap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92075" marT="2349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indent="-6350" algn="l">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Mean Gross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Weekly/Gross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84455" indent="-6350" algn="l">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Annual Pay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marR="37465" indent="-6350" algn="ctr">
                        <a:lnSpc>
                          <a:spcPct val="107000"/>
                        </a:lnSpc>
                        <a:spcAft>
                          <a:spcPts val="20"/>
                        </a:spcAft>
                      </a:pPr>
                      <a:r>
                        <a:rPr lang="en-GB" sz="1600" b="1" dirty="0">
                          <a:solidFill>
                            <a:srgbClr val="000000"/>
                          </a:solidFill>
                          <a:effectLst/>
                          <a:latin typeface="Open Sans Light" panose="020B0306030504020204"/>
                          <a:ea typeface="Segoe UI" panose="020B0502040204020203" pitchFamily="34" charset="0"/>
                          <a:cs typeface="Times New Roman" panose="02020603050405020304" pitchFamily="18" charset="0"/>
                        </a:rPr>
                        <a:t>Gap </a:t>
                      </a:r>
                      <a:endPar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92075" marT="2349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257955"/>
                  </a:ext>
                </a:extLst>
              </a:tr>
              <a:tr h="385544">
                <a:tc>
                  <a:txBody>
                    <a:bodyPr/>
                    <a:lstStyle/>
                    <a:p>
                      <a:pPr marL="6350" indent="-6350" algn="l">
                        <a:lnSpc>
                          <a:spcPct val="107000"/>
                        </a:lnSpc>
                        <a:spcAft>
                          <a:spcPts val="20"/>
                        </a:spcAft>
                        <a:tabLst>
                          <a:tab pos="2889885" algn="ctr"/>
                        </a:tabLs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All Female vs. All Male 	 </a:t>
                      </a:r>
                    </a:p>
                  </a:txBody>
                  <a:tcPr marL="0" marR="92075" marT="23495"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298450"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-29.5 </a:t>
                      </a:r>
                    </a:p>
                  </a:txBody>
                  <a:tcPr marL="0" marR="92075" marT="23495"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262255"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-28.42 </a:t>
                      </a:r>
                    </a:p>
                  </a:txBody>
                  <a:tcPr marL="0" marR="92075" marT="23495"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37941516"/>
                  </a:ext>
                </a:extLst>
              </a:tr>
              <a:tr h="342744">
                <a:tc>
                  <a:txBody>
                    <a:bodyPr/>
                    <a:lstStyle/>
                    <a:p>
                      <a:pPr marL="6350" indent="-6350" algn="l">
                        <a:lnSpc>
                          <a:spcPct val="107000"/>
                        </a:lnSpc>
                        <a:spcAft>
                          <a:spcPts val="20"/>
                        </a:spcAft>
                        <a:tabLst>
                          <a:tab pos="2889885" algn="ctr"/>
                        </a:tabLs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Female Full-time vs. Male Full-time 	 </a:t>
                      </a:r>
                    </a:p>
                  </a:txBody>
                  <a:tcPr marL="0" marR="92075" marT="23495" marB="0">
                    <a:lnL>
                      <a:noFill/>
                    </a:lnL>
                    <a:lnR>
                      <a:noFill/>
                    </a:lnR>
                    <a:lnT>
                      <a:noFill/>
                    </a:lnT>
                    <a:lnB>
                      <a:noFill/>
                    </a:lnB>
                  </a:tcPr>
                </a:tc>
                <a:tc>
                  <a:txBody>
                    <a:bodyPr/>
                    <a:lstStyle/>
                    <a:p>
                      <a:pPr marL="336550"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-7.7 </a:t>
                      </a:r>
                    </a:p>
                  </a:txBody>
                  <a:tcPr marL="0" marR="92075" marT="23495" marB="0">
                    <a:lnL>
                      <a:noFill/>
                    </a:lnL>
                    <a:lnR>
                      <a:noFill/>
                    </a:lnR>
                    <a:lnT>
                      <a:noFill/>
                    </a:lnT>
                    <a:lnB>
                      <a:noFill/>
                    </a:lnB>
                  </a:tcPr>
                </a:tc>
                <a:tc>
                  <a:txBody>
                    <a:bodyPr/>
                    <a:lstStyle/>
                    <a:p>
                      <a:pPr marL="299085"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-9.42 </a:t>
                      </a:r>
                    </a:p>
                  </a:txBody>
                  <a:tcPr marL="0" marR="92075" marT="23495" marB="0">
                    <a:lnL>
                      <a:noFill/>
                    </a:lnL>
                    <a:lnR>
                      <a:noFill/>
                    </a:lnR>
                    <a:lnT>
                      <a:noFill/>
                    </a:lnT>
                    <a:lnB>
                      <a:noFill/>
                    </a:lnB>
                  </a:tcPr>
                </a:tc>
                <a:extLst>
                  <a:ext uri="{0D108BD9-81ED-4DB2-BD59-A6C34878D82A}">
                    <a16:rowId xmlns:a16="http://schemas.microsoft.com/office/drawing/2014/main" val="3298976946"/>
                  </a:ext>
                </a:extLst>
              </a:tr>
              <a:tr h="342744">
                <a:tc>
                  <a:txBody>
                    <a:bodyPr/>
                    <a:lstStyle/>
                    <a:p>
                      <a:pPr marL="6350" indent="-6350" algn="l">
                        <a:lnSpc>
                          <a:spcPct val="107000"/>
                        </a:lnSpc>
                        <a:spcAft>
                          <a:spcPts val="20"/>
                        </a:spcAft>
                        <a:tabLst>
                          <a:tab pos="2889885" algn="ctr"/>
                        </a:tabLs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Female Part-time vs. Male Part-time 	 </a:t>
                      </a:r>
                    </a:p>
                  </a:txBody>
                  <a:tcPr marL="0" marR="92075" marT="23495" marB="0">
                    <a:lnL>
                      <a:noFill/>
                    </a:lnL>
                    <a:lnR>
                      <a:noFill/>
                    </a:lnR>
                    <a:lnT>
                      <a:noFill/>
                    </a:lnT>
                    <a:lnB>
                      <a:noFill/>
                    </a:lnB>
                  </a:tcPr>
                </a:tc>
                <a:tc>
                  <a:txBody>
                    <a:bodyPr/>
                    <a:lstStyle/>
                    <a:p>
                      <a:pPr marL="327660" indent="-6350" algn="l">
                        <a:lnSpc>
                          <a:spcPct val="107000"/>
                        </a:lnSpc>
                        <a:spcAft>
                          <a:spcPts val="20"/>
                        </a:spcAf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47.2 </a:t>
                      </a:r>
                    </a:p>
                  </a:txBody>
                  <a:tcPr marL="0" marR="92075" marT="23495" marB="0">
                    <a:lnL>
                      <a:noFill/>
                    </a:lnL>
                    <a:lnR>
                      <a:noFill/>
                    </a:lnR>
                    <a:lnT>
                      <a:noFill/>
                    </a:lnT>
                    <a:lnB>
                      <a:noFill/>
                    </a:lnB>
                  </a:tcPr>
                </a:tc>
                <a:tc>
                  <a:txBody>
                    <a:bodyPr/>
                    <a:lstStyle/>
                    <a:p>
                      <a:pPr marL="290195"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15.54 </a:t>
                      </a:r>
                    </a:p>
                  </a:txBody>
                  <a:tcPr marL="0" marR="92075" marT="23495" marB="0">
                    <a:lnL>
                      <a:noFill/>
                    </a:lnL>
                    <a:lnR>
                      <a:noFill/>
                    </a:lnR>
                    <a:lnT>
                      <a:noFill/>
                    </a:lnT>
                    <a:lnB>
                      <a:noFill/>
                    </a:lnB>
                  </a:tcPr>
                </a:tc>
                <a:extLst>
                  <a:ext uri="{0D108BD9-81ED-4DB2-BD59-A6C34878D82A}">
                    <a16:rowId xmlns:a16="http://schemas.microsoft.com/office/drawing/2014/main" val="998609261"/>
                  </a:ext>
                </a:extLst>
              </a:tr>
              <a:tr h="342744">
                <a:tc>
                  <a:txBody>
                    <a:bodyPr/>
                    <a:lstStyle/>
                    <a:p>
                      <a:pPr marL="6350" indent="-6350" algn="l">
                        <a:lnSpc>
                          <a:spcPct val="107000"/>
                        </a:lnSpc>
                        <a:spcAft>
                          <a:spcPts val="20"/>
                        </a:spcAft>
                        <a:tabLst>
                          <a:tab pos="2889885" algn="ctr"/>
                        </a:tabLs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Female Part-time vs. Male Full-time 	 </a:t>
                      </a:r>
                    </a:p>
                  </a:txBody>
                  <a:tcPr marL="0" marR="92075" marT="23495" marB="0">
                    <a:lnL>
                      <a:noFill/>
                    </a:lnL>
                    <a:lnR>
                      <a:noFill/>
                    </a:lnR>
                    <a:lnT>
                      <a:noFill/>
                    </a:lnT>
                    <a:lnB>
                      <a:noFill/>
                    </a:lnB>
                  </a:tcPr>
                </a:tc>
                <a:tc>
                  <a:txBody>
                    <a:bodyPr/>
                    <a:lstStyle/>
                    <a:p>
                      <a:pPr marL="298450" indent="-6350" algn="l">
                        <a:lnSpc>
                          <a:spcPct val="107000"/>
                        </a:lnSpc>
                        <a:spcAft>
                          <a:spcPts val="20"/>
                        </a:spcAf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-61.5 </a:t>
                      </a:r>
                    </a:p>
                  </a:txBody>
                  <a:tcPr marL="0" marR="92075" marT="23495" marB="0">
                    <a:lnL>
                      <a:noFill/>
                    </a:lnL>
                    <a:lnR>
                      <a:noFill/>
                    </a:lnR>
                    <a:lnT>
                      <a:noFill/>
                    </a:lnT>
                    <a:lnB>
                      <a:noFill/>
                    </a:lnB>
                  </a:tcPr>
                </a:tc>
                <a:tc>
                  <a:txBody>
                    <a:bodyPr/>
                    <a:lstStyle/>
                    <a:p>
                      <a:pPr marL="224155"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-147.73 </a:t>
                      </a:r>
                    </a:p>
                  </a:txBody>
                  <a:tcPr marL="0" marR="92075" marT="23495" marB="0">
                    <a:lnL>
                      <a:noFill/>
                    </a:lnL>
                    <a:lnR>
                      <a:noFill/>
                    </a:lnR>
                    <a:lnT>
                      <a:noFill/>
                    </a:lnT>
                    <a:lnB>
                      <a:noFill/>
                    </a:lnB>
                  </a:tcPr>
                </a:tc>
                <a:extLst>
                  <a:ext uri="{0D108BD9-81ED-4DB2-BD59-A6C34878D82A}">
                    <a16:rowId xmlns:a16="http://schemas.microsoft.com/office/drawing/2014/main" val="2612849001"/>
                  </a:ext>
                </a:extLst>
              </a:tr>
              <a:tr h="342744">
                <a:tc>
                  <a:txBody>
                    <a:bodyPr/>
                    <a:lstStyle/>
                    <a:p>
                      <a:pPr marL="6350" indent="-6350" algn="l">
                        <a:lnSpc>
                          <a:spcPct val="107000"/>
                        </a:lnSpc>
                        <a:spcAft>
                          <a:spcPts val="20"/>
                        </a:spcAft>
                        <a:tabLst>
                          <a:tab pos="2889885" algn="ctr"/>
                        </a:tabLs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Female Part-time vs. All Male 	 </a:t>
                      </a:r>
                    </a:p>
                  </a:txBody>
                  <a:tcPr marL="0" marR="92075" marT="23495" marB="0">
                    <a:lnL>
                      <a:noFill/>
                    </a:lnL>
                    <a:lnR>
                      <a:noFill/>
                    </a:lnR>
                    <a:lnT>
                      <a:noFill/>
                    </a:lnT>
                    <a:lnB>
                      <a:noFill/>
                    </a:lnB>
                  </a:tcPr>
                </a:tc>
                <a:tc>
                  <a:txBody>
                    <a:bodyPr/>
                    <a:lstStyle/>
                    <a:p>
                      <a:pPr marL="298450" indent="-6350" algn="l">
                        <a:lnSpc>
                          <a:spcPct val="107000"/>
                        </a:lnSpc>
                        <a:spcAft>
                          <a:spcPts val="20"/>
                        </a:spcAf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-59.3 </a:t>
                      </a:r>
                    </a:p>
                  </a:txBody>
                  <a:tcPr marL="0" marR="92075" marT="23495" marB="0">
                    <a:lnL>
                      <a:noFill/>
                    </a:lnL>
                    <a:lnR>
                      <a:noFill/>
                    </a:lnR>
                    <a:lnT>
                      <a:noFill/>
                    </a:lnT>
                    <a:lnB>
                      <a:noFill/>
                    </a:lnB>
                  </a:tcPr>
                </a:tc>
                <a:tc>
                  <a:txBody>
                    <a:bodyPr/>
                    <a:lstStyle/>
                    <a:p>
                      <a:pPr marL="224155"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-128.78 </a:t>
                      </a:r>
                    </a:p>
                  </a:txBody>
                  <a:tcPr marL="0" marR="92075" marT="23495" marB="0">
                    <a:lnL>
                      <a:noFill/>
                    </a:lnL>
                    <a:lnR>
                      <a:noFill/>
                    </a:lnR>
                    <a:lnT>
                      <a:noFill/>
                    </a:lnT>
                    <a:lnB>
                      <a:noFill/>
                    </a:lnB>
                  </a:tcPr>
                </a:tc>
                <a:extLst>
                  <a:ext uri="{0D108BD9-81ED-4DB2-BD59-A6C34878D82A}">
                    <a16:rowId xmlns:a16="http://schemas.microsoft.com/office/drawing/2014/main" val="678904503"/>
                  </a:ext>
                </a:extLst>
              </a:tr>
              <a:tr h="342744">
                <a:tc>
                  <a:txBody>
                    <a:bodyPr/>
                    <a:lstStyle/>
                    <a:p>
                      <a:pPr marL="6350" indent="-6350" algn="l">
                        <a:lnSpc>
                          <a:spcPct val="107000"/>
                        </a:lnSpc>
                        <a:spcAft>
                          <a:spcPts val="20"/>
                        </a:spcAft>
                        <a:tabLst>
                          <a:tab pos="2889885" algn="ctr"/>
                        </a:tabLs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All Female vs. Full-time Male 	 </a:t>
                      </a:r>
                    </a:p>
                  </a:txBody>
                  <a:tcPr marL="0" marR="92075" marT="23495"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298450" indent="-6350" algn="l">
                        <a:lnSpc>
                          <a:spcPct val="107000"/>
                        </a:lnSpc>
                        <a:spcAft>
                          <a:spcPts val="20"/>
                        </a:spcAft>
                      </a:pPr>
                      <a:r>
                        <a:rPr lang="en-GB" sz="1600">
                          <a:solidFill>
                            <a:srgbClr val="000000"/>
                          </a:solidFill>
                          <a:effectLst/>
                          <a:latin typeface="Open Sans Light" panose="020B0306030504020204"/>
                          <a:ea typeface="Segoe UI" panose="020B0502040204020203" pitchFamily="34" charset="0"/>
                          <a:cs typeface="Times New Roman" panose="02020603050405020304" pitchFamily="18" charset="0"/>
                        </a:rPr>
                        <a:t>-33.3 </a:t>
                      </a:r>
                    </a:p>
                  </a:txBody>
                  <a:tcPr marL="0" marR="92075" marT="23495"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262255" indent="-6350" algn="l">
                        <a:lnSpc>
                          <a:spcPct val="107000"/>
                        </a:lnSpc>
                        <a:spcAft>
                          <a:spcPts val="20"/>
                        </a:spcAft>
                      </a:pPr>
                      <a:r>
                        <a:rPr lang="en-GB" sz="1600" dirty="0">
                          <a:solidFill>
                            <a:srgbClr val="000000"/>
                          </a:solidFill>
                          <a:effectLst/>
                          <a:latin typeface="Open Sans Light" panose="020B0306030504020204"/>
                          <a:ea typeface="Segoe UI" panose="020B0502040204020203" pitchFamily="34" charset="0"/>
                          <a:cs typeface="Times New Roman" panose="02020603050405020304" pitchFamily="18" charset="0"/>
                        </a:rPr>
                        <a:t>-39.05 </a:t>
                      </a:r>
                    </a:p>
                  </a:txBody>
                  <a:tcPr marL="0" marR="92075" marT="23495"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6116330"/>
                  </a:ext>
                </a:extLst>
              </a:tr>
            </a:tbl>
          </a:graphicData>
        </a:graphic>
      </p:graphicFrame>
      <p:sp>
        <p:nvSpPr>
          <p:cNvPr id="6" name="TextBox 5">
            <a:extLst>
              <a:ext uri="{FF2B5EF4-FFF2-40B4-BE49-F238E27FC236}">
                <a16:creationId xmlns:a16="http://schemas.microsoft.com/office/drawing/2014/main" id="{9A0F2591-C12A-4E51-A489-5852C93779C9}"/>
              </a:ext>
            </a:extLst>
          </p:cNvPr>
          <p:cNvSpPr txBox="1"/>
          <p:nvPr/>
        </p:nvSpPr>
        <p:spPr>
          <a:xfrm>
            <a:off x="2184400" y="5926421"/>
            <a:ext cx="8978900" cy="358624"/>
          </a:xfrm>
          <a:prstGeom prst="rect">
            <a:avLst/>
          </a:prstGeom>
          <a:noFill/>
        </p:spPr>
        <p:txBody>
          <a:bodyPr wrap="square">
            <a:spAutoFit/>
          </a:bodyPr>
          <a:lstStyle/>
          <a:p>
            <a:pPr marL="6350" marR="97790" indent="-6350">
              <a:lnSpc>
                <a:spcPct val="103000"/>
              </a:lnSpc>
              <a:spcAft>
                <a:spcPts val="25"/>
              </a:spcAft>
            </a:pPr>
            <a:r>
              <a:rPr lang="en-GB" sz="1800" dirty="0">
                <a:solidFill>
                  <a:srgbClr val="000000"/>
                </a:solidFill>
                <a:effectLst/>
                <a:latin typeface="Open Sans Light" panose="020B0306030504020204"/>
                <a:ea typeface="Segoe UI" panose="020B0502040204020203" pitchFamily="34" charset="0"/>
              </a:rPr>
              <a:t>Percentage difference in female earnings as compared to male earnings </a:t>
            </a:r>
          </a:p>
        </p:txBody>
      </p:sp>
    </p:spTree>
    <p:extLst>
      <p:ext uri="{BB962C8B-B14F-4D97-AF65-F5344CB8AC3E}">
        <p14:creationId xmlns:p14="http://schemas.microsoft.com/office/powerpoint/2010/main" val="1976797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41">
            <a:extLst>
              <a:ext uri="{FF2B5EF4-FFF2-40B4-BE49-F238E27FC236}">
                <a16:creationId xmlns:a16="http://schemas.microsoft.com/office/drawing/2014/main" id="{586E4E1E-C12B-434A-82E5-A8E8935507A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25" name="Picture 124" descr="Chart, bar chart&#10;&#10;Description automatically generated">
            <a:extLst>
              <a:ext uri="{FF2B5EF4-FFF2-40B4-BE49-F238E27FC236}">
                <a16:creationId xmlns:a16="http://schemas.microsoft.com/office/drawing/2014/main" id="{FE797CA4-1217-4481-AB13-6F2E033E9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4360" y="1208891"/>
            <a:ext cx="7785100" cy="4140349"/>
          </a:xfrm>
          <a:prstGeom prst="rect">
            <a:avLst/>
          </a:prstGeom>
        </p:spPr>
      </p:pic>
      <p:sp>
        <p:nvSpPr>
          <p:cNvPr id="5" name="TextBox 4">
            <a:extLst>
              <a:ext uri="{FF2B5EF4-FFF2-40B4-BE49-F238E27FC236}">
                <a16:creationId xmlns:a16="http://schemas.microsoft.com/office/drawing/2014/main" id="{DEC2303F-2577-4B2C-8654-801B43078444}"/>
              </a:ext>
            </a:extLst>
          </p:cNvPr>
          <p:cNvSpPr txBox="1"/>
          <p:nvPr/>
        </p:nvSpPr>
        <p:spPr>
          <a:xfrm>
            <a:off x="3048000" y="5755491"/>
            <a:ext cx="6096000" cy="369332"/>
          </a:xfrm>
          <a:prstGeom prst="rect">
            <a:avLst/>
          </a:prstGeom>
          <a:noFill/>
        </p:spPr>
        <p:txBody>
          <a:bodyPr wrap="square">
            <a:spAutoFit/>
          </a:bodyPr>
          <a:lstStyle/>
          <a:p>
            <a:r>
              <a:rPr lang="en-US" sz="1800" dirty="0">
                <a:effectLst/>
                <a:latin typeface="Open Sans Light" panose="020B0306030504020204"/>
                <a:ea typeface="Calibri" panose="020F0502020204030204" pitchFamily="34" charset="0"/>
              </a:rPr>
              <a:t>The distribution of male and female hourly earnings</a:t>
            </a:r>
            <a:endParaRPr lang="en-GB" dirty="0"/>
          </a:p>
        </p:txBody>
      </p:sp>
    </p:spTree>
    <p:extLst>
      <p:ext uri="{BB962C8B-B14F-4D97-AF65-F5344CB8AC3E}">
        <p14:creationId xmlns:p14="http://schemas.microsoft.com/office/powerpoint/2010/main" val="2704483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41">
            <a:extLst>
              <a:ext uri="{FF2B5EF4-FFF2-40B4-BE49-F238E27FC236}">
                <a16:creationId xmlns:a16="http://schemas.microsoft.com/office/drawing/2014/main" id="{586E4E1E-C12B-434A-82E5-A8E8935507A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 name="Picture 2" descr="Chart, bar chart&#10;&#10;Description automatically generated">
            <a:extLst>
              <a:ext uri="{FF2B5EF4-FFF2-40B4-BE49-F238E27FC236}">
                <a16:creationId xmlns:a16="http://schemas.microsoft.com/office/drawing/2014/main" id="{0F190936-DA11-4560-9003-367F277B5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8500" y="1866900"/>
            <a:ext cx="7924800" cy="4102100"/>
          </a:xfrm>
          <a:prstGeom prst="rect">
            <a:avLst/>
          </a:prstGeom>
        </p:spPr>
      </p:pic>
      <p:sp>
        <p:nvSpPr>
          <p:cNvPr id="5" name="TextBox 4">
            <a:extLst>
              <a:ext uri="{FF2B5EF4-FFF2-40B4-BE49-F238E27FC236}">
                <a16:creationId xmlns:a16="http://schemas.microsoft.com/office/drawing/2014/main" id="{4D307E26-346F-499A-8F1C-3A9C325BE9F9}"/>
              </a:ext>
            </a:extLst>
          </p:cNvPr>
          <p:cNvSpPr txBox="1"/>
          <p:nvPr/>
        </p:nvSpPr>
        <p:spPr>
          <a:xfrm>
            <a:off x="1137920" y="6212840"/>
            <a:ext cx="10546080" cy="369332"/>
          </a:xfrm>
          <a:prstGeom prst="rect">
            <a:avLst/>
          </a:prstGeom>
          <a:noFill/>
        </p:spPr>
        <p:txBody>
          <a:bodyPr wrap="square">
            <a:spAutoFit/>
          </a:bodyPr>
          <a:lstStyle/>
          <a:p>
            <a:r>
              <a:rPr lang="en-US" sz="1800" i="0" dirty="0">
                <a:effectLst/>
                <a:latin typeface="Open Sans Light" panose="020B0306030504020204"/>
                <a:ea typeface="Calibri" panose="020F0502020204030204" pitchFamily="34" charset="0"/>
                <a:cs typeface="Times New Roman" panose="02020603050405020304" pitchFamily="18" charset="0"/>
              </a:rPr>
              <a:t>Median hourly earnings by gender across income deciles and gender pay gap in hourly earnings</a:t>
            </a:r>
            <a:endParaRPr lang="en-GB" dirty="0"/>
          </a:p>
        </p:txBody>
      </p:sp>
    </p:spTree>
    <p:extLst>
      <p:ext uri="{BB962C8B-B14F-4D97-AF65-F5344CB8AC3E}">
        <p14:creationId xmlns:p14="http://schemas.microsoft.com/office/powerpoint/2010/main" val="829548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E3881B4-E6C1-4C27-9556-488E21623548}"/>
              </a:ext>
            </a:extLst>
          </p:cNvPr>
          <p:cNvGraphicFramePr>
            <a:graphicFrameLocks noGrp="1"/>
          </p:cNvGraphicFramePr>
          <p:nvPr>
            <p:ph idx="1"/>
            <p:extLst>
              <p:ext uri="{D42A27DB-BD31-4B8C-83A1-F6EECF244321}">
                <p14:modId xmlns:p14="http://schemas.microsoft.com/office/powerpoint/2010/main" val="1646811569"/>
              </p:ext>
            </p:extLst>
          </p:nvPr>
        </p:nvGraphicFramePr>
        <p:xfrm>
          <a:off x="1028700" y="283702"/>
          <a:ext cx="6908799" cy="5792052"/>
        </p:xfrm>
        <a:graphic>
          <a:graphicData uri="http://schemas.openxmlformats.org/drawingml/2006/table">
            <a:tbl>
              <a:tblPr firstRow="1" firstCol="1" bandRow="1"/>
              <a:tblGrid>
                <a:gridCol w="2451130">
                  <a:extLst>
                    <a:ext uri="{9D8B030D-6E8A-4147-A177-3AD203B41FA5}">
                      <a16:colId xmlns:a16="http://schemas.microsoft.com/office/drawing/2014/main" val="487236933"/>
                    </a:ext>
                  </a:extLst>
                </a:gridCol>
                <a:gridCol w="757683">
                  <a:extLst>
                    <a:ext uri="{9D8B030D-6E8A-4147-A177-3AD203B41FA5}">
                      <a16:colId xmlns:a16="http://schemas.microsoft.com/office/drawing/2014/main" val="3024656864"/>
                    </a:ext>
                  </a:extLst>
                </a:gridCol>
                <a:gridCol w="944434">
                  <a:extLst>
                    <a:ext uri="{9D8B030D-6E8A-4147-A177-3AD203B41FA5}">
                      <a16:colId xmlns:a16="http://schemas.microsoft.com/office/drawing/2014/main" val="901045966"/>
                    </a:ext>
                  </a:extLst>
                </a:gridCol>
                <a:gridCol w="945958">
                  <a:extLst>
                    <a:ext uri="{9D8B030D-6E8A-4147-A177-3AD203B41FA5}">
                      <a16:colId xmlns:a16="http://schemas.microsoft.com/office/drawing/2014/main" val="2104170440"/>
                    </a:ext>
                  </a:extLst>
                </a:gridCol>
                <a:gridCol w="945958">
                  <a:extLst>
                    <a:ext uri="{9D8B030D-6E8A-4147-A177-3AD203B41FA5}">
                      <a16:colId xmlns:a16="http://schemas.microsoft.com/office/drawing/2014/main" val="661335439"/>
                    </a:ext>
                  </a:extLst>
                </a:gridCol>
                <a:gridCol w="863636">
                  <a:extLst>
                    <a:ext uri="{9D8B030D-6E8A-4147-A177-3AD203B41FA5}">
                      <a16:colId xmlns:a16="http://schemas.microsoft.com/office/drawing/2014/main" val="3619379029"/>
                    </a:ext>
                  </a:extLst>
                </a:gridCol>
              </a:tblGrid>
              <a:tr h="344016">
                <a:tc gridSpan="2">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tabLst>
                          <a:tab pos="1877060" algn="ctr"/>
                        </a:tabLs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63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Median Hourly pay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Mean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hourly pay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3070685"/>
                  </a:ext>
                </a:extLst>
              </a:tr>
              <a:tr h="155420">
                <a:tc>
                  <a:txBody>
                    <a:bodyPr/>
                    <a:lstStyle/>
                    <a:p>
                      <a:pPr marL="7747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5095"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4615"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135"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8184662"/>
                  </a:ext>
                </a:extLst>
              </a:tr>
              <a:tr h="308424">
                <a:tc>
                  <a:txBody>
                    <a:bodyPr/>
                    <a:lstStyle/>
                    <a:p>
                      <a:pPr marL="7747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Age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16-29 </a:t>
                      </a:r>
                    </a:p>
                  </a:txBody>
                  <a:tcPr marL="0" marR="39907" marT="12840" marB="1735"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18.5 </a:t>
                      </a:r>
                    </a:p>
                  </a:txBody>
                  <a:tcPr marL="0" marR="39907" marT="12840" marB="1735"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125095"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20.2 </a:t>
                      </a:r>
                    </a:p>
                  </a:txBody>
                  <a:tcPr marL="0" marR="39907" marT="12840" marB="1735"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4615"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17 </a:t>
                      </a:r>
                    </a:p>
                  </a:txBody>
                  <a:tcPr marL="0" marR="39907" marT="12840" marB="1735"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64135"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7.96 </a:t>
                      </a:r>
                    </a:p>
                  </a:txBody>
                  <a:tcPr marL="0" marR="39907" marT="12840" marB="1735"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17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10.30 </a:t>
                      </a:r>
                    </a:p>
                  </a:txBody>
                  <a:tcPr marL="0" marR="39907" marT="12840" marB="1735"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64009427"/>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30-39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23.4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23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23.8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10.29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11.49 </a:t>
                      </a:r>
                    </a:p>
                  </a:txBody>
                  <a:tcPr marL="0" marR="39907" marT="12840" marB="1735" anchor="ctr">
                    <a:lnL>
                      <a:noFill/>
                    </a:lnL>
                    <a:lnR>
                      <a:noFill/>
                    </a:lnR>
                    <a:lnT>
                      <a:noFill/>
                    </a:lnT>
                    <a:lnB>
                      <a:noFill/>
                    </a:lnB>
                  </a:tcPr>
                </a:tc>
                <a:extLst>
                  <a:ext uri="{0D108BD9-81ED-4DB2-BD59-A6C34878D82A}">
                    <a16:rowId xmlns:a16="http://schemas.microsoft.com/office/drawing/2014/main" val="604262129"/>
                  </a:ext>
                </a:extLst>
              </a:tr>
              <a:tr h="155420">
                <a:tc>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40-49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25.6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24.6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26.5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12.15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13.71 </a:t>
                      </a:r>
                    </a:p>
                  </a:txBody>
                  <a:tcPr marL="0" marR="39907" marT="12840" marB="1735" anchor="ctr">
                    <a:lnL>
                      <a:noFill/>
                    </a:lnL>
                    <a:lnR>
                      <a:noFill/>
                    </a:lnR>
                    <a:lnT>
                      <a:noFill/>
                    </a:lnT>
                    <a:lnB>
                      <a:noFill/>
                    </a:lnB>
                  </a:tcPr>
                </a:tc>
                <a:extLst>
                  <a:ext uri="{0D108BD9-81ED-4DB2-BD59-A6C34878D82A}">
                    <a16:rowId xmlns:a16="http://schemas.microsoft.com/office/drawing/2014/main" val="3897482618"/>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50-59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23.4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23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23.8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12.09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13.82 </a:t>
                      </a:r>
                    </a:p>
                  </a:txBody>
                  <a:tcPr marL="0" marR="39907" marT="12840" marB="1735" anchor="ctr">
                    <a:lnL>
                      <a:noFill/>
                    </a:lnL>
                    <a:lnR>
                      <a:noFill/>
                    </a:lnR>
                    <a:lnT>
                      <a:noFill/>
                    </a:lnT>
                    <a:lnB>
                      <a:noFill/>
                    </a:lnB>
                  </a:tcPr>
                </a:tc>
                <a:extLst>
                  <a:ext uri="{0D108BD9-81ED-4DB2-BD59-A6C34878D82A}">
                    <a16:rowId xmlns:a16="http://schemas.microsoft.com/office/drawing/2014/main" val="341814490"/>
                  </a:ext>
                </a:extLst>
              </a:tr>
              <a:tr h="155420">
                <a:tc>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60 +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9.1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9.3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10.74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13.32 </a:t>
                      </a:r>
                    </a:p>
                  </a:txBody>
                  <a:tcPr marL="0" marR="39907" marT="12840" marB="1735" anchor="ctr">
                    <a:lnL>
                      <a:noFill/>
                    </a:lnL>
                    <a:lnR>
                      <a:noFill/>
                    </a:lnR>
                    <a:lnT>
                      <a:noFill/>
                    </a:lnT>
                    <a:lnB>
                      <a:noFill/>
                    </a:lnB>
                  </a:tcPr>
                </a:tc>
                <a:extLst>
                  <a:ext uri="{0D108BD9-81ED-4DB2-BD59-A6C34878D82A}">
                    <a16:rowId xmlns:a16="http://schemas.microsoft.com/office/drawing/2014/main" val="3227377238"/>
                  </a:ext>
                </a:extLst>
              </a:tr>
              <a:tr h="308424">
                <a:tc>
                  <a:txBody>
                    <a:bodyPr/>
                    <a:lstStyle/>
                    <a:p>
                      <a:pPr marL="7747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Educational qualifications </a:t>
                      </a: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Degree or higher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41.2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36.1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45.9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14.11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14.87 </a:t>
                      </a:r>
                    </a:p>
                  </a:txBody>
                  <a:tcPr marL="0" marR="39907" marT="12840" marB="1735" anchor="ctr">
                    <a:lnL>
                      <a:noFill/>
                    </a:lnL>
                    <a:lnR>
                      <a:noFill/>
                    </a:lnR>
                    <a:lnT>
                      <a:noFill/>
                    </a:lnT>
                    <a:lnB>
                      <a:noFill/>
                    </a:lnB>
                  </a:tcPr>
                </a:tc>
                <a:extLst>
                  <a:ext uri="{0D108BD9-81ED-4DB2-BD59-A6C34878D82A}">
                    <a16:rowId xmlns:a16="http://schemas.microsoft.com/office/drawing/2014/main" val="1061996808"/>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Below Degree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32.9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34.7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32.2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8.43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9.71 </a:t>
                      </a:r>
                    </a:p>
                  </a:txBody>
                  <a:tcPr marL="0" marR="39907" marT="12840" marB="1735" anchor="ctr">
                    <a:lnL>
                      <a:noFill/>
                    </a:lnL>
                    <a:lnR>
                      <a:noFill/>
                    </a:lnR>
                    <a:lnT>
                      <a:noFill/>
                    </a:lnT>
                    <a:lnB>
                      <a:noFill/>
                    </a:lnB>
                  </a:tcPr>
                </a:tc>
                <a:extLst>
                  <a:ext uri="{0D108BD9-81ED-4DB2-BD59-A6C34878D82A}">
                    <a16:rowId xmlns:a16="http://schemas.microsoft.com/office/drawing/2014/main" val="2438217728"/>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No Qualifications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25.9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29.2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22.9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9.36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11.41 </a:t>
                      </a:r>
                    </a:p>
                  </a:txBody>
                  <a:tcPr marL="0" marR="39907" marT="12840" marB="1735" anchor="ctr">
                    <a:lnL>
                      <a:noFill/>
                    </a:lnL>
                    <a:lnR>
                      <a:noFill/>
                    </a:lnR>
                    <a:lnT>
                      <a:noFill/>
                    </a:lnT>
                    <a:lnB>
                      <a:noFill/>
                    </a:lnB>
                  </a:tcPr>
                </a:tc>
                <a:extLst>
                  <a:ext uri="{0D108BD9-81ED-4DB2-BD59-A6C34878D82A}">
                    <a16:rowId xmlns:a16="http://schemas.microsoft.com/office/drawing/2014/main" val="3125409544"/>
                  </a:ext>
                </a:extLst>
              </a:tr>
              <a:tr h="308424">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Marital Status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Single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30.7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29.9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31.4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8.48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10.71 </a:t>
                      </a:r>
                    </a:p>
                  </a:txBody>
                  <a:tcPr marL="0" marR="39907" marT="12840" marB="1735" anchor="ctr">
                    <a:lnL>
                      <a:noFill/>
                    </a:lnL>
                    <a:lnR>
                      <a:noFill/>
                    </a:lnR>
                    <a:lnT>
                      <a:noFill/>
                    </a:lnT>
                    <a:lnB>
                      <a:noFill/>
                    </a:lnB>
                  </a:tcPr>
                </a:tc>
                <a:extLst>
                  <a:ext uri="{0D108BD9-81ED-4DB2-BD59-A6C34878D82A}">
                    <a16:rowId xmlns:a16="http://schemas.microsoft.com/office/drawing/2014/main" val="4279128869"/>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Married/Civil Partnership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60.5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65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56.8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12.38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13.69 </a:t>
                      </a:r>
                    </a:p>
                  </a:txBody>
                  <a:tcPr marL="0" marR="39907" marT="12840" marB="1735" anchor="ctr">
                    <a:lnL>
                      <a:noFill/>
                    </a:lnL>
                    <a:lnR>
                      <a:noFill/>
                    </a:lnR>
                    <a:lnT>
                      <a:noFill/>
                    </a:lnT>
                    <a:lnB>
                      <a:noFill/>
                    </a:lnB>
                  </a:tcPr>
                </a:tc>
                <a:extLst>
                  <a:ext uri="{0D108BD9-81ED-4DB2-BD59-A6C34878D82A}">
                    <a16:rowId xmlns:a16="http://schemas.microsoft.com/office/drawing/2014/main" val="1868093491"/>
                  </a:ext>
                </a:extLst>
              </a:tr>
              <a:tr h="308424">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Separated/ Divorced/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Widowed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8.8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5.1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11.8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10.04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10.99 </a:t>
                      </a:r>
                    </a:p>
                  </a:txBody>
                  <a:tcPr marL="0" marR="39907" marT="12840" marB="1735" anchor="ctr">
                    <a:lnL>
                      <a:noFill/>
                    </a:lnL>
                    <a:lnR>
                      <a:noFill/>
                    </a:lnR>
                    <a:lnT>
                      <a:noFill/>
                    </a:lnT>
                    <a:lnB>
                      <a:noFill/>
                    </a:lnB>
                  </a:tcPr>
                </a:tc>
                <a:extLst>
                  <a:ext uri="{0D108BD9-81ED-4DB2-BD59-A6C34878D82A}">
                    <a16:rowId xmlns:a16="http://schemas.microsoft.com/office/drawing/2014/main" val="384655045"/>
                  </a:ext>
                </a:extLst>
              </a:tr>
              <a:tr h="308424">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Dependent children </a:t>
                      </a: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No dependent children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58.6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60.2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57.3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10.48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12.45 </a:t>
                      </a:r>
                    </a:p>
                  </a:txBody>
                  <a:tcPr marL="0" marR="39907" marT="12840" marB="1735" anchor="ctr">
                    <a:lnL>
                      <a:noFill/>
                    </a:lnL>
                    <a:lnR>
                      <a:noFill/>
                    </a:lnR>
                    <a:lnT>
                      <a:noFill/>
                    </a:lnT>
                    <a:lnB>
                      <a:noFill/>
                    </a:lnB>
                  </a:tcPr>
                </a:tc>
                <a:extLst>
                  <a:ext uri="{0D108BD9-81ED-4DB2-BD59-A6C34878D82A}">
                    <a16:rowId xmlns:a16="http://schemas.microsoft.com/office/drawing/2014/main" val="589365795"/>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Has dependent children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41.4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39.8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42.7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11.02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12.67 </a:t>
                      </a:r>
                    </a:p>
                  </a:txBody>
                  <a:tcPr marL="0" marR="39907" marT="12840" marB="1735" anchor="ctr">
                    <a:lnL>
                      <a:noFill/>
                    </a:lnL>
                    <a:lnR>
                      <a:noFill/>
                    </a:lnR>
                    <a:lnT>
                      <a:noFill/>
                    </a:lnT>
                    <a:lnB>
                      <a:noFill/>
                    </a:lnB>
                  </a:tcPr>
                </a:tc>
                <a:extLst>
                  <a:ext uri="{0D108BD9-81ED-4DB2-BD59-A6C34878D82A}">
                    <a16:rowId xmlns:a16="http://schemas.microsoft.com/office/drawing/2014/main" val="3127070555"/>
                  </a:ext>
                </a:extLst>
              </a:tr>
              <a:tr h="308424">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Childcare responsibilities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Mainly self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19.7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2509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1.4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37.5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10.85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12.45 </a:t>
                      </a:r>
                    </a:p>
                  </a:txBody>
                  <a:tcPr marL="0" marR="39907" marT="12840" marB="1735" anchor="ctr">
                    <a:lnL>
                      <a:noFill/>
                    </a:lnL>
                    <a:lnR>
                      <a:noFill/>
                    </a:lnR>
                    <a:lnT>
                      <a:noFill/>
                    </a:lnT>
                    <a:lnB>
                      <a:noFill/>
                    </a:lnB>
                  </a:tcPr>
                </a:tc>
                <a:extLst>
                  <a:ext uri="{0D108BD9-81ED-4DB2-BD59-A6C34878D82A}">
                    <a16:rowId xmlns:a16="http://schemas.microsoft.com/office/drawing/2014/main" val="1583158179"/>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Mainly partner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14.8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27.1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2.8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13.12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13.97 </a:t>
                      </a:r>
                    </a:p>
                  </a:txBody>
                  <a:tcPr marL="0" marR="39907" marT="12840" marB="1735" anchor="ctr">
                    <a:lnL>
                      <a:noFill/>
                    </a:lnL>
                    <a:lnR>
                      <a:noFill/>
                    </a:lnR>
                    <a:lnT>
                      <a:noFill/>
                    </a:lnT>
                    <a:lnB>
                      <a:noFill/>
                    </a:lnB>
                  </a:tcPr>
                </a:tc>
                <a:extLst>
                  <a:ext uri="{0D108BD9-81ED-4DB2-BD59-A6C34878D82A}">
                    <a16:rowId xmlns:a16="http://schemas.microsoft.com/office/drawing/2014/main" val="3612901927"/>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Shared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65.5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71.4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59.7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11.67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12.98 </a:t>
                      </a:r>
                    </a:p>
                  </a:txBody>
                  <a:tcPr marL="0" marR="39907" marT="12840" marB="1735" anchor="ctr">
                    <a:lnL>
                      <a:noFill/>
                    </a:lnL>
                    <a:lnR>
                      <a:noFill/>
                    </a:lnR>
                    <a:lnT>
                      <a:noFill/>
                    </a:lnT>
                    <a:lnB>
                      <a:noFill/>
                    </a:lnB>
                  </a:tcPr>
                </a:tc>
                <a:extLst>
                  <a:ext uri="{0D108BD9-81ED-4DB2-BD59-A6C34878D82A}">
                    <a16:rowId xmlns:a16="http://schemas.microsoft.com/office/drawing/2014/main" val="1021738804"/>
                  </a:ext>
                </a:extLst>
              </a:tr>
              <a:tr h="461429">
                <a:tc>
                  <a:txBody>
                    <a:bodyPr/>
                    <a:lstStyle/>
                    <a:p>
                      <a:pPr marL="7747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Housework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marR="715645"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responsibilities</a:t>
                      </a: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77470" marR="71564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0 to 4 hours </a:t>
                      </a:r>
                    </a:p>
                  </a:txBody>
                  <a:tcPr marL="0" marR="39907" marT="12840" marB="1735" anchor="ctr">
                    <a:lnL>
                      <a:noFill/>
                    </a:lnL>
                    <a:lnR>
                      <a:noFill/>
                    </a:lnR>
                    <a:lnT>
                      <a:noFill/>
                    </a:lnT>
                    <a:lnB>
                      <a:noFill/>
                    </a:lnB>
                  </a:tcPr>
                </a:tc>
                <a:tc>
                  <a:txBody>
                    <a:bodyPr/>
                    <a:lstStyle/>
                    <a:p>
                      <a:pPr marL="6350"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26.1 </a:t>
                      </a:r>
                    </a:p>
                  </a:txBody>
                  <a:tcPr marL="0" marR="39907" marT="12840" marB="1735" anchor="ctr">
                    <a:lnL>
                      <a:noFill/>
                    </a:lnL>
                    <a:lnR>
                      <a:noFill/>
                    </a:lnR>
                    <a:lnT>
                      <a:noFill/>
                    </a:lnT>
                    <a:lnB>
                      <a:noFill/>
                    </a:lnB>
                  </a:tcPr>
                </a:tc>
                <a:tc>
                  <a:txBody>
                    <a:bodyPr/>
                    <a:lstStyle/>
                    <a:p>
                      <a:pPr marL="12509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46.1 </a:t>
                      </a:r>
                    </a:p>
                  </a:txBody>
                  <a:tcPr marL="0" marR="39907" marT="12840" marB="1735" anchor="ctr">
                    <a:lnL>
                      <a:noFill/>
                    </a:lnL>
                    <a:lnR>
                      <a:noFill/>
                    </a:lnR>
                    <a:lnT>
                      <a:noFill/>
                    </a:lnT>
                    <a:lnB>
                      <a:noFill/>
                    </a:lnB>
                  </a:tcPr>
                </a:tc>
                <a:tc>
                  <a:txBody>
                    <a:bodyPr/>
                    <a:lstStyle/>
                    <a:p>
                      <a:pPr marL="94615"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9461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11.7 </a:t>
                      </a:r>
                    </a:p>
                  </a:txBody>
                  <a:tcPr marL="0" marR="39907" marT="12840" marB="1735" anchor="ctr">
                    <a:lnL>
                      <a:noFill/>
                    </a:lnL>
                    <a:lnR>
                      <a:noFill/>
                    </a:lnR>
                    <a:lnT>
                      <a:noFill/>
                    </a:lnT>
                    <a:lnB>
                      <a:noFill/>
                    </a:lnB>
                  </a:tcPr>
                </a:tc>
                <a:tc>
                  <a:txBody>
                    <a:bodyPr/>
                    <a:lstStyle/>
                    <a:p>
                      <a:pPr marL="64135"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10.86 </a:t>
                      </a:r>
                    </a:p>
                  </a:txBody>
                  <a:tcPr marL="0" marR="39907" marT="12840" marB="1735" anchor="ctr">
                    <a:lnL>
                      <a:noFill/>
                    </a:lnL>
                    <a:lnR>
                      <a:noFill/>
                    </a:lnR>
                    <a:lnT>
                      <a:noFill/>
                    </a:lnT>
                    <a:lnB>
                      <a:noFill/>
                    </a:lnB>
                  </a:tcPr>
                </a:tc>
                <a:tc>
                  <a:txBody>
                    <a:bodyPr/>
                    <a:lstStyle/>
                    <a:p>
                      <a:pPr marL="31750"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12.89 </a:t>
                      </a:r>
                    </a:p>
                  </a:txBody>
                  <a:tcPr marL="0" marR="39907" marT="12840" marB="1735" anchor="ctr">
                    <a:lnL>
                      <a:noFill/>
                    </a:lnL>
                    <a:lnR>
                      <a:noFill/>
                    </a:lnR>
                    <a:lnT>
                      <a:noFill/>
                    </a:lnT>
                    <a:lnB>
                      <a:noFill/>
                    </a:lnB>
                  </a:tcPr>
                </a:tc>
                <a:extLst>
                  <a:ext uri="{0D108BD9-81ED-4DB2-BD59-A6C34878D82A}">
                    <a16:rowId xmlns:a16="http://schemas.microsoft.com/office/drawing/2014/main" val="828960205"/>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 to 9 hours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19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24.8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14.8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11.11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12.33 </a:t>
                      </a:r>
                    </a:p>
                  </a:txBody>
                  <a:tcPr marL="0" marR="39907" marT="12840" marB="1735" anchor="ctr">
                    <a:lnL>
                      <a:noFill/>
                    </a:lnL>
                    <a:lnR>
                      <a:noFill/>
                    </a:lnR>
                    <a:lnT>
                      <a:noFill/>
                    </a:lnT>
                    <a:lnB>
                      <a:noFill/>
                    </a:lnB>
                  </a:tcPr>
                </a:tc>
                <a:extLst>
                  <a:ext uri="{0D108BD9-81ED-4DB2-BD59-A6C34878D82A}">
                    <a16:rowId xmlns:a16="http://schemas.microsoft.com/office/drawing/2014/main" val="1887339799"/>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 + hours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54.9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29.1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73.5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10.22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12.35 </a:t>
                      </a:r>
                    </a:p>
                  </a:txBody>
                  <a:tcPr marL="0" marR="39907" marT="12840" marB="1735" anchor="ctr">
                    <a:lnL>
                      <a:noFill/>
                    </a:lnL>
                    <a:lnR>
                      <a:noFill/>
                    </a:lnR>
                    <a:lnT>
                      <a:noFill/>
                    </a:lnT>
                    <a:lnB>
                      <a:noFill/>
                    </a:lnB>
                  </a:tcPr>
                </a:tc>
                <a:extLst>
                  <a:ext uri="{0D108BD9-81ED-4DB2-BD59-A6C34878D82A}">
                    <a16:rowId xmlns:a16="http://schemas.microsoft.com/office/drawing/2014/main" val="4045012424"/>
                  </a:ext>
                </a:extLst>
              </a:tr>
              <a:tr h="308424">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Working hours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0 to 15 hours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5.8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1.9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9.1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8.01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14.06 </a:t>
                      </a:r>
                    </a:p>
                  </a:txBody>
                  <a:tcPr marL="0" marR="39907" marT="12840" marB="1735" anchor="ctr">
                    <a:lnL>
                      <a:noFill/>
                    </a:lnL>
                    <a:lnR>
                      <a:noFill/>
                    </a:lnR>
                    <a:lnT>
                      <a:noFill/>
                    </a:lnT>
                    <a:lnB>
                      <a:noFill/>
                    </a:lnB>
                  </a:tcPr>
                </a:tc>
                <a:extLst>
                  <a:ext uri="{0D108BD9-81ED-4DB2-BD59-A6C34878D82A}">
                    <a16:rowId xmlns:a16="http://schemas.microsoft.com/office/drawing/2014/main" val="2666710618"/>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 to 30 hours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28.1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15.4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38.4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8.65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10.64 </a:t>
                      </a:r>
                    </a:p>
                  </a:txBody>
                  <a:tcPr marL="0" marR="39907" marT="12840" marB="1735" anchor="ctr">
                    <a:lnL>
                      <a:noFill/>
                    </a:lnL>
                    <a:lnR>
                      <a:noFill/>
                    </a:lnR>
                    <a:lnT>
                      <a:noFill/>
                    </a:lnT>
                    <a:lnB>
                      <a:noFill/>
                    </a:lnB>
                  </a:tcPr>
                </a:tc>
                <a:extLst>
                  <a:ext uri="{0D108BD9-81ED-4DB2-BD59-A6C34878D82A}">
                    <a16:rowId xmlns:a16="http://schemas.microsoft.com/office/drawing/2014/main" val="2025230376"/>
                  </a:ext>
                </a:extLst>
              </a:tr>
              <a:tr h="15542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31+ hours </a:t>
                      </a:r>
                    </a:p>
                  </a:txBody>
                  <a:tcPr marL="0" marR="39907" marT="12840" marB="1735" anchor="ctr">
                    <a:lnL>
                      <a:noFill/>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66.1 </a:t>
                      </a:r>
                    </a:p>
                  </a:txBody>
                  <a:tcPr marL="0" marR="39907" marT="12840" marB="1735" anchor="ctr">
                    <a:lnL>
                      <a:noFill/>
                    </a:lnL>
                    <a:lnR>
                      <a:noFill/>
                    </a:lnR>
                    <a:lnT>
                      <a:noFill/>
                    </a:lnT>
                    <a:lnB>
                      <a:noFill/>
                    </a:lnB>
                  </a:tcPr>
                </a:tc>
                <a:tc>
                  <a:txBody>
                    <a:bodyPr/>
                    <a:lstStyle/>
                    <a:p>
                      <a:pPr marL="12509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82.7 </a:t>
                      </a:r>
                    </a:p>
                  </a:txBody>
                  <a:tcPr marL="0" marR="39907" marT="12840" marB="1735" anchor="ctr">
                    <a:lnL>
                      <a:noFill/>
                    </a:lnL>
                    <a:lnR>
                      <a:noFill/>
                    </a:lnR>
                    <a:lnT>
                      <a:noFill/>
                    </a:lnT>
                    <a:lnB>
                      <a:noFill/>
                    </a:lnB>
                  </a:tcPr>
                </a:tc>
                <a:tc>
                  <a:txBody>
                    <a:bodyPr/>
                    <a:lstStyle/>
                    <a:p>
                      <a:pPr marL="9461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52.5 </a:t>
                      </a:r>
                    </a:p>
                  </a:txBody>
                  <a:tcPr marL="0" marR="39907" marT="12840" marB="1735" anchor="ctr">
                    <a:lnL>
                      <a:noFill/>
                    </a:lnL>
                    <a:lnR>
                      <a:noFill/>
                    </a:lnR>
                    <a:lnT>
                      <a:noFill/>
                    </a:lnT>
                    <a:lnB>
                      <a:noFill/>
                    </a:lnB>
                  </a:tcPr>
                </a:tc>
                <a:tc>
                  <a:txBody>
                    <a:bodyPr/>
                    <a:lstStyle/>
                    <a:p>
                      <a:pPr marL="6413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11.82 </a:t>
                      </a:r>
                    </a:p>
                  </a:txBody>
                  <a:tcPr marL="0" marR="39907" marT="12840" marB="1735" anchor="ctr">
                    <a:lnL>
                      <a:noFill/>
                    </a:lnL>
                    <a:lnR>
                      <a:noFill/>
                    </a:lnR>
                    <a:lnT>
                      <a:noFill/>
                    </a:lnT>
                    <a:lnB>
                      <a:noFill/>
                    </a:lnB>
                  </a:tcPr>
                </a:tc>
                <a:tc>
                  <a:txBody>
                    <a:bodyPr/>
                    <a:lstStyle/>
                    <a:p>
                      <a:pPr marL="317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13.24 </a:t>
                      </a:r>
                    </a:p>
                  </a:txBody>
                  <a:tcPr marL="0" marR="39907" marT="12840" marB="1735" anchor="ctr">
                    <a:lnL>
                      <a:noFill/>
                    </a:lnL>
                    <a:lnR>
                      <a:noFill/>
                    </a:lnR>
                    <a:lnT>
                      <a:noFill/>
                    </a:lnT>
                    <a:lnB>
                      <a:noFill/>
                    </a:lnB>
                  </a:tcPr>
                </a:tc>
                <a:extLst>
                  <a:ext uri="{0D108BD9-81ED-4DB2-BD59-A6C34878D82A}">
                    <a16:rowId xmlns:a16="http://schemas.microsoft.com/office/drawing/2014/main" val="1607488228"/>
                  </a:ext>
                </a:extLst>
              </a:tr>
              <a:tr h="186771">
                <a:tc>
                  <a:txBody>
                    <a:bodyPr/>
                    <a:lstStyle/>
                    <a:p>
                      <a:pPr marL="77470" marR="196215"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Employment arrangements </a:t>
                      </a:r>
                    </a:p>
                  </a:txBody>
                  <a:tcPr marL="0" marR="39907" marT="12840" marB="1735" anchor="ctr">
                    <a:lnL>
                      <a:noFill/>
                    </a:lnL>
                    <a:lnR>
                      <a:noFill/>
                    </a:lnR>
                    <a:lnT>
                      <a:noFill/>
                    </a:lnT>
                    <a:lnB>
                      <a:noFill/>
                    </a:lnB>
                  </a:tcPr>
                </a:tc>
                <a:tc>
                  <a:txBody>
                    <a:bodyPr/>
                    <a:lstStyle/>
                    <a:p>
                      <a:pPr marL="6350" indent="-6350" algn="l">
                        <a:lnSpc>
                          <a:spcPct val="107000"/>
                        </a:lnSpc>
                        <a:spcAft>
                          <a:spcPts val="600"/>
                        </a:spcAft>
                      </a:pP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a:noFill/>
                    </a:lnT>
                    <a:lnB>
                      <a:noFill/>
                    </a:lnB>
                  </a:tcPr>
                </a:tc>
                <a:tc>
                  <a:txBody>
                    <a:bodyPr/>
                    <a:lstStyle/>
                    <a:p>
                      <a:pPr marL="125095" indent="-6350" algn="l">
                        <a:lnSpc>
                          <a:spcPct val="107000"/>
                        </a:lnSpc>
                        <a:spcAft>
                          <a:spcPts val="600"/>
                        </a:spcAft>
                      </a:pP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a:noFill/>
                    </a:lnT>
                    <a:lnB>
                      <a:noFill/>
                    </a:lnB>
                  </a:tcPr>
                </a:tc>
                <a:tc>
                  <a:txBody>
                    <a:bodyPr/>
                    <a:lstStyle/>
                    <a:p>
                      <a:pPr marL="94615" indent="-6350" algn="l">
                        <a:lnSpc>
                          <a:spcPct val="107000"/>
                        </a:lnSpc>
                        <a:spcAft>
                          <a:spcPts val="600"/>
                        </a:spcAft>
                      </a:pP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a:noFill/>
                    </a:lnT>
                    <a:lnB>
                      <a:noFill/>
                    </a:lnB>
                  </a:tcPr>
                </a:tc>
                <a:tc>
                  <a:txBody>
                    <a:bodyPr/>
                    <a:lstStyle/>
                    <a:p>
                      <a:pPr marL="64135" indent="-6350" algn="l">
                        <a:lnSpc>
                          <a:spcPct val="107000"/>
                        </a:lnSpc>
                        <a:spcAft>
                          <a:spcPts val="600"/>
                        </a:spcAft>
                      </a:pP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a:noFill/>
                    </a:lnT>
                    <a:lnB>
                      <a:noFill/>
                    </a:lnB>
                  </a:tcPr>
                </a:tc>
                <a:tc>
                  <a:txBody>
                    <a:bodyPr/>
                    <a:lstStyle/>
                    <a:p>
                      <a:pPr marL="31750" indent="-6350" algn="l">
                        <a:lnSpc>
                          <a:spcPct val="107000"/>
                        </a:lnSpc>
                        <a:spcAft>
                          <a:spcPts val="600"/>
                        </a:spcAft>
                      </a:pP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9907" marT="12840" marB="1735" anchor="ctr">
                    <a:lnL>
                      <a:noFill/>
                    </a:lnL>
                    <a:lnR>
                      <a:noFill/>
                    </a:lnR>
                    <a:lnT>
                      <a:noFill/>
                    </a:lnT>
                    <a:lnB>
                      <a:noFill/>
                    </a:lnB>
                  </a:tcPr>
                </a:tc>
                <a:extLst>
                  <a:ext uri="{0D108BD9-81ED-4DB2-BD59-A6C34878D82A}">
                    <a16:rowId xmlns:a16="http://schemas.microsoft.com/office/drawing/2014/main" val="3616468049"/>
                  </a:ext>
                </a:extLst>
              </a:tr>
              <a:tr h="0">
                <a:tc>
                  <a:txBody>
                    <a:bodyPr/>
                    <a:lstStyle/>
                    <a:p>
                      <a:pPr marL="77470" marR="19621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Permanent </a:t>
                      </a:r>
                    </a:p>
                  </a:txBody>
                  <a:tcPr marL="0" marR="39907" marT="12840" marB="1735" anchor="ctr">
                    <a:lnL>
                      <a:noFill/>
                    </a:lnL>
                    <a:lnR>
                      <a:noFill/>
                    </a:lnR>
                    <a:lnT>
                      <a:noFill/>
                    </a:lnT>
                    <a:lnB>
                      <a:noFill/>
                    </a:lnB>
                  </a:tcPr>
                </a:tc>
                <a:tc>
                  <a:txBody>
                    <a:bodyPr/>
                    <a:lstStyle/>
                    <a:p>
                      <a:pPr marL="6350"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93.8 </a:t>
                      </a:r>
                    </a:p>
                  </a:txBody>
                  <a:tcPr marL="0" marR="39907" marT="12840" marB="1735" anchor="ctr">
                    <a:lnL>
                      <a:noFill/>
                    </a:lnL>
                    <a:lnR>
                      <a:noFill/>
                    </a:lnR>
                    <a:lnT>
                      <a:noFill/>
                    </a:lnT>
                    <a:lnB>
                      <a:noFill/>
                    </a:lnB>
                  </a:tcPr>
                </a:tc>
                <a:tc>
                  <a:txBody>
                    <a:bodyPr/>
                    <a:lstStyle/>
                    <a:p>
                      <a:pPr marL="125095"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93.5 </a:t>
                      </a:r>
                    </a:p>
                  </a:txBody>
                  <a:tcPr marL="0" marR="39907" marT="12840" marB="1735" anchor="ctr">
                    <a:lnL>
                      <a:noFill/>
                    </a:lnL>
                    <a:lnR>
                      <a:noFill/>
                    </a:lnR>
                    <a:lnT>
                      <a:noFill/>
                    </a:lnT>
                    <a:lnB>
                      <a:noFill/>
                    </a:lnB>
                  </a:tcPr>
                </a:tc>
                <a:tc>
                  <a:txBody>
                    <a:bodyPr/>
                    <a:lstStyle/>
                    <a:p>
                      <a:pPr marL="94615"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94.1 </a:t>
                      </a:r>
                    </a:p>
                  </a:txBody>
                  <a:tcPr marL="0" marR="39907" marT="12840" marB="1735" anchor="ctr">
                    <a:lnL>
                      <a:noFill/>
                    </a:lnL>
                    <a:lnR>
                      <a:noFill/>
                    </a:lnR>
                    <a:lnT>
                      <a:noFill/>
                    </a:lnT>
                    <a:lnB>
                      <a:noFill/>
                    </a:lnB>
                  </a:tcPr>
                </a:tc>
                <a:tc>
                  <a:txBody>
                    <a:bodyPr/>
                    <a:lstStyle/>
                    <a:p>
                      <a:pPr marL="64135"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10.87 </a:t>
                      </a:r>
                    </a:p>
                  </a:txBody>
                  <a:tcPr marL="0" marR="39907" marT="12840" marB="1735" anchor="ctr">
                    <a:lnL>
                      <a:noFill/>
                    </a:lnL>
                    <a:lnR>
                      <a:noFill/>
                    </a:lnR>
                    <a:lnT>
                      <a:noFill/>
                    </a:lnT>
                    <a:lnB>
                      <a:noFill/>
                    </a:lnB>
                  </a:tcPr>
                </a:tc>
                <a:tc>
                  <a:txBody>
                    <a:bodyPr/>
                    <a:lstStyle/>
                    <a:p>
                      <a:pPr marL="31750"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12.71 </a:t>
                      </a:r>
                    </a:p>
                  </a:txBody>
                  <a:tcPr marL="0" marR="39907" marT="12840" marB="1735" anchor="ctr">
                    <a:lnL>
                      <a:noFill/>
                    </a:lnL>
                    <a:lnR>
                      <a:noFill/>
                    </a:lnR>
                    <a:lnT>
                      <a:noFill/>
                    </a:lnT>
                    <a:lnB>
                      <a:noFill/>
                    </a:lnB>
                  </a:tcPr>
                </a:tc>
                <a:extLst>
                  <a:ext uri="{0D108BD9-81ED-4DB2-BD59-A6C34878D82A}">
                    <a16:rowId xmlns:a16="http://schemas.microsoft.com/office/drawing/2014/main" val="1817935313"/>
                  </a:ext>
                </a:extLst>
              </a:tr>
              <a:tr h="155420">
                <a:tc>
                  <a:txBody>
                    <a:bodyPr/>
                    <a:lstStyle/>
                    <a:p>
                      <a:pPr marL="77470" indent="-6350" algn="l">
                        <a:lnSpc>
                          <a:spcPct val="107000"/>
                        </a:lnSpc>
                        <a:spcAft>
                          <a:spcPts val="20"/>
                        </a:spcAft>
                      </a:pPr>
                      <a:r>
                        <a:rPr lang="en-GB" sz="9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Temporary </a:t>
                      </a:r>
                    </a:p>
                  </a:txBody>
                  <a:tcPr marL="0" marR="39907" marT="12840" marB="1735"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9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6.2 </a:t>
                      </a:r>
                    </a:p>
                  </a:txBody>
                  <a:tcPr marL="0" marR="39907" marT="12840" marB="1735"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198120" indent="-6350" algn="l">
                        <a:lnSpc>
                          <a:spcPct val="107000"/>
                        </a:lnSpc>
                        <a:spcAft>
                          <a:spcPts val="20"/>
                        </a:spcAft>
                      </a:pPr>
                      <a:r>
                        <a:rPr lang="en-GB" sz="9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6.5 </a:t>
                      </a:r>
                    </a:p>
                  </a:txBody>
                  <a:tcPr marL="0" marR="39907" marT="12840" marB="1735"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149225" indent="-6350" algn="l">
                        <a:lnSpc>
                          <a:spcPct val="107000"/>
                        </a:lnSpc>
                        <a:spcAft>
                          <a:spcPts val="20"/>
                        </a:spcAft>
                      </a:pPr>
                      <a:r>
                        <a:rPr lang="en-GB" sz="9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5.9 </a:t>
                      </a:r>
                    </a:p>
                  </a:txBody>
                  <a:tcPr marL="0" marR="39907" marT="12840" marB="1735"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9060" indent="-6350" algn="l">
                        <a:lnSpc>
                          <a:spcPct val="107000"/>
                        </a:lnSpc>
                        <a:spcAft>
                          <a:spcPts val="20"/>
                        </a:spcAft>
                      </a:pPr>
                      <a:r>
                        <a:rPr lang="en-GB" sz="9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8.11 </a:t>
                      </a:r>
                    </a:p>
                  </a:txBody>
                  <a:tcPr marL="0" marR="39907" marT="12840" marB="1735"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50165" indent="-6350" algn="l">
                        <a:lnSpc>
                          <a:spcPct val="107000"/>
                        </a:lnSpc>
                        <a:spcAft>
                          <a:spcPts val="20"/>
                        </a:spcAft>
                      </a:pPr>
                      <a:r>
                        <a:rPr lang="en-GB" sz="9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10.03 </a:t>
                      </a:r>
                    </a:p>
                  </a:txBody>
                  <a:tcPr marL="0" marR="39907" marT="12840" marB="1735"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7144837"/>
                  </a:ext>
                </a:extLst>
              </a:tr>
            </a:tbl>
          </a:graphicData>
        </a:graphic>
      </p:graphicFrame>
      <p:sp>
        <p:nvSpPr>
          <p:cNvPr id="8" name="TextBox 7">
            <a:extLst>
              <a:ext uri="{FF2B5EF4-FFF2-40B4-BE49-F238E27FC236}">
                <a16:creationId xmlns:a16="http://schemas.microsoft.com/office/drawing/2014/main" id="{8F492B5D-5CF3-4E20-8DCC-68B1E36B532E}"/>
              </a:ext>
            </a:extLst>
          </p:cNvPr>
          <p:cNvSpPr txBox="1"/>
          <p:nvPr/>
        </p:nvSpPr>
        <p:spPr>
          <a:xfrm>
            <a:off x="8839200" y="3148737"/>
            <a:ext cx="2438400" cy="1477328"/>
          </a:xfrm>
          <a:prstGeom prst="rect">
            <a:avLst/>
          </a:prstGeom>
          <a:noFill/>
        </p:spPr>
        <p:txBody>
          <a:bodyPr wrap="square">
            <a:spAutoFit/>
          </a:bodyPr>
          <a:lstStyle/>
          <a:p>
            <a:pPr algn="ctr"/>
            <a:r>
              <a:rPr lang="en-GB" sz="1800" dirty="0">
                <a:solidFill>
                  <a:srgbClr val="000000"/>
                </a:solidFill>
                <a:effectLst/>
                <a:latin typeface="Open Sans Light" panose="020B0306030504020204"/>
                <a:ea typeface="Segoe UI" panose="020B0502040204020203" pitchFamily="34" charset="0"/>
              </a:rPr>
              <a:t>Average differences in hourly earnings by personal/family characteristics, across gender </a:t>
            </a:r>
            <a:endParaRPr lang="en-GB" dirty="0">
              <a:latin typeface="Open Sans Light" panose="020B0306030504020204"/>
            </a:endParaRPr>
          </a:p>
        </p:txBody>
      </p:sp>
    </p:spTree>
    <p:extLst>
      <p:ext uri="{BB962C8B-B14F-4D97-AF65-F5344CB8AC3E}">
        <p14:creationId xmlns:p14="http://schemas.microsoft.com/office/powerpoint/2010/main" val="3864083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31D2E5D-89D9-409B-8025-8B4F7919BE3A}"/>
              </a:ext>
            </a:extLst>
          </p:cNvPr>
          <p:cNvGraphicFramePr>
            <a:graphicFrameLocks noGrp="1"/>
          </p:cNvGraphicFramePr>
          <p:nvPr>
            <p:ph idx="1"/>
            <p:extLst>
              <p:ext uri="{D42A27DB-BD31-4B8C-83A1-F6EECF244321}">
                <p14:modId xmlns:p14="http://schemas.microsoft.com/office/powerpoint/2010/main" val="41245832"/>
              </p:ext>
            </p:extLst>
          </p:nvPr>
        </p:nvGraphicFramePr>
        <p:xfrm>
          <a:off x="673100" y="386080"/>
          <a:ext cx="8635998" cy="6257539"/>
        </p:xfrm>
        <a:graphic>
          <a:graphicData uri="http://schemas.openxmlformats.org/drawingml/2006/table">
            <a:tbl>
              <a:tblPr firstRow="1" firstCol="1" bandRow="1"/>
              <a:tblGrid>
                <a:gridCol w="2768172">
                  <a:extLst>
                    <a:ext uri="{9D8B030D-6E8A-4147-A177-3AD203B41FA5}">
                      <a16:colId xmlns:a16="http://schemas.microsoft.com/office/drawing/2014/main" val="4145282223"/>
                    </a:ext>
                  </a:extLst>
                </a:gridCol>
                <a:gridCol w="977971">
                  <a:extLst>
                    <a:ext uri="{9D8B030D-6E8A-4147-A177-3AD203B41FA5}">
                      <a16:colId xmlns:a16="http://schemas.microsoft.com/office/drawing/2014/main" val="2127533887"/>
                    </a:ext>
                  </a:extLst>
                </a:gridCol>
                <a:gridCol w="977971">
                  <a:extLst>
                    <a:ext uri="{9D8B030D-6E8A-4147-A177-3AD203B41FA5}">
                      <a16:colId xmlns:a16="http://schemas.microsoft.com/office/drawing/2014/main" val="2325951042"/>
                    </a:ext>
                  </a:extLst>
                </a:gridCol>
                <a:gridCol w="977971">
                  <a:extLst>
                    <a:ext uri="{9D8B030D-6E8A-4147-A177-3AD203B41FA5}">
                      <a16:colId xmlns:a16="http://schemas.microsoft.com/office/drawing/2014/main" val="3213718230"/>
                    </a:ext>
                  </a:extLst>
                </a:gridCol>
                <a:gridCol w="977971">
                  <a:extLst>
                    <a:ext uri="{9D8B030D-6E8A-4147-A177-3AD203B41FA5}">
                      <a16:colId xmlns:a16="http://schemas.microsoft.com/office/drawing/2014/main" val="3395665716"/>
                    </a:ext>
                  </a:extLst>
                </a:gridCol>
                <a:gridCol w="977971">
                  <a:extLst>
                    <a:ext uri="{9D8B030D-6E8A-4147-A177-3AD203B41FA5}">
                      <a16:colId xmlns:a16="http://schemas.microsoft.com/office/drawing/2014/main" val="2785346637"/>
                    </a:ext>
                  </a:extLst>
                </a:gridCol>
                <a:gridCol w="977971">
                  <a:extLst>
                    <a:ext uri="{9D8B030D-6E8A-4147-A177-3AD203B41FA5}">
                      <a16:colId xmlns:a16="http://schemas.microsoft.com/office/drawing/2014/main" val="1218550480"/>
                    </a:ext>
                  </a:extLst>
                </a:gridCol>
              </a:tblGrid>
              <a:tr h="144000">
                <a:tc>
                  <a:txBody>
                    <a:bodyPr/>
                    <a:lstStyle/>
                    <a:p>
                      <a:pPr marL="8953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01625" indent="-198120" algn="ctr">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Median hourly earnings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34925" indent="-33655" algn="ctr">
                        <a:lnSpc>
                          <a:spcPct val="99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Percentage difference in female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9370" indent="-39370" algn="ctr">
                        <a:lnSpc>
                          <a:spcPct val="98000"/>
                        </a:lnSpc>
                        <a:spcAft>
                          <a:spcPts val="5"/>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earnings as compared to 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88265"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earnings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3025"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(median)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47345" indent="-133985"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Mean hourly earnings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34925" indent="-33655" algn="ctr">
                        <a:lnSpc>
                          <a:spcPct val="99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Percentage difference in female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9370" indent="-39370" algn="ctr">
                        <a:lnSpc>
                          <a:spcPct val="98000"/>
                        </a:lnSpc>
                        <a:spcAft>
                          <a:spcPts val="5"/>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earnings as compared to 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88265"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earnings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3716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(mean)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9878753"/>
                  </a:ext>
                </a:extLst>
              </a:tr>
              <a:tr h="144000">
                <a:tc>
                  <a:txBody>
                    <a:bodyPr/>
                    <a:lstStyle/>
                    <a:p>
                      <a:pPr marL="895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Age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858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marR="127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ctr">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233045" indent="-6350" algn="ctr">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3937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3937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marR="3175"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233045"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38100"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905"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651915"/>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16-29 </a:t>
                      </a:r>
                    </a:p>
                  </a:txBody>
                  <a:tcPr marL="0" marR="23362" marT="1325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1403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7.95 </a:t>
                      </a:r>
                    </a:p>
                  </a:txBody>
                  <a:tcPr marL="0" marR="23362" marT="1325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8.11 </a:t>
                      </a:r>
                    </a:p>
                  </a:txBody>
                  <a:tcPr marL="0" marR="23362" marT="1325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2.0 </a:t>
                      </a:r>
                    </a:p>
                  </a:txBody>
                  <a:tcPr marL="0" marR="23362" marT="1325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350" marR="412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9.81 </a:t>
                      </a:r>
                    </a:p>
                  </a:txBody>
                  <a:tcPr marL="0" marR="23362" marT="1325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10.77 </a:t>
                      </a:r>
                    </a:p>
                  </a:txBody>
                  <a:tcPr marL="0" marR="23362" marT="1325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marR="3810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9.8 </a:t>
                      </a:r>
                    </a:p>
                  </a:txBody>
                  <a:tcPr marL="0" marR="23362" marT="1325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31949123"/>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30-39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10.01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10.31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3.0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10.78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12.03 </a:t>
                      </a:r>
                    </a:p>
                  </a:txBody>
                  <a:tcPr marL="0" marR="23362" marT="13250" marB="0">
                    <a:lnL>
                      <a:noFill/>
                    </a:lnL>
                    <a:lnR>
                      <a:noFill/>
                    </a:lnR>
                    <a:lnT>
                      <a:noFill/>
                    </a:lnT>
                    <a:lnB>
                      <a:noFill/>
                    </a:lnB>
                  </a:tcPr>
                </a:tc>
                <a:tc>
                  <a:txBody>
                    <a:bodyPr/>
                    <a:lstStyle/>
                    <a:p>
                      <a:pPr marL="6350" marR="3619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11.6 </a:t>
                      </a:r>
                    </a:p>
                  </a:txBody>
                  <a:tcPr marL="0" marR="23362" marT="13250" marB="0">
                    <a:lnL>
                      <a:noFill/>
                    </a:lnL>
                    <a:lnR>
                      <a:noFill/>
                    </a:lnR>
                    <a:lnT>
                      <a:noFill/>
                    </a:lnT>
                    <a:lnB>
                      <a:noFill/>
                    </a:lnB>
                  </a:tcPr>
                </a:tc>
                <a:extLst>
                  <a:ext uri="{0D108BD9-81ED-4DB2-BD59-A6C34878D82A}">
                    <a16:rowId xmlns:a16="http://schemas.microsoft.com/office/drawing/2014/main" val="4183357138"/>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40-49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12.85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11.67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-9.2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14.53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13.04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-10.3 </a:t>
                      </a:r>
                    </a:p>
                  </a:txBody>
                  <a:tcPr marL="0" marR="23362" marT="13250" marB="0">
                    <a:lnL>
                      <a:noFill/>
                    </a:lnL>
                    <a:lnR>
                      <a:noFill/>
                    </a:lnR>
                    <a:lnT>
                      <a:noFill/>
                    </a:lnT>
                    <a:lnB>
                      <a:noFill/>
                    </a:lnB>
                  </a:tcPr>
                </a:tc>
                <a:extLst>
                  <a:ext uri="{0D108BD9-81ED-4DB2-BD59-A6C34878D82A}">
                    <a16:rowId xmlns:a16="http://schemas.microsoft.com/office/drawing/2014/main" val="4215936041"/>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50-59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13.08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11.40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-12.8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15.05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12.91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-14.2 </a:t>
                      </a:r>
                    </a:p>
                  </a:txBody>
                  <a:tcPr marL="0" marR="23362" marT="13250" marB="0">
                    <a:lnL>
                      <a:noFill/>
                    </a:lnL>
                    <a:lnR>
                      <a:noFill/>
                    </a:lnR>
                    <a:lnT>
                      <a:noFill/>
                    </a:lnT>
                    <a:lnB>
                      <a:noFill/>
                    </a:lnB>
                  </a:tcPr>
                </a:tc>
                <a:extLst>
                  <a:ext uri="{0D108BD9-81ED-4DB2-BD59-A6C34878D82A}">
                    <a16:rowId xmlns:a16="http://schemas.microsoft.com/office/drawing/2014/main" val="1567562138"/>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60 +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12.95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9.21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-28.9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15.06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11.96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-20.6 </a:t>
                      </a:r>
                    </a:p>
                  </a:txBody>
                  <a:tcPr marL="0" marR="23362" marT="13250" marB="0">
                    <a:lnL>
                      <a:noFill/>
                    </a:lnL>
                    <a:lnR>
                      <a:noFill/>
                    </a:lnR>
                    <a:lnT>
                      <a:noFill/>
                    </a:lnT>
                    <a:lnB>
                      <a:noFill/>
                    </a:lnB>
                  </a:tcPr>
                </a:tc>
                <a:extLst>
                  <a:ext uri="{0D108BD9-81ED-4DB2-BD59-A6C34878D82A}">
                    <a16:rowId xmlns:a16="http://schemas.microsoft.com/office/drawing/2014/main" val="2628605225"/>
                  </a:ext>
                </a:extLst>
              </a:tr>
              <a:tr h="144000">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Educational qualifications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Degree or higher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13.83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14.12 </a:t>
                      </a:r>
                    </a:p>
                  </a:txBody>
                  <a:tcPr marL="0" marR="23362" marT="13250" marB="0">
                    <a:lnL>
                      <a:noFill/>
                    </a:lnL>
                    <a:lnR>
                      <a:noFill/>
                    </a:lnR>
                    <a:lnT>
                      <a:noFill/>
                    </a:lnT>
                    <a:lnB>
                      <a:noFill/>
                    </a:lnB>
                  </a:tcPr>
                </a:tc>
                <a:tc>
                  <a:txBody>
                    <a:bodyPr/>
                    <a:lstStyle/>
                    <a:p>
                      <a:pPr marL="635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2.1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1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14.83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14.89 </a:t>
                      </a:r>
                    </a:p>
                  </a:txBody>
                  <a:tcPr marL="0" marR="23362" marT="13250" marB="0">
                    <a:lnL>
                      <a:noFill/>
                    </a:lnL>
                    <a:lnR>
                      <a:noFill/>
                    </a:lnR>
                    <a:lnT>
                      <a:noFill/>
                    </a:lnT>
                    <a:lnB>
                      <a:noFill/>
                    </a:lnB>
                  </a:tcPr>
                </a:tc>
                <a:tc>
                  <a:txBody>
                    <a:bodyPr/>
                    <a:lstStyle/>
                    <a:p>
                      <a:pPr marL="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810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0.4 </a:t>
                      </a:r>
                    </a:p>
                  </a:txBody>
                  <a:tcPr marL="0" marR="23362" marT="13250" marB="0">
                    <a:lnL>
                      <a:noFill/>
                    </a:lnL>
                    <a:lnR>
                      <a:noFill/>
                    </a:lnR>
                    <a:lnT>
                      <a:noFill/>
                    </a:lnT>
                    <a:lnB>
                      <a:noFill/>
                    </a:lnB>
                  </a:tcPr>
                </a:tc>
                <a:extLst>
                  <a:ext uri="{0D108BD9-81ED-4DB2-BD59-A6C34878D82A}">
                    <a16:rowId xmlns:a16="http://schemas.microsoft.com/office/drawing/2014/main" val="1903783690"/>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Below Degree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03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9.72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8.36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-14.0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412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9.76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9.65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 </a:t>
                      </a:r>
                    </a:p>
                  </a:txBody>
                  <a:tcPr marL="0" marR="23362" marT="13250" marB="0">
                    <a:lnL>
                      <a:noFill/>
                    </a:lnL>
                    <a:lnR>
                      <a:noFill/>
                    </a:lnR>
                    <a:lnT>
                      <a:noFill/>
                    </a:lnT>
                    <a:lnB>
                      <a:noFill/>
                    </a:lnB>
                  </a:tcPr>
                </a:tc>
                <a:extLst>
                  <a:ext uri="{0D108BD9-81ED-4DB2-BD59-A6C34878D82A}">
                    <a16:rowId xmlns:a16="http://schemas.microsoft.com/office/drawing/2014/main" val="3413295707"/>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No Qualifications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10.82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8.25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-23.8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12.27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10.40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-15.2 </a:t>
                      </a:r>
                    </a:p>
                  </a:txBody>
                  <a:tcPr marL="0" marR="23362" marT="13250" marB="0">
                    <a:lnL>
                      <a:noFill/>
                    </a:lnL>
                    <a:lnR>
                      <a:noFill/>
                    </a:lnR>
                    <a:lnT>
                      <a:noFill/>
                    </a:lnT>
                    <a:lnB>
                      <a:noFill/>
                    </a:lnB>
                  </a:tcPr>
                </a:tc>
                <a:extLst>
                  <a:ext uri="{0D108BD9-81ED-4DB2-BD59-A6C34878D82A}">
                    <a16:rowId xmlns:a16="http://schemas.microsoft.com/office/drawing/2014/main" val="3797790060"/>
                  </a:ext>
                </a:extLst>
              </a:tr>
              <a:tr h="144000">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Marital Status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Single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03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8.41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8.56 </a:t>
                      </a:r>
                    </a:p>
                  </a:txBody>
                  <a:tcPr marL="0" marR="23362" marT="13250" marB="0">
                    <a:lnL>
                      <a:noFill/>
                    </a:lnL>
                    <a:lnR>
                      <a:noFill/>
                    </a:lnR>
                    <a:lnT>
                      <a:noFill/>
                    </a:lnT>
                    <a:lnB>
                      <a:noFill/>
                    </a:lnB>
                  </a:tcPr>
                </a:tc>
                <a:tc>
                  <a:txBody>
                    <a:bodyPr/>
                    <a:lstStyle/>
                    <a:p>
                      <a:pPr marL="635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1.8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1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10.19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11.11 </a:t>
                      </a:r>
                    </a:p>
                  </a:txBody>
                  <a:tcPr marL="0" marR="23362" marT="13250" marB="0">
                    <a:lnL>
                      <a:noFill/>
                    </a:lnL>
                    <a:lnR>
                      <a:noFill/>
                    </a:lnR>
                    <a:lnT>
                      <a:noFill/>
                    </a:lnT>
                    <a:lnB>
                      <a:noFill/>
                    </a:lnB>
                  </a:tcPr>
                </a:tc>
                <a:tc>
                  <a:txBody>
                    <a:bodyPr/>
                    <a:lstStyle/>
                    <a:p>
                      <a:pPr marL="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810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9.0 </a:t>
                      </a:r>
                    </a:p>
                  </a:txBody>
                  <a:tcPr marL="0" marR="23362" marT="13250" marB="0">
                    <a:lnL>
                      <a:noFill/>
                    </a:lnL>
                    <a:lnR>
                      <a:noFill/>
                    </a:lnR>
                    <a:lnT>
                      <a:noFill/>
                    </a:lnT>
                    <a:lnB>
                      <a:noFill/>
                    </a:lnB>
                  </a:tcPr>
                </a:tc>
                <a:extLst>
                  <a:ext uri="{0D108BD9-81ED-4DB2-BD59-A6C34878D82A}">
                    <a16:rowId xmlns:a16="http://schemas.microsoft.com/office/drawing/2014/main" val="824339390"/>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Married/Civil Partnership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12.75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11.99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-6.0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14.14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13.27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-6.2 </a:t>
                      </a:r>
                    </a:p>
                  </a:txBody>
                  <a:tcPr marL="0" marR="23362" marT="13250" marB="0">
                    <a:lnL>
                      <a:noFill/>
                    </a:lnL>
                    <a:lnR>
                      <a:noFill/>
                    </a:lnR>
                    <a:lnT>
                      <a:noFill/>
                    </a:lnT>
                    <a:lnB>
                      <a:noFill/>
                    </a:lnB>
                  </a:tcPr>
                </a:tc>
                <a:extLst>
                  <a:ext uri="{0D108BD9-81ED-4DB2-BD59-A6C34878D82A}">
                    <a16:rowId xmlns:a16="http://schemas.microsoft.com/office/drawing/2014/main" val="555497032"/>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Separated/ Divorced/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Widowed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12.63 </a:t>
                      </a:r>
                    </a:p>
                  </a:txBody>
                  <a:tcPr marL="0" marR="23362" marT="1325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9.95 </a:t>
                      </a:r>
                    </a:p>
                  </a:txBody>
                  <a:tcPr marL="0" marR="23362" marT="13250" marB="0" anchor="ctr">
                    <a:lnL>
                      <a:noFill/>
                    </a:lnL>
                    <a:lnR>
                      <a:noFill/>
                    </a:lnR>
                    <a:lnT>
                      <a:noFill/>
                    </a:lnT>
                    <a:lnB>
                      <a:noFill/>
                    </a:lnB>
                  </a:tcPr>
                </a:tc>
                <a:tc>
                  <a:txBody>
                    <a:bodyPr/>
                    <a:lstStyle/>
                    <a:p>
                      <a:pPr marL="6350" marR="393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-21.2 </a:t>
                      </a:r>
                    </a:p>
                  </a:txBody>
                  <a:tcPr marL="0" marR="23362" marT="1325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11.31 </a:t>
                      </a:r>
                    </a:p>
                  </a:txBody>
                  <a:tcPr marL="0" marR="23362" marT="1325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10.89 </a:t>
                      </a:r>
                    </a:p>
                  </a:txBody>
                  <a:tcPr marL="0" marR="23362" marT="13250" marB="0" anchor="ctr">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-3.7 </a:t>
                      </a:r>
                    </a:p>
                  </a:txBody>
                  <a:tcPr marL="0" marR="23362" marT="13250" marB="0" anchor="ctr">
                    <a:lnL>
                      <a:noFill/>
                    </a:lnL>
                    <a:lnR>
                      <a:noFill/>
                    </a:lnR>
                    <a:lnT>
                      <a:noFill/>
                    </a:lnT>
                    <a:lnB>
                      <a:noFill/>
                    </a:lnB>
                  </a:tcPr>
                </a:tc>
                <a:extLst>
                  <a:ext uri="{0D108BD9-81ED-4DB2-BD59-A6C34878D82A}">
                    <a16:rowId xmlns:a16="http://schemas.microsoft.com/office/drawing/2014/main" val="1945757895"/>
                  </a:ext>
                </a:extLst>
              </a:tr>
              <a:tr h="144000">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Dependent children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No dependent children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10.10 </a:t>
                      </a:r>
                    </a:p>
                  </a:txBody>
                  <a:tcPr marL="0" marR="23362" marT="13250" marB="0">
                    <a:lnL>
                      <a:noFill/>
                    </a:lnL>
                    <a:lnR>
                      <a:noFill/>
                    </a:lnR>
                    <a:lnT>
                      <a:noFill/>
                    </a:lnT>
                    <a:lnB>
                      <a:noFill/>
                    </a:lnB>
                  </a:tcPr>
                </a:tc>
                <a:tc>
                  <a:txBody>
                    <a:bodyPr/>
                    <a:lstStyle/>
                    <a:p>
                      <a:pPr marL="635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-5.7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1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12.88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12.09 </a:t>
                      </a:r>
                    </a:p>
                  </a:txBody>
                  <a:tcPr marL="0" marR="23362" marT="13250" marB="0">
                    <a:lnL>
                      <a:noFill/>
                    </a:lnL>
                    <a:lnR>
                      <a:noFill/>
                    </a:lnR>
                    <a:lnT>
                      <a:noFill/>
                    </a:lnT>
                    <a:lnB>
                      <a:noFill/>
                    </a:lnB>
                  </a:tcPr>
                </a:tc>
                <a:tc>
                  <a:txBody>
                    <a:bodyPr/>
                    <a:lstStyle/>
                    <a:p>
                      <a:pPr marL="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-6.1 </a:t>
                      </a:r>
                    </a:p>
                  </a:txBody>
                  <a:tcPr marL="0" marR="23362" marT="13250" marB="0">
                    <a:lnL>
                      <a:noFill/>
                    </a:lnL>
                    <a:lnR>
                      <a:noFill/>
                    </a:lnR>
                    <a:lnT>
                      <a:noFill/>
                    </a:lnT>
                    <a:lnB>
                      <a:noFill/>
                    </a:lnB>
                  </a:tcPr>
                </a:tc>
                <a:extLst>
                  <a:ext uri="{0D108BD9-81ED-4DB2-BD59-A6C34878D82A}">
                    <a16:rowId xmlns:a16="http://schemas.microsoft.com/office/drawing/2014/main" val="370271117"/>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Has dependent children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11.53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10.29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-10.8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12.77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12.59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-1.4 </a:t>
                      </a:r>
                    </a:p>
                  </a:txBody>
                  <a:tcPr marL="0" marR="23362" marT="13250" marB="0">
                    <a:lnL>
                      <a:noFill/>
                    </a:lnL>
                    <a:lnR>
                      <a:noFill/>
                    </a:lnR>
                    <a:lnT>
                      <a:noFill/>
                    </a:lnT>
                    <a:lnB>
                      <a:noFill/>
                    </a:lnB>
                  </a:tcPr>
                </a:tc>
                <a:extLst>
                  <a:ext uri="{0D108BD9-81ED-4DB2-BD59-A6C34878D82A}">
                    <a16:rowId xmlns:a16="http://schemas.microsoft.com/office/drawing/2014/main" val="3924741821"/>
                  </a:ext>
                </a:extLst>
              </a:tr>
              <a:tr h="144000">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Childcare responsibilities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a:noFill/>
                    </a:lnR>
                    <a:lnT>
                      <a:noFill/>
                    </a:lnT>
                    <a:lnB>
                      <a:noFill/>
                    </a:lnB>
                  </a:tcPr>
                </a:tc>
                <a:tc>
                  <a:txBody>
                    <a:bodyPr/>
                    <a:lstStyle/>
                    <a:p>
                      <a:pPr marL="6350" marR="4000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1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a:noFill/>
                    </a:lnR>
                    <a:lnT>
                      <a:noFill/>
                    </a:lnT>
                    <a:lnB>
                      <a:noFill/>
                    </a:lnB>
                  </a:tcPr>
                </a:tc>
                <a:tc>
                  <a:txBody>
                    <a:bodyPr/>
                    <a:lstStyle/>
                    <a:p>
                      <a:pPr marL="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a:noFill/>
                    </a:lnR>
                    <a:lnT>
                      <a:noFill/>
                    </a:lnT>
                    <a:lnB>
                      <a:noFill/>
                    </a:lnB>
                  </a:tcPr>
                </a:tc>
                <a:extLst>
                  <a:ext uri="{0D108BD9-81ED-4DB2-BD59-A6C34878D82A}">
                    <a16:rowId xmlns:a16="http://schemas.microsoft.com/office/drawing/2014/main" val="4097406077"/>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Mainly self</a:t>
                      </a: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419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10.97 </a:t>
                      </a:r>
                    </a:p>
                  </a:txBody>
                  <a:tcPr marL="0" marR="23362" marT="13250" marB="0">
                    <a:lnL>
                      <a:noFill/>
                    </a:lnL>
                    <a:lnR>
                      <a:noFill/>
                    </a:lnR>
                    <a:lnT>
                      <a:noFill/>
                    </a:lnT>
                    <a:lnB>
                      <a:noFill/>
                    </a:lnB>
                  </a:tcPr>
                </a:tc>
                <a:tc>
                  <a:txBody>
                    <a:bodyPr/>
                    <a:lstStyle/>
                    <a:p>
                      <a:pPr marL="6350" marR="4000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4064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12.49 </a:t>
                      </a:r>
                    </a:p>
                  </a:txBody>
                  <a:tcPr marL="0" marR="23362" marT="13250" marB="0">
                    <a:lnL>
                      <a:noFill/>
                    </a:lnL>
                    <a:lnR>
                      <a:noFill/>
                    </a:lnR>
                    <a:lnT>
                      <a:noFill/>
                    </a:lnT>
                    <a:lnB>
                      <a:noFill/>
                    </a:lnB>
                  </a:tcPr>
                </a:tc>
                <a:tc>
                  <a:txBody>
                    <a:bodyPr/>
                    <a:lstStyle/>
                    <a:p>
                      <a:pPr marL="6350" marR="387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a:noFill/>
                    </a:lnR>
                    <a:lnT>
                      <a:noFill/>
                    </a:lnT>
                    <a:lnB>
                      <a:noFill/>
                    </a:lnB>
                  </a:tcPr>
                </a:tc>
                <a:extLst>
                  <a:ext uri="{0D108BD9-81ED-4DB2-BD59-A6C34878D82A}">
                    <a16:rowId xmlns:a16="http://schemas.microsoft.com/office/drawing/2014/main" val="1962618968"/>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Mainly partner</a:t>
                      </a: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14.12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044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a:noFill/>
                    </a:lnR>
                    <a:lnT>
                      <a:noFill/>
                    </a:lnT>
                    <a:lnB>
                      <a:noFill/>
                    </a:lnB>
                  </a:tcPr>
                </a:tc>
                <a:tc>
                  <a:txBody>
                    <a:bodyPr/>
                    <a:lstStyle/>
                    <a:p>
                      <a:pPr marL="6350" marR="4000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14.63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044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a:noFill/>
                    </a:lnR>
                    <a:lnT>
                      <a:noFill/>
                    </a:lnT>
                    <a:lnB>
                      <a:noFill/>
                    </a:lnB>
                  </a:tcPr>
                </a:tc>
                <a:tc>
                  <a:txBody>
                    <a:bodyPr/>
                    <a:lstStyle/>
                    <a:p>
                      <a:pPr marL="6350" marR="387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3362" marT="13250" marB="0">
                    <a:lnL>
                      <a:noFill/>
                    </a:lnL>
                    <a:lnR>
                      <a:noFill/>
                    </a:lnR>
                    <a:lnT>
                      <a:noFill/>
                    </a:lnT>
                    <a:lnB>
                      <a:noFill/>
                    </a:lnB>
                  </a:tcPr>
                </a:tc>
                <a:extLst>
                  <a:ext uri="{0D108BD9-81ED-4DB2-BD59-A6C34878D82A}">
                    <a16:rowId xmlns:a16="http://schemas.microsoft.com/office/drawing/2014/main" val="2798462872"/>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Shared</a:t>
                      </a: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11.37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12.87 </a:t>
                      </a:r>
                    </a:p>
                  </a:txBody>
                  <a:tcPr marL="0" marR="23362" marT="13250" marB="0">
                    <a:lnL>
                      <a:noFill/>
                    </a:lnL>
                    <a:lnR>
                      <a:noFill/>
                    </a:lnR>
                    <a:lnT>
                      <a:noFill/>
                    </a:lnT>
                    <a:lnB>
                      <a:noFill/>
                    </a:lnB>
                  </a:tcPr>
                </a:tc>
                <a:tc>
                  <a:txBody>
                    <a:bodyPr/>
                    <a:lstStyle/>
                    <a:p>
                      <a:pPr marL="6350" marR="3810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13.2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12.18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13.96 </a:t>
                      </a:r>
                    </a:p>
                  </a:txBody>
                  <a:tcPr marL="0" marR="23362" marT="13250" marB="0">
                    <a:lnL>
                      <a:noFill/>
                    </a:lnL>
                    <a:lnR>
                      <a:noFill/>
                    </a:lnR>
                    <a:lnT>
                      <a:noFill/>
                    </a:lnT>
                    <a:lnB>
                      <a:noFill/>
                    </a:lnB>
                  </a:tcPr>
                </a:tc>
                <a:tc>
                  <a:txBody>
                    <a:bodyPr/>
                    <a:lstStyle/>
                    <a:p>
                      <a:pPr marL="6350" marR="3619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14.6 </a:t>
                      </a:r>
                    </a:p>
                  </a:txBody>
                  <a:tcPr marL="0" marR="23362" marT="13250" marB="0">
                    <a:lnL>
                      <a:noFill/>
                    </a:lnL>
                    <a:lnR>
                      <a:noFill/>
                    </a:lnR>
                    <a:lnT>
                      <a:noFill/>
                    </a:lnT>
                    <a:lnB>
                      <a:noFill/>
                    </a:lnB>
                  </a:tcPr>
                </a:tc>
                <a:extLst>
                  <a:ext uri="{0D108BD9-81ED-4DB2-BD59-A6C34878D82A}">
                    <a16:rowId xmlns:a16="http://schemas.microsoft.com/office/drawing/2014/main" val="3351828821"/>
                  </a:ext>
                </a:extLst>
              </a:tr>
              <a:tr h="144000">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Housework responsibilities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0 to 4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10.89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10.45 </a:t>
                      </a:r>
                    </a:p>
                  </a:txBody>
                  <a:tcPr marL="0" marR="23362" marT="13250" marB="0">
                    <a:lnL>
                      <a:noFill/>
                    </a:lnL>
                    <a:lnR>
                      <a:noFill/>
                    </a:lnR>
                    <a:lnT>
                      <a:noFill/>
                    </a:lnT>
                    <a:lnB>
                      <a:noFill/>
                    </a:lnB>
                  </a:tcPr>
                </a:tc>
                <a:tc>
                  <a:txBody>
                    <a:bodyPr/>
                    <a:lstStyle/>
                    <a:p>
                      <a:pPr marL="635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-4.0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1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12.88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12.91 </a:t>
                      </a:r>
                    </a:p>
                  </a:txBody>
                  <a:tcPr marL="0" marR="23362" marT="13250" marB="0">
                    <a:lnL>
                      <a:noFill/>
                    </a:lnL>
                    <a:lnR>
                      <a:noFill/>
                    </a:lnR>
                    <a:lnT>
                      <a:noFill/>
                    </a:lnT>
                    <a:lnB>
                      <a:noFill/>
                    </a:lnB>
                  </a:tcPr>
                </a:tc>
                <a:tc>
                  <a:txBody>
                    <a:bodyPr/>
                    <a:lstStyle/>
                    <a:p>
                      <a:pPr marL="12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810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0.2 </a:t>
                      </a:r>
                    </a:p>
                  </a:txBody>
                  <a:tcPr marL="0" marR="23362" marT="13250" marB="0">
                    <a:lnL>
                      <a:noFill/>
                    </a:lnL>
                    <a:lnR>
                      <a:noFill/>
                    </a:lnR>
                    <a:lnT>
                      <a:noFill/>
                    </a:lnT>
                    <a:lnB>
                      <a:noFill/>
                    </a:lnB>
                  </a:tcPr>
                </a:tc>
                <a:extLst>
                  <a:ext uri="{0D108BD9-81ED-4DB2-BD59-A6C34878D82A}">
                    <a16:rowId xmlns:a16="http://schemas.microsoft.com/office/drawing/2014/main" val="1218293137"/>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 to 9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11.31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10.77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-4.8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12.61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11.99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-4.9 </a:t>
                      </a:r>
                    </a:p>
                  </a:txBody>
                  <a:tcPr marL="0" marR="23362" marT="13250" marB="0">
                    <a:lnL>
                      <a:noFill/>
                    </a:lnL>
                    <a:lnR>
                      <a:noFill/>
                    </a:lnR>
                    <a:lnT>
                      <a:noFill/>
                    </a:lnT>
                    <a:lnB>
                      <a:noFill/>
                    </a:lnB>
                  </a:tcPr>
                </a:tc>
                <a:extLst>
                  <a:ext uri="{0D108BD9-81ED-4DB2-BD59-A6C34878D82A}">
                    <a16:rowId xmlns:a16="http://schemas.microsoft.com/office/drawing/2014/main" val="1416963474"/>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 + hours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11.51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10.12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-12.1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12.94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12.17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-6.0 </a:t>
                      </a:r>
                    </a:p>
                  </a:txBody>
                  <a:tcPr marL="0" marR="23362" marT="13250" marB="0">
                    <a:lnL>
                      <a:noFill/>
                    </a:lnL>
                    <a:lnR>
                      <a:noFill/>
                    </a:lnR>
                    <a:lnT>
                      <a:noFill/>
                    </a:lnT>
                    <a:lnB>
                      <a:noFill/>
                    </a:lnB>
                  </a:tcPr>
                </a:tc>
                <a:extLst>
                  <a:ext uri="{0D108BD9-81ED-4DB2-BD59-A6C34878D82A}">
                    <a16:rowId xmlns:a16="http://schemas.microsoft.com/office/drawing/2014/main" val="715109465"/>
                  </a:ext>
                </a:extLst>
              </a:tr>
              <a:tr h="144000">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Working hours</a:t>
                      </a: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0 to 15 hours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12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03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8.09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8.42 </a:t>
                      </a:r>
                    </a:p>
                  </a:txBody>
                  <a:tcPr marL="0" marR="23362" marT="13250" marB="0">
                    <a:lnL>
                      <a:noFill/>
                    </a:lnL>
                    <a:lnR>
                      <a:noFill/>
                    </a:lnR>
                    <a:lnT>
                      <a:noFill/>
                    </a:lnT>
                    <a:lnB>
                      <a:noFill/>
                    </a:lnB>
                  </a:tcPr>
                </a:tc>
                <a:tc>
                  <a:txBody>
                    <a:bodyPr/>
                    <a:lstStyle/>
                    <a:p>
                      <a:pPr marL="635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4.1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1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15.88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13.76 </a:t>
                      </a:r>
                    </a:p>
                  </a:txBody>
                  <a:tcPr marL="0" marR="23362" marT="13250" marB="0">
                    <a:lnL>
                      <a:noFill/>
                    </a:lnL>
                    <a:lnR>
                      <a:noFill/>
                    </a:lnR>
                    <a:lnT>
                      <a:noFill/>
                    </a:lnT>
                    <a:lnB>
                      <a:noFill/>
                    </a:lnB>
                  </a:tcPr>
                </a:tc>
                <a:tc>
                  <a:txBody>
                    <a:bodyPr/>
                    <a:lstStyle/>
                    <a:p>
                      <a:pPr marL="12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746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-13.4 </a:t>
                      </a:r>
                    </a:p>
                  </a:txBody>
                  <a:tcPr marL="0" marR="23362" marT="13250" marB="0">
                    <a:lnL>
                      <a:noFill/>
                    </a:lnL>
                    <a:lnR>
                      <a:noFill/>
                    </a:lnR>
                    <a:lnT>
                      <a:noFill/>
                    </a:lnT>
                    <a:lnB>
                      <a:noFill/>
                    </a:lnB>
                  </a:tcPr>
                </a:tc>
                <a:extLst>
                  <a:ext uri="{0D108BD9-81ED-4DB2-BD59-A6C34878D82A}">
                    <a16:rowId xmlns:a16="http://schemas.microsoft.com/office/drawing/2014/main" val="3576454921"/>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 to 30 hours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03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8.11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8.79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8.4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412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9.45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11.03 </a:t>
                      </a:r>
                    </a:p>
                  </a:txBody>
                  <a:tcPr marL="0" marR="23362" marT="13250" marB="0">
                    <a:lnL>
                      <a:noFill/>
                    </a:lnL>
                    <a:lnR>
                      <a:noFill/>
                    </a:lnR>
                    <a:lnT>
                      <a:noFill/>
                    </a:lnT>
                    <a:lnB>
                      <a:noFill/>
                    </a:lnB>
                  </a:tcPr>
                </a:tc>
                <a:tc>
                  <a:txBody>
                    <a:bodyPr/>
                    <a:lstStyle/>
                    <a:p>
                      <a:pPr marL="6350" marR="3619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16.7 </a:t>
                      </a:r>
                    </a:p>
                  </a:txBody>
                  <a:tcPr marL="0" marR="23362" marT="13250" marB="0">
                    <a:lnL>
                      <a:noFill/>
                    </a:lnL>
                    <a:lnR>
                      <a:noFill/>
                    </a:lnR>
                    <a:lnT>
                      <a:noFill/>
                    </a:lnT>
                    <a:lnB>
                      <a:noFill/>
                    </a:lnB>
                  </a:tcPr>
                </a:tc>
                <a:extLst>
                  <a:ext uri="{0D108BD9-81ED-4DB2-BD59-A6C34878D82A}">
                    <a16:rowId xmlns:a16="http://schemas.microsoft.com/office/drawing/2014/main" val="3937728089"/>
                  </a:ext>
                </a:extLst>
              </a:tr>
              <a:tr h="144000">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31+ hours</a:t>
                      </a: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12.14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11.75 </a:t>
                      </a:r>
                    </a:p>
                  </a:txBody>
                  <a:tcPr marL="0" marR="23362" marT="13250" marB="0">
                    <a:lnL>
                      <a:noFill/>
                    </a:lnL>
                    <a:lnR>
                      <a:noFill/>
                    </a:lnR>
                    <a:lnT>
                      <a:noFill/>
                    </a:lnT>
                    <a:lnB>
                      <a:noFill/>
                    </a:lnB>
                  </a:tcPr>
                </a:tc>
                <a:tc>
                  <a:txBody>
                    <a:bodyPr/>
                    <a:lstStyle/>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-3.2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13.42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12.99 </a:t>
                      </a:r>
                    </a:p>
                  </a:txBody>
                  <a:tcPr marL="0" marR="23362" marT="13250" marB="0">
                    <a:lnL>
                      <a:noFill/>
                    </a:lnL>
                    <a:lnR>
                      <a:noFill/>
                    </a:lnR>
                    <a:lnT>
                      <a:noFill/>
                    </a:lnT>
                    <a:lnB>
                      <a:noFill/>
                    </a:lnB>
                  </a:tcPr>
                </a:tc>
                <a:tc>
                  <a:txBody>
                    <a:bodyPr/>
                    <a:lstStyle/>
                    <a:p>
                      <a:pPr marL="6350" marR="3746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-3.2 </a:t>
                      </a:r>
                    </a:p>
                  </a:txBody>
                  <a:tcPr marL="0" marR="23362" marT="13250" marB="0">
                    <a:lnL>
                      <a:noFill/>
                    </a:lnL>
                    <a:lnR>
                      <a:noFill/>
                    </a:lnR>
                    <a:lnT>
                      <a:noFill/>
                    </a:lnT>
                    <a:lnB>
                      <a:noFill/>
                    </a:lnB>
                  </a:tcPr>
                </a:tc>
                <a:extLst>
                  <a:ext uri="{0D108BD9-81ED-4DB2-BD59-A6C34878D82A}">
                    <a16:rowId xmlns:a16="http://schemas.microsoft.com/office/drawing/2014/main" val="2676352704"/>
                  </a:ext>
                </a:extLst>
              </a:tr>
              <a:tr h="148008">
                <a:tc>
                  <a:txBody>
                    <a:bodyPr/>
                    <a:lstStyle/>
                    <a:p>
                      <a:pPr marL="7747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Employment arrangement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Permanent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12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223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11.41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10.28 </a:t>
                      </a:r>
                    </a:p>
                  </a:txBody>
                  <a:tcPr marL="0" marR="23362" marT="13250" marB="0">
                    <a:lnL>
                      <a:noFill/>
                    </a:lnL>
                    <a:lnR>
                      <a:noFill/>
                    </a:lnR>
                    <a:lnT>
                      <a:noFill/>
                    </a:lnT>
                    <a:lnB>
                      <a:noFill/>
                    </a:lnB>
                  </a:tcPr>
                </a:tc>
                <a:tc>
                  <a:txBody>
                    <a:bodyPr/>
                    <a:lstStyle/>
                    <a:p>
                      <a:pPr marL="635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-9.9 </a:t>
                      </a:r>
                    </a:p>
                  </a:txBody>
                  <a:tcPr marL="0" marR="23362" marT="1325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17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13.26 </a:t>
                      </a:r>
                    </a:p>
                  </a:txBody>
                  <a:tcPr marL="0" marR="23362" marT="1325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12.27 </a:t>
                      </a:r>
                    </a:p>
                  </a:txBody>
                  <a:tcPr marL="0" marR="23362" marT="13250" marB="0">
                    <a:lnL>
                      <a:noFill/>
                    </a:lnL>
                    <a:lnR>
                      <a:noFill/>
                    </a:lnR>
                    <a:lnT>
                      <a:noFill/>
                    </a:lnT>
                    <a:lnB>
                      <a:noFill/>
                    </a:lnB>
                  </a:tcPr>
                </a:tc>
                <a:tc>
                  <a:txBody>
                    <a:bodyPr/>
                    <a:lstStyle/>
                    <a:p>
                      <a:pPr marL="12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746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-7.5 </a:t>
                      </a:r>
                    </a:p>
                  </a:txBody>
                  <a:tcPr marL="0" marR="23362" marT="13250" marB="0">
                    <a:lnL>
                      <a:noFill/>
                    </a:lnL>
                    <a:lnR>
                      <a:noFill/>
                    </a:lnR>
                    <a:lnT>
                      <a:noFill/>
                    </a:lnT>
                    <a:lnB>
                      <a:noFill/>
                    </a:lnB>
                  </a:tcPr>
                </a:tc>
                <a:extLst>
                  <a:ext uri="{0D108BD9-81ED-4DB2-BD59-A6C34878D82A}">
                    <a16:rowId xmlns:a16="http://schemas.microsoft.com/office/drawing/2014/main" val="647367505"/>
                  </a:ext>
                </a:extLst>
              </a:tr>
              <a:tr h="148008">
                <a:tc>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Temporary</a:t>
                      </a:r>
                    </a:p>
                  </a:txBody>
                  <a:tcPr marL="0" marR="23362" marT="13250" marB="0">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marL="10223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5.49</a:t>
                      </a:r>
                    </a:p>
                  </a:txBody>
                  <a:tcPr marL="0" marR="23362" marT="13250" marB="0">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8.84</a:t>
                      </a:r>
                    </a:p>
                  </a:txBody>
                  <a:tcPr marL="0" marR="23362" marT="1325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6350" marR="3937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61.0</a:t>
                      </a:r>
                    </a:p>
                  </a:txBody>
                  <a:tcPr marL="0" marR="23362" marT="13250" marB="0">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marL="14795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6.72</a:t>
                      </a:r>
                    </a:p>
                  </a:txBody>
                  <a:tcPr marL="0" marR="23362" marT="13250" marB="0">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marL="67310"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13.31</a:t>
                      </a:r>
                    </a:p>
                  </a:txBody>
                  <a:tcPr marL="0" marR="23362" marT="1325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6350" marR="37465" indent="-6350" algn="ctr">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98.1</a:t>
                      </a:r>
                    </a:p>
                  </a:txBody>
                  <a:tcPr marL="0" marR="23362" marT="1325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5781806"/>
                  </a:ext>
                </a:extLst>
              </a:tr>
            </a:tbl>
          </a:graphicData>
        </a:graphic>
      </p:graphicFrame>
      <p:sp>
        <p:nvSpPr>
          <p:cNvPr id="6" name="TextBox 5">
            <a:extLst>
              <a:ext uri="{FF2B5EF4-FFF2-40B4-BE49-F238E27FC236}">
                <a16:creationId xmlns:a16="http://schemas.microsoft.com/office/drawing/2014/main" id="{C6DAA4E8-6AA4-4E5A-933B-3329A0428C9A}"/>
              </a:ext>
            </a:extLst>
          </p:cNvPr>
          <p:cNvSpPr txBox="1"/>
          <p:nvPr/>
        </p:nvSpPr>
        <p:spPr>
          <a:xfrm>
            <a:off x="9144000" y="3429000"/>
            <a:ext cx="2552700" cy="1477328"/>
          </a:xfrm>
          <a:prstGeom prst="rect">
            <a:avLst/>
          </a:prstGeom>
          <a:noFill/>
        </p:spPr>
        <p:txBody>
          <a:bodyPr wrap="square">
            <a:spAutoFit/>
          </a:bodyPr>
          <a:lstStyle/>
          <a:p>
            <a:pPr algn="ctr"/>
            <a:r>
              <a:rPr lang="en-GB" sz="1800" dirty="0">
                <a:solidFill>
                  <a:srgbClr val="000000"/>
                </a:solidFill>
                <a:effectLst/>
                <a:latin typeface="Open Sans Light" panose="020B0306030504020204"/>
                <a:ea typeface="Segoe UI" panose="020B0502040204020203" pitchFamily="34" charset="0"/>
              </a:rPr>
              <a:t>Gender pay gap in hourly earnings based on worker &amp; household/family structure characteristics </a:t>
            </a:r>
            <a:endParaRPr lang="en-GB" dirty="0">
              <a:latin typeface="Open Sans Light" panose="020B0306030504020204"/>
            </a:endParaRPr>
          </a:p>
        </p:txBody>
      </p:sp>
    </p:spTree>
    <p:extLst>
      <p:ext uri="{BB962C8B-B14F-4D97-AF65-F5344CB8AC3E}">
        <p14:creationId xmlns:p14="http://schemas.microsoft.com/office/powerpoint/2010/main" val="140164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7B30091-46D3-4EE4-9410-A7443340749C}"/>
              </a:ext>
            </a:extLst>
          </p:cNvPr>
          <p:cNvSpPr>
            <a:spLocks noGrp="1"/>
          </p:cNvSpPr>
          <p:nvPr>
            <p:ph type="title"/>
          </p:nvPr>
        </p:nvSpPr>
        <p:spPr>
          <a:xfrm>
            <a:off x="838200" y="1661020"/>
            <a:ext cx="10515600" cy="700787"/>
          </a:xfrm>
        </p:spPr>
        <p:txBody>
          <a:bodyPr>
            <a:normAutofit fontScale="90000"/>
          </a:bodyPr>
          <a:lstStyle/>
          <a:p>
            <a:r>
              <a:rPr lang="en-GB" b="1" dirty="0">
                <a:solidFill>
                  <a:srgbClr val="98C12C"/>
                </a:solidFill>
                <a:latin typeface="Roboto Slab" pitchFamily="2" charset="0"/>
                <a:ea typeface="Roboto Slab" pitchFamily="2" charset="0"/>
              </a:rPr>
              <a:t>Introduction</a:t>
            </a:r>
            <a:br>
              <a:rPr lang="en-IE" b="1" dirty="0">
                <a:solidFill>
                  <a:srgbClr val="98C12C"/>
                </a:solidFill>
                <a:latin typeface="Roboto Slab" pitchFamily="2" charset="0"/>
                <a:ea typeface="Roboto Slab" pitchFamily="2" charset="0"/>
              </a:rPr>
            </a:br>
            <a:endParaRPr lang="en-GB" dirty="0"/>
          </a:p>
        </p:txBody>
      </p:sp>
      <p:sp>
        <p:nvSpPr>
          <p:cNvPr id="15" name="Content Placeholder 14">
            <a:extLst>
              <a:ext uri="{FF2B5EF4-FFF2-40B4-BE49-F238E27FC236}">
                <a16:creationId xmlns:a16="http://schemas.microsoft.com/office/drawing/2014/main" id="{57984C75-C4A7-4030-81F4-8E7440FCE224}"/>
              </a:ext>
            </a:extLst>
          </p:cNvPr>
          <p:cNvSpPr>
            <a:spLocks noGrp="1"/>
          </p:cNvSpPr>
          <p:nvPr>
            <p:ph idx="1"/>
          </p:nvPr>
        </p:nvSpPr>
        <p:spPr>
          <a:xfrm>
            <a:off x="838200" y="2667699"/>
            <a:ext cx="10515600" cy="3509264"/>
          </a:xfrm>
        </p:spPr>
        <p:txBody>
          <a:bodyPr/>
          <a:lstStyle/>
          <a:p>
            <a:pPr marL="314325" indent="0">
              <a:lnSpc>
                <a:spcPct val="100000"/>
              </a:lnSpc>
              <a:buFont typeface="Calibri" panose="020F0502020204030204" pitchFamily="34" charset="0"/>
              <a:buNone/>
              <a:tabLst>
                <a:tab pos="574675" algn="l"/>
              </a:tabLst>
            </a:pPr>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a:p>
            <a:pPr marL="600075" indent="-285750">
              <a:lnSpc>
                <a:spcPct val="100000"/>
              </a:lnSpc>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Context to the paper. </a:t>
            </a:r>
          </a:p>
          <a:p>
            <a:pPr marL="600075" indent="-285750">
              <a:lnSpc>
                <a:spcPct val="100000"/>
              </a:lnSpc>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Concept. </a:t>
            </a:r>
          </a:p>
          <a:p>
            <a:pPr marL="600075" indent="-285750">
              <a:lnSpc>
                <a:spcPct val="100000"/>
              </a:lnSpc>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Measurement. </a:t>
            </a:r>
          </a:p>
          <a:p>
            <a:pPr marL="600075" indent="-285750">
              <a:lnSpc>
                <a:spcPct val="100000"/>
              </a:lnSpc>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Estimates. </a:t>
            </a:r>
          </a:p>
          <a:p>
            <a:pPr marL="600075" indent="-285750">
              <a:lnSpc>
                <a:spcPct val="100000"/>
              </a:lnSpc>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Further NERI research. </a:t>
            </a:r>
          </a:p>
          <a:p>
            <a:pPr marL="314325" indent="0">
              <a:lnSpc>
                <a:spcPct val="100000"/>
              </a:lnSpc>
              <a:buNone/>
              <a:tabLst>
                <a:tab pos="574675" algn="l"/>
              </a:tabLst>
            </a:pPr>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4056617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8163AD5-055C-4283-8630-686A7157B5BE}"/>
              </a:ext>
            </a:extLst>
          </p:cNvPr>
          <p:cNvGraphicFramePr>
            <a:graphicFrameLocks noGrp="1"/>
          </p:cNvGraphicFramePr>
          <p:nvPr>
            <p:ph idx="1"/>
            <p:extLst>
              <p:ext uri="{D42A27DB-BD31-4B8C-83A1-F6EECF244321}">
                <p14:modId xmlns:p14="http://schemas.microsoft.com/office/powerpoint/2010/main" val="3454008810"/>
              </p:ext>
            </p:extLst>
          </p:nvPr>
        </p:nvGraphicFramePr>
        <p:xfrm>
          <a:off x="685800" y="233878"/>
          <a:ext cx="8064501" cy="6390243"/>
        </p:xfrm>
        <a:graphic>
          <a:graphicData uri="http://schemas.openxmlformats.org/drawingml/2006/table">
            <a:tbl>
              <a:tblPr firstRow="1" firstCol="1" bandRow="1"/>
              <a:tblGrid>
                <a:gridCol w="3086232">
                  <a:extLst>
                    <a:ext uri="{9D8B030D-6E8A-4147-A177-3AD203B41FA5}">
                      <a16:colId xmlns:a16="http://schemas.microsoft.com/office/drawing/2014/main" val="1268014233"/>
                    </a:ext>
                  </a:extLst>
                </a:gridCol>
                <a:gridCol w="1015618">
                  <a:extLst>
                    <a:ext uri="{9D8B030D-6E8A-4147-A177-3AD203B41FA5}">
                      <a16:colId xmlns:a16="http://schemas.microsoft.com/office/drawing/2014/main" val="2599901780"/>
                    </a:ext>
                  </a:extLst>
                </a:gridCol>
                <a:gridCol w="963418">
                  <a:extLst>
                    <a:ext uri="{9D8B030D-6E8A-4147-A177-3AD203B41FA5}">
                      <a16:colId xmlns:a16="http://schemas.microsoft.com/office/drawing/2014/main" val="2657880546"/>
                    </a:ext>
                  </a:extLst>
                </a:gridCol>
                <a:gridCol w="1042175">
                  <a:extLst>
                    <a:ext uri="{9D8B030D-6E8A-4147-A177-3AD203B41FA5}">
                      <a16:colId xmlns:a16="http://schemas.microsoft.com/office/drawing/2014/main" val="2178286587"/>
                    </a:ext>
                  </a:extLst>
                </a:gridCol>
                <a:gridCol w="1099871">
                  <a:extLst>
                    <a:ext uri="{9D8B030D-6E8A-4147-A177-3AD203B41FA5}">
                      <a16:colId xmlns:a16="http://schemas.microsoft.com/office/drawing/2014/main" val="1830929723"/>
                    </a:ext>
                  </a:extLst>
                </a:gridCol>
                <a:gridCol w="857187">
                  <a:extLst>
                    <a:ext uri="{9D8B030D-6E8A-4147-A177-3AD203B41FA5}">
                      <a16:colId xmlns:a16="http://schemas.microsoft.com/office/drawing/2014/main" val="2629652637"/>
                    </a:ext>
                  </a:extLst>
                </a:gridCol>
              </a:tblGrid>
              <a:tr h="376793">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Median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Hourly pay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Mean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Hourly pay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7817517"/>
                  </a:ext>
                </a:extLst>
              </a:tr>
              <a:tr h="156783">
                <a:tc>
                  <a:txBody>
                    <a:bodyPr/>
                    <a:lstStyle/>
                    <a:p>
                      <a:pPr marL="6350" indent="-6350" algn="just"/>
                      <a:r>
                        <a:rPr lang="en-GB" sz="10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41034" marT="13202" marB="178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408941"/>
                  </a:ext>
                </a:extLst>
              </a:tr>
              <a:tr h="299529">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Occupation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Managerial, Directors &amp; SO </a:t>
                      </a:r>
                    </a:p>
                  </a:txBody>
                  <a:tcPr marL="0" marR="41034" marT="13202" marB="1784">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8.6 </a:t>
                      </a:r>
                    </a:p>
                  </a:txBody>
                  <a:tcPr marL="0" marR="41034" marT="13202" marB="1784">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10.6 </a:t>
                      </a:r>
                    </a:p>
                  </a:txBody>
                  <a:tcPr marL="0" marR="41034" marT="13202" marB="1784">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6.5 </a:t>
                      </a:r>
                    </a:p>
                  </a:txBody>
                  <a:tcPr marL="0" marR="41034" marT="13202" marB="1784">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15.23 </a:t>
                      </a:r>
                    </a:p>
                  </a:txBody>
                  <a:tcPr marL="0" marR="41034" marT="13202" marB="1784">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17.94 </a:t>
                      </a:r>
                    </a:p>
                  </a:txBody>
                  <a:tcPr marL="0" marR="41034" marT="13202" marB="1784">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808991807"/>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15.2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15.0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15.1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17.54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18.47 </a:t>
                      </a:r>
                    </a:p>
                  </a:txBody>
                  <a:tcPr marL="0" marR="41034" marT="13202" marB="1784">
                    <a:lnL>
                      <a:noFill/>
                    </a:lnL>
                    <a:lnR>
                      <a:noFill/>
                    </a:lnR>
                    <a:lnT>
                      <a:noFill/>
                    </a:lnT>
                    <a:lnB>
                      <a:noFill/>
                    </a:lnB>
                  </a:tcPr>
                </a:tc>
                <a:extLst>
                  <a:ext uri="{0D108BD9-81ED-4DB2-BD59-A6C34878D82A}">
                    <a16:rowId xmlns:a16="http://schemas.microsoft.com/office/drawing/2014/main" val="1011562606"/>
                  </a:ext>
                </a:extLst>
              </a:tr>
              <a:tr h="299529">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Associate Professional &amp;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Technical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16.9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11.9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21.6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14.26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14.75 </a:t>
                      </a:r>
                    </a:p>
                  </a:txBody>
                  <a:tcPr marL="0" marR="41034" marT="13202" marB="1784" anchor="ctr">
                    <a:lnL>
                      <a:noFill/>
                    </a:lnL>
                    <a:lnR>
                      <a:noFill/>
                    </a:lnR>
                    <a:lnT>
                      <a:noFill/>
                    </a:lnT>
                    <a:lnB>
                      <a:noFill/>
                    </a:lnB>
                  </a:tcPr>
                </a:tc>
                <a:extLst>
                  <a:ext uri="{0D108BD9-81ED-4DB2-BD59-A6C34878D82A}">
                    <a16:rowId xmlns:a16="http://schemas.microsoft.com/office/drawing/2014/main" val="3775396734"/>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Administrative &amp; Secretarial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8.8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15.7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10.70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11.77 </a:t>
                      </a:r>
                    </a:p>
                  </a:txBody>
                  <a:tcPr marL="0" marR="41034" marT="13202" marB="1784">
                    <a:lnL>
                      <a:noFill/>
                    </a:lnL>
                    <a:lnR>
                      <a:noFill/>
                    </a:lnR>
                    <a:lnT>
                      <a:noFill/>
                    </a:lnT>
                    <a:lnB>
                      <a:noFill/>
                    </a:lnB>
                  </a:tcPr>
                </a:tc>
                <a:extLst>
                  <a:ext uri="{0D108BD9-81ED-4DB2-BD59-A6C34878D82A}">
                    <a16:rowId xmlns:a16="http://schemas.microsoft.com/office/drawing/2014/main" val="1639085080"/>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Skilled trades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7.9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16.3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10.88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12.34 </a:t>
                      </a:r>
                    </a:p>
                  </a:txBody>
                  <a:tcPr marL="0" marR="41034" marT="13202" marB="1784">
                    <a:lnL>
                      <a:noFill/>
                    </a:lnL>
                    <a:lnR>
                      <a:noFill/>
                    </a:lnR>
                    <a:lnT>
                      <a:noFill/>
                    </a:lnT>
                    <a:lnB>
                      <a:noFill/>
                    </a:lnB>
                  </a:tcPr>
                </a:tc>
                <a:extLst>
                  <a:ext uri="{0D108BD9-81ED-4DB2-BD59-A6C34878D82A}">
                    <a16:rowId xmlns:a16="http://schemas.microsoft.com/office/drawing/2014/main" val="3026363786"/>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Caring, Leisure &amp; Other service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7.9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2.5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12.4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8.02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9.59 </a:t>
                      </a:r>
                    </a:p>
                  </a:txBody>
                  <a:tcPr marL="0" marR="41034" marT="13202" marB="1784" anchor="ctr">
                    <a:lnL>
                      <a:noFill/>
                    </a:lnL>
                    <a:lnR>
                      <a:noFill/>
                    </a:lnR>
                    <a:lnT>
                      <a:noFill/>
                    </a:lnT>
                    <a:lnB>
                      <a:noFill/>
                    </a:lnB>
                  </a:tcPr>
                </a:tc>
                <a:extLst>
                  <a:ext uri="{0D108BD9-81ED-4DB2-BD59-A6C34878D82A}">
                    <a16:rowId xmlns:a16="http://schemas.microsoft.com/office/drawing/2014/main" val="4278073701"/>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Sales &amp; Customer service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9.8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6.9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11.9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7.33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8.25 </a:t>
                      </a:r>
                    </a:p>
                  </a:txBody>
                  <a:tcPr marL="0" marR="41034" marT="13202" marB="1784">
                    <a:lnL>
                      <a:noFill/>
                    </a:lnL>
                    <a:lnR>
                      <a:noFill/>
                    </a:lnR>
                    <a:lnT>
                      <a:noFill/>
                    </a:lnT>
                    <a:lnB>
                      <a:noFill/>
                    </a:lnB>
                  </a:tcPr>
                </a:tc>
                <a:extLst>
                  <a:ext uri="{0D108BD9-81ED-4DB2-BD59-A6C34878D82A}">
                    <a16:rowId xmlns:a16="http://schemas.microsoft.com/office/drawing/2014/main" val="1997765079"/>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Process, Plant &amp; Machine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6.6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10.6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3.2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10.33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11.09 </a:t>
                      </a:r>
                    </a:p>
                  </a:txBody>
                  <a:tcPr marL="0" marR="41034" marT="13202" marB="1784">
                    <a:lnL>
                      <a:noFill/>
                    </a:lnL>
                    <a:lnR>
                      <a:noFill/>
                    </a:lnR>
                    <a:lnT>
                      <a:noFill/>
                    </a:lnT>
                    <a:lnB>
                      <a:noFill/>
                    </a:lnB>
                  </a:tcPr>
                </a:tc>
                <a:extLst>
                  <a:ext uri="{0D108BD9-81ED-4DB2-BD59-A6C34878D82A}">
                    <a16:rowId xmlns:a16="http://schemas.microsoft.com/office/drawing/2014/main" val="3057369582"/>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Elementary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14.6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12.4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7.60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8.41 </a:t>
                      </a:r>
                    </a:p>
                  </a:txBody>
                  <a:tcPr marL="0" marR="41034" marT="13202" marB="1784">
                    <a:lnL>
                      <a:noFill/>
                    </a:lnL>
                    <a:lnR>
                      <a:noFill/>
                    </a:lnR>
                    <a:lnT>
                      <a:noFill/>
                    </a:lnT>
                    <a:lnB>
                      <a:noFill/>
                    </a:lnB>
                  </a:tcPr>
                </a:tc>
                <a:extLst>
                  <a:ext uri="{0D108BD9-81ED-4DB2-BD59-A6C34878D82A}">
                    <a16:rowId xmlns:a16="http://schemas.microsoft.com/office/drawing/2014/main" val="2510827863"/>
                  </a:ext>
                </a:extLst>
              </a:tr>
              <a:tr h="442276">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Industry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Agriculture, Forestry,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Fishing, Electricity, Water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1.8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1.0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15.96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14.60 </a:t>
                      </a:r>
                    </a:p>
                  </a:txBody>
                  <a:tcPr marL="0" marR="41034" marT="13202" marB="1784">
                    <a:lnL>
                      <a:noFill/>
                    </a:lnL>
                    <a:lnR>
                      <a:noFill/>
                    </a:lnR>
                    <a:lnT>
                      <a:noFill/>
                    </a:lnT>
                    <a:lnB>
                      <a:noFill/>
                    </a:lnB>
                  </a:tcPr>
                </a:tc>
                <a:extLst>
                  <a:ext uri="{0D108BD9-81ED-4DB2-BD59-A6C34878D82A}">
                    <a16:rowId xmlns:a16="http://schemas.microsoft.com/office/drawing/2014/main" val="210641624"/>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Manufacturing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10.1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17.2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4.4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12.32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13.27 </a:t>
                      </a:r>
                    </a:p>
                  </a:txBody>
                  <a:tcPr marL="0" marR="41034" marT="13202" marB="1784">
                    <a:lnL>
                      <a:noFill/>
                    </a:lnL>
                    <a:lnR>
                      <a:noFill/>
                    </a:lnR>
                    <a:lnT>
                      <a:noFill/>
                    </a:lnT>
                    <a:lnB>
                      <a:noFill/>
                    </a:lnB>
                  </a:tcPr>
                </a:tc>
                <a:extLst>
                  <a:ext uri="{0D108BD9-81ED-4DB2-BD59-A6C34878D82A}">
                    <a16:rowId xmlns:a16="http://schemas.microsoft.com/office/drawing/2014/main" val="3511843427"/>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Construction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3.1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9.78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11.64 </a:t>
                      </a:r>
                    </a:p>
                  </a:txBody>
                  <a:tcPr marL="0" marR="41034" marT="13202" marB="1784">
                    <a:lnL>
                      <a:noFill/>
                    </a:lnL>
                    <a:lnR>
                      <a:noFill/>
                    </a:lnR>
                    <a:lnT>
                      <a:noFill/>
                    </a:lnT>
                    <a:lnB>
                      <a:noFill/>
                    </a:lnB>
                  </a:tcPr>
                </a:tc>
                <a:extLst>
                  <a:ext uri="{0D108BD9-81ED-4DB2-BD59-A6C34878D82A}">
                    <a16:rowId xmlns:a16="http://schemas.microsoft.com/office/drawing/2014/main" val="1083399102"/>
                  </a:ext>
                </a:extLst>
              </a:tr>
              <a:tr h="299529">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Wholesale, Retail &amp;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Transportation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15.6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15.4 </a:t>
                      </a:r>
                    </a:p>
                  </a:txBody>
                  <a:tcPr marL="0" marR="41034" marT="13202" marB="1784" anchor="ctr">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15.7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8.34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9.19 </a:t>
                      </a:r>
                    </a:p>
                  </a:txBody>
                  <a:tcPr marL="0" marR="41034" marT="13202" marB="1784" anchor="ctr">
                    <a:lnL>
                      <a:noFill/>
                    </a:lnL>
                    <a:lnR>
                      <a:noFill/>
                    </a:lnR>
                    <a:lnT>
                      <a:noFill/>
                    </a:lnT>
                    <a:lnB>
                      <a:noFill/>
                    </a:lnB>
                  </a:tcPr>
                </a:tc>
                <a:extLst>
                  <a:ext uri="{0D108BD9-81ED-4DB2-BD59-A6C34878D82A}">
                    <a16:rowId xmlns:a16="http://schemas.microsoft.com/office/drawing/2014/main" val="1139509655"/>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Accommodation &amp; Food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5.9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5.4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7.29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6.99 </a:t>
                      </a:r>
                    </a:p>
                  </a:txBody>
                  <a:tcPr marL="0" marR="41034" marT="13202" marB="1784">
                    <a:lnL>
                      <a:noFill/>
                    </a:lnL>
                    <a:lnR>
                      <a:noFill/>
                    </a:lnR>
                    <a:lnT>
                      <a:noFill/>
                    </a:lnT>
                    <a:lnB>
                      <a:noFill/>
                    </a:lnB>
                  </a:tcPr>
                </a:tc>
                <a:extLst>
                  <a:ext uri="{0D108BD9-81ED-4DB2-BD59-A6C34878D82A}">
                    <a16:rowId xmlns:a16="http://schemas.microsoft.com/office/drawing/2014/main" val="3812308142"/>
                  </a:ext>
                </a:extLst>
              </a:tr>
              <a:tr h="442276">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Information, Comms,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Financial, Insurance &amp; Real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Estate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6.3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8.3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4.4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12.96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15.02 </a:t>
                      </a:r>
                    </a:p>
                  </a:txBody>
                  <a:tcPr marL="0" marR="41034" marT="13202" marB="1784" anchor="ctr">
                    <a:lnL>
                      <a:noFill/>
                    </a:lnL>
                    <a:lnR>
                      <a:noFill/>
                    </a:lnR>
                    <a:lnT>
                      <a:noFill/>
                    </a:lnT>
                    <a:lnB>
                      <a:noFill/>
                    </a:lnB>
                  </a:tcPr>
                </a:tc>
                <a:extLst>
                  <a:ext uri="{0D108BD9-81ED-4DB2-BD59-A6C34878D82A}">
                    <a16:rowId xmlns:a16="http://schemas.microsoft.com/office/drawing/2014/main" val="1801749325"/>
                  </a:ext>
                </a:extLst>
              </a:tr>
              <a:tr h="299529">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Technical,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Scientific, Administration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6.9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8.3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5.9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10.49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13.37 </a:t>
                      </a:r>
                    </a:p>
                  </a:txBody>
                  <a:tcPr marL="0" marR="41034" marT="13202" marB="1784" anchor="ctr">
                    <a:lnL>
                      <a:noFill/>
                    </a:lnL>
                    <a:lnR>
                      <a:noFill/>
                    </a:lnR>
                    <a:lnT>
                      <a:noFill/>
                    </a:lnT>
                    <a:lnB>
                      <a:noFill/>
                    </a:lnB>
                  </a:tcPr>
                </a:tc>
                <a:extLst>
                  <a:ext uri="{0D108BD9-81ED-4DB2-BD59-A6C34878D82A}">
                    <a16:rowId xmlns:a16="http://schemas.microsoft.com/office/drawing/2014/main" val="2580465219"/>
                  </a:ext>
                </a:extLst>
              </a:tr>
              <a:tr h="299529">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Public admin, Health,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Education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44.2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26.0 </a:t>
                      </a:r>
                    </a:p>
                  </a:txBody>
                  <a:tcPr marL="0" marR="41034" marT="13202" marB="1784" anchor="ctr">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58.8 </a:t>
                      </a:r>
                    </a:p>
                  </a:txBody>
                  <a:tcPr marL="0" marR="41034" marT="13202" marB="1784" anchor="ctr">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12.63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14.13 </a:t>
                      </a:r>
                    </a:p>
                  </a:txBody>
                  <a:tcPr marL="0" marR="41034" marT="13202" marB="1784" anchor="ctr">
                    <a:lnL>
                      <a:noFill/>
                    </a:lnL>
                    <a:lnR>
                      <a:noFill/>
                    </a:lnR>
                    <a:lnT>
                      <a:noFill/>
                    </a:lnT>
                    <a:lnB>
                      <a:noFill/>
                    </a:lnB>
                  </a:tcPr>
                </a:tc>
                <a:extLst>
                  <a:ext uri="{0D108BD9-81ED-4DB2-BD59-A6C34878D82A}">
                    <a16:rowId xmlns:a16="http://schemas.microsoft.com/office/drawing/2014/main" val="2701871654"/>
                  </a:ext>
                </a:extLst>
              </a:tr>
              <a:tr h="299529">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Arts, Entertainment &amp;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Recreation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3.3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5.3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2.0 </a:t>
                      </a:r>
                    </a:p>
                  </a:txBody>
                  <a:tcPr marL="0" marR="41034" marT="13202" marB="1784" anchor="ctr">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8.77 </a:t>
                      </a:r>
                    </a:p>
                  </a:txBody>
                  <a:tcPr marL="0" marR="41034" marT="13202" marB="1784" anchor="ctr">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9.52 </a:t>
                      </a:r>
                    </a:p>
                  </a:txBody>
                  <a:tcPr marL="0" marR="41034" marT="13202" marB="1784" anchor="ctr">
                    <a:lnL>
                      <a:noFill/>
                    </a:lnL>
                    <a:lnR>
                      <a:noFill/>
                    </a:lnR>
                    <a:lnT>
                      <a:noFill/>
                    </a:lnT>
                    <a:lnB>
                      <a:noFill/>
                    </a:lnB>
                  </a:tcPr>
                </a:tc>
                <a:extLst>
                  <a:ext uri="{0D108BD9-81ED-4DB2-BD59-A6C34878D82A}">
                    <a16:rowId xmlns:a16="http://schemas.microsoft.com/office/drawing/2014/main" val="184921764"/>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Other service activities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3.6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5.3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9.77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10.22 </a:t>
                      </a:r>
                    </a:p>
                  </a:txBody>
                  <a:tcPr marL="0" marR="41034" marT="13202" marB="1784">
                    <a:lnL>
                      <a:noFill/>
                    </a:lnL>
                    <a:lnR>
                      <a:noFill/>
                    </a:lnR>
                    <a:lnT>
                      <a:noFill/>
                    </a:lnT>
                    <a:lnB>
                      <a:noFill/>
                    </a:lnB>
                  </a:tcPr>
                </a:tc>
                <a:extLst>
                  <a:ext uri="{0D108BD9-81ED-4DB2-BD59-A6C34878D82A}">
                    <a16:rowId xmlns:a16="http://schemas.microsoft.com/office/drawing/2014/main" val="2179270520"/>
                  </a:ext>
                </a:extLst>
              </a:tr>
              <a:tr h="299529">
                <a:tc>
                  <a:txBody>
                    <a:bodyPr/>
                    <a:lstStyle/>
                    <a:p>
                      <a:pPr marL="6350" indent="-6350" algn="just"/>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Sector of employment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Public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42.9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31.6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52.1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9.15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10.95 </a:t>
                      </a:r>
                    </a:p>
                  </a:txBody>
                  <a:tcPr marL="0" marR="41034" marT="13202" marB="1784">
                    <a:lnL>
                      <a:noFill/>
                    </a:lnL>
                    <a:lnR>
                      <a:noFill/>
                    </a:lnR>
                    <a:lnT>
                      <a:noFill/>
                    </a:lnT>
                    <a:lnB>
                      <a:noFill/>
                    </a:lnB>
                  </a:tcPr>
                </a:tc>
                <a:extLst>
                  <a:ext uri="{0D108BD9-81ED-4DB2-BD59-A6C34878D82A}">
                    <a16:rowId xmlns:a16="http://schemas.microsoft.com/office/drawing/2014/main" val="2433985378"/>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Private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57.1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68.4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47.9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13.25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14.67 </a:t>
                      </a:r>
                    </a:p>
                  </a:txBody>
                  <a:tcPr marL="0" marR="41034" marT="13202" marB="1784">
                    <a:lnL>
                      <a:noFill/>
                    </a:lnL>
                    <a:lnR>
                      <a:noFill/>
                    </a:lnR>
                    <a:lnT>
                      <a:noFill/>
                    </a:lnT>
                    <a:lnB>
                      <a:noFill/>
                    </a:lnB>
                  </a:tcPr>
                </a:tc>
                <a:extLst>
                  <a:ext uri="{0D108BD9-81ED-4DB2-BD59-A6C34878D82A}">
                    <a16:rowId xmlns:a16="http://schemas.microsoft.com/office/drawing/2014/main" val="2802102224"/>
                  </a:ext>
                </a:extLst>
              </a:tr>
              <a:tr h="299529">
                <a:tc>
                  <a:txBody>
                    <a:bodyPr/>
                    <a:lstStyle/>
                    <a:p>
                      <a:pPr marL="6350" indent="-6350" algn="just"/>
                      <a:r>
                        <a:rPr lang="en-GB" sz="1000" b="1" dirty="0">
                          <a:solidFill>
                            <a:srgbClr val="000000"/>
                          </a:solidFill>
                          <a:effectLst/>
                          <a:latin typeface="Open Sans Light" panose="020B0306030504020204"/>
                          <a:ea typeface="Segoe UI" panose="020B0502040204020203" pitchFamily="34" charset="0"/>
                          <a:cs typeface="Times New Roman" panose="02020603050405020304" pitchFamily="18" charset="0"/>
                        </a:rPr>
                        <a:t>Number employed at workplace </a:t>
                      </a:r>
                      <a:endPar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0-24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36.5 </a:t>
                      </a:r>
                    </a:p>
                  </a:txBody>
                  <a:tcPr marL="0" marR="41034" marT="13202" marB="1784" anchor="b">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33.7 </a:t>
                      </a:r>
                    </a:p>
                  </a:txBody>
                  <a:tcPr marL="0" marR="41034" marT="13202" marB="1784" anchor="b">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38.7 </a:t>
                      </a:r>
                    </a:p>
                  </a:txBody>
                  <a:tcPr marL="0" marR="41034" marT="13202" marB="1784" anchor="b">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8.70 </a:t>
                      </a:r>
                    </a:p>
                  </a:txBody>
                  <a:tcPr marL="0" marR="41034" marT="13202" marB="1784" anchor="b">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10.58 </a:t>
                      </a:r>
                    </a:p>
                  </a:txBody>
                  <a:tcPr marL="0" marR="41034" marT="13202" marB="1784" anchor="b">
                    <a:lnL>
                      <a:noFill/>
                    </a:lnL>
                    <a:lnR>
                      <a:noFill/>
                    </a:lnR>
                    <a:lnT>
                      <a:noFill/>
                    </a:lnT>
                    <a:lnB>
                      <a:noFill/>
                    </a:lnB>
                  </a:tcPr>
                </a:tc>
                <a:extLst>
                  <a:ext uri="{0D108BD9-81ED-4DB2-BD59-A6C34878D82A}">
                    <a16:rowId xmlns:a16="http://schemas.microsoft.com/office/drawing/2014/main" val="1532616129"/>
                  </a:ext>
                </a:extLst>
              </a:tr>
              <a:tr h="156783">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25-99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26.2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24.5 </a:t>
                      </a:r>
                    </a:p>
                  </a:txBody>
                  <a:tcPr marL="0" marR="41034" marT="13202" marB="1784">
                    <a:lnL>
                      <a:noFill/>
                    </a:lnL>
                    <a:lnR>
                      <a:noFill/>
                    </a:lnR>
                    <a:lnT>
                      <a:noFill/>
                    </a:lnT>
                    <a:lnB>
                      <a:noFill/>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27.6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10.78 </a:t>
                      </a:r>
                    </a:p>
                  </a:txBody>
                  <a:tcPr marL="0" marR="41034" marT="13202" marB="1784">
                    <a:lnL>
                      <a:noFill/>
                    </a:lnL>
                    <a:lnR>
                      <a:noFill/>
                    </a:lnR>
                    <a:lnT>
                      <a:noFill/>
                    </a:lnT>
                    <a:lnB>
                      <a:noFill/>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12.96 </a:t>
                      </a:r>
                    </a:p>
                  </a:txBody>
                  <a:tcPr marL="0" marR="41034" marT="13202" marB="1784">
                    <a:lnL>
                      <a:noFill/>
                    </a:lnL>
                    <a:lnR>
                      <a:noFill/>
                    </a:lnR>
                    <a:lnT>
                      <a:noFill/>
                    </a:lnT>
                    <a:lnB>
                      <a:noFill/>
                    </a:lnB>
                  </a:tcPr>
                </a:tc>
                <a:extLst>
                  <a:ext uri="{0D108BD9-81ED-4DB2-BD59-A6C34878D82A}">
                    <a16:rowId xmlns:a16="http://schemas.microsoft.com/office/drawing/2014/main" val="274688490"/>
                  </a:ext>
                </a:extLst>
              </a:tr>
              <a:tr h="156783">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100 +  </a:t>
                      </a:r>
                    </a:p>
                  </a:txBody>
                  <a:tcPr marL="0" marR="41034" marT="13202" marB="1784">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37.3 </a:t>
                      </a:r>
                    </a:p>
                  </a:txBody>
                  <a:tcPr marL="0" marR="41034" marT="13202" marB="1784">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41.7 </a:t>
                      </a:r>
                    </a:p>
                  </a:txBody>
                  <a:tcPr marL="0" marR="41034" marT="13202" marB="1784">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just"/>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33.7 </a:t>
                      </a:r>
                    </a:p>
                  </a:txBody>
                  <a:tcPr marL="0" marR="41034" marT="13202" marB="1784">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12.95 </a:t>
                      </a:r>
                    </a:p>
                  </a:txBody>
                  <a:tcPr marL="0" marR="41034" marT="13202" marB="1784">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just"/>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14.19 </a:t>
                      </a:r>
                    </a:p>
                  </a:txBody>
                  <a:tcPr marL="0" marR="41034" marT="13202" marB="1784">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3421909"/>
                  </a:ext>
                </a:extLst>
              </a:tr>
            </a:tbl>
          </a:graphicData>
        </a:graphic>
      </p:graphicFrame>
      <p:sp>
        <p:nvSpPr>
          <p:cNvPr id="6" name="TextBox 5">
            <a:extLst>
              <a:ext uri="{FF2B5EF4-FFF2-40B4-BE49-F238E27FC236}">
                <a16:creationId xmlns:a16="http://schemas.microsoft.com/office/drawing/2014/main" id="{2E383BBE-4EAA-4FA8-9203-86D507568F87}"/>
              </a:ext>
            </a:extLst>
          </p:cNvPr>
          <p:cNvSpPr txBox="1"/>
          <p:nvPr/>
        </p:nvSpPr>
        <p:spPr>
          <a:xfrm>
            <a:off x="9131300" y="2946398"/>
            <a:ext cx="2133600" cy="923330"/>
          </a:xfrm>
          <a:prstGeom prst="rect">
            <a:avLst/>
          </a:prstGeom>
          <a:noFill/>
        </p:spPr>
        <p:txBody>
          <a:bodyPr wrap="square">
            <a:spAutoFit/>
          </a:bodyPr>
          <a:lstStyle/>
          <a:p>
            <a:pPr algn="ctr"/>
            <a:r>
              <a:rPr lang="en-GB" sz="1800" dirty="0">
                <a:solidFill>
                  <a:srgbClr val="000000"/>
                </a:solidFill>
                <a:effectLst/>
                <a:latin typeface="Open Sans Light" panose="020B0306030504020204"/>
                <a:ea typeface="Segoe UI" panose="020B0502040204020203" pitchFamily="34" charset="0"/>
              </a:rPr>
              <a:t>Gender differences in the structure of employment </a:t>
            </a:r>
            <a:endParaRPr lang="en-GB" dirty="0"/>
          </a:p>
        </p:txBody>
      </p:sp>
    </p:spTree>
    <p:extLst>
      <p:ext uri="{BB962C8B-B14F-4D97-AF65-F5344CB8AC3E}">
        <p14:creationId xmlns:p14="http://schemas.microsoft.com/office/powerpoint/2010/main" val="3464765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5BA7A4F-CAAC-4DAB-B137-08D6123C692F}"/>
              </a:ext>
            </a:extLst>
          </p:cNvPr>
          <p:cNvGraphicFramePr>
            <a:graphicFrameLocks noGrp="1"/>
          </p:cNvGraphicFramePr>
          <p:nvPr>
            <p:ph idx="1"/>
            <p:extLst>
              <p:ext uri="{D42A27DB-BD31-4B8C-83A1-F6EECF244321}">
                <p14:modId xmlns:p14="http://schemas.microsoft.com/office/powerpoint/2010/main" val="3307046350"/>
              </p:ext>
            </p:extLst>
          </p:nvPr>
        </p:nvGraphicFramePr>
        <p:xfrm>
          <a:off x="838200" y="444521"/>
          <a:ext cx="7200900" cy="6054302"/>
        </p:xfrm>
        <a:graphic>
          <a:graphicData uri="http://schemas.openxmlformats.org/drawingml/2006/table">
            <a:tbl>
              <a:tblPr firstRow="1" firstCol="1" bandRow="1"/>
              <a:tblGrid>
                <a:gridCol w="2627355">
                  <a:extLst>
                    <a:ext uri="{9D8B030D-6E8A-4147-A177-3AD203B41FA5}">
                      <a16:colId xmlns:a16="http://schemas.microsoft.com/office/drawing/2014/main" val="3763121962"/>
                    </a:ext>
                  </a:extLst>
                </a:gridCol>
                <a:gridCol w="764574">
                  <a:extLst>
                    <a:ext uri="{9D8B030D-6E8A-4147-A177-3AD203B41FA5}">
                      <a16:colId xmlns:a16="http://schemas.microsoft.com/office/drawing/2014/main" val="3553834074"/>
                    </a:ext>
                  </a:extLst>
                </a:gridCol>
                <a:gridCol w="736772">
                  <a:extLst>
                    <a:ext uri="{9D8B030D-6E8A-4147-A177-3AD203B41FA5}">
                      <a16:colId xmlns:a16="http://schemas.microsoft.com/office/drawing/2014/main" val="2154391169"/>
                    </a:ext>
                  </a:extLst>
                </a:gridCol>
                <a:gridCol w="708969">
                  <a:extLst>
                    <a:ext uri="{9D8B030D-6E8A-4147-A177-3AD203B41FA5}">
                      <a16:colId xmlns:a16="http://schemas.microsoft.com/office/drawing/2014/main" val="476921429"/>
                    </a:ext>
                  </a:extLst>
                </a:gridCol>
                <a:gridCol w="680377">
                  <a:extLst>
                    <a:ext uri="{9D8B030D-6E8A-4147-A177-3AD203B41FA5}">
                      <a16:colId xmlns:a16="http://schemas.microsoft.com/office/drawing/2014/main" val="741056264"/>
                    </a:ext>
                  </a:extLst>
                </a:gridCol>
                <a:gridCol w="912527">
                  <a:extLst>
                    <a:ext uri="{9D8B030D-6E8A-4147-A177-3AD203B41FA5}">
                      <a16:colId xmlns:a16="http://schemas.microsoft.com/office/drawing/2014/main" val="380368791"/>
                    </a:ext>
                  </a:extLst>
                </a:gridCol>
                <a:gridCol w="770326">
                  <a:extLst>
                    <a:ext uri="{9D8B030D-6E8A-4147-A177-3AD203B41FA5}">
                      <a16:colId xmlns:a16="http://schemas.microsoft.com/office/drawing/2014/main" val="1714269227"/>
                    </a:ext>
                  </a:extLst>
                </a:gridCol>
              </a:tblGrid>
              <a:tr h="287706">
                <a:tc>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35745" marT="13495" marB="1824">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03530" indent="-19812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Median hourly earnings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6350" indent="15367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GPG (median)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91795" indent="-13589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Mean hourly earnings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6350" indent="9144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GPG (mean)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169645"/>
                  </a:ext>
                </a:extLst>
              </a:tr>
              <a:tr h="146851">
                <a:tc>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35745" marT="13495" marB="1824">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 indent="-6350" algn="ctr">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3175" indent="-6350" algn="ctr">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78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35745" marT="13495" marB="1824">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8895458"/>
                  </a:ext>
                </a:extLst>
              </a:tr>
              <a:tr h="445824">
                <a:tc>
                  <a:txBody>
                    <a:bodyPr/>
                    <a:lstStyle/>
                    <a:p>
                      <a:pPr marL="7747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Occupation </a:t>
                      </a:r>
                      <a:endPar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Managerial, Directors, Senior Officials </a:t>
                      </a:r>
                    </a:p>
                  </a:txBody>
                  <a:tcPr marL="0" marR="35745" marT="13495" marB="1824">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26987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15.54 </a:t>
                      </a:r>
                    </a:p>
                  </a:txBody>
                  <a:tcPr marL="0" marR="35745" marT="13495" marB="1824">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166370"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15.23 </a:t>
                      </a:r>
                    </a:p>
                  </a:txBody>
                  <a:tcPr marL="0" marR="35745" marT="13495" marB="1824">
                    <a:lnL>
                      <a:noFill/>
                    </a:lnL>
                    <a:lnR>
                      <a:noFill/>
                    </a:lnR>
                    <a:lnT w="12700" cap="flat" cmpd="sng" algn="ctr">
                      <a:solidFill>
                        <a:srgbClr val="000000"/>
                      </a:solidFill>
                      <a:prstDash val="solid"/>
                      <a:round/>
                      <a:headEnd type="none" w="med" len="med"/>
                      <a:tailEnd type="none" w="med" len="med"/>
                    </a:lnT>
                    <a:lnB>
                      <a:noFill/>
                    </a:lnB>
                  </a:tcPr>
                </a:tc>
                <a:tc>
                  <a:txBody>
                    <a:bodyPr/>
                    <a:lstStyle/>
                    <a:p>
                      <a:pPr marL="295910"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784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-2.0 </a:t>
                      </a:r>
                    </a:p>
                  </a:txBody>
                  <a:tcPr marL="0" marR="35745" marT="13495" marB="1824">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350" marR="27940" indent="-6350" algn="ctr">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18.15 </a:t>
                      </a:r>
                    </a:p>
                  </a:txBody>
                  <a:tcPr marL="0" marR="35745" marT="13495" marB="1824">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3304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17.64 </a:t>
                      </a:r>
                    </a:p>
                  </a:txBody>
                  <a:tcPr marL="0" marR="35745" marT="13495" marB="1824">
                    <a:lnL>
                      <a:noFill/>
                    </a:lnL>
                    <a:lnR>
                      <a:noFill/>
                    </a:lnR>
                    <a:lnT w="12700" cap="flat" cmpd="sng" algn="ctr">
                      <a:solidFill>
                        <a:srgbClr val="000000"/>
                      </a:solidFill>
                      <a:prstDash val="solid"/>
                      <a:round/>
                      <a:headEnd type="none" w="med" len="med"/>
                      <a:tailEnd type="none" w="med" len="med"/>
                    </a:lnT>
                    <a:lnB>
                      <a:noFill/>
                    </a:lnB>
                  </a:tcPr>
                </a:tc>
                <a:tc>
                  <a:txBody>
                    <a:bodyPr/>
                    <a:lstStyle/>
                    <a:p>
                      <a:pPr marL="23304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-2.8 </a:t>
                      </a:r>
                    </a:p>
                  </a:txBody>
                  <a:tcPr marL="0" marR="35745" marT="13495" marB="1824">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88944410"/>
                  </a:ext>
                </a:extLst>
              </a:tr>
              <a:tr h="146851">
                <a:tc>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15.78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18.92 </a:t>
                      </a:r>
                    </a:p>
                  </a:txBody>
                  <a:tcPr marL="0" marR="35745" marT="13495" marB="1824">
                    <a:lnL>
                      <a:noFill/>
                    </a:lnL>
                    <a:lnR>
                      <a:noFill/>
                    </a:lnR>
                    <a:lnT>
                      <a:noFill/>
                    </a:lnT>
                    <a:lnB>
                      <a:noFill/>
                    </a:lnB>
                  </a:tcPr>
                </a:tc>
                <a:tc>
                  <a:txBody>
                    <a:bodyPr/>
                    <a:lstStyle/>
                    <a:p>
                      <a:pPr marL="16764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19.9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16.73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19.90 </a:t>
                      </a:r>
                    </a:p>
                  </a:txBody>
                  <a:tcPr marL="0" marR="35745" marT="13495" marB="1824">
                    <a:lnL>
                      <a:noFill/>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18.9 </a:t>
                      </a:r>
                    </a:p>
                  </a:txBody>
                  <a:tcPr marL="0" marR="35745" marT="13495" marB="1824">
                    <a:lnL>
                      <a:noFill/>
                    </a:lnL>
                    <a:lnR>
                      <a:noFill/>
                    </a:lnR>
                    <a:lnT>
                      <a:noFill/>
                    </a:lnT>
                    <a:lnB>
                      <a:noFill/>
                    </a:lnB>
                  </a:tcPr>
                </a:tc>
                <a:extLst>
                  <a:ext uri="{0D108BD9-81ED-4DB2-BD59-A6C34878D82A}">
                    <a16:rowId xmlns:a16="http://schemas.microsoft.com/office/drawing/2014/main" val="2477311753"/>
                  </a:ext>
                </a:extLst>
              </a:tr>
              <a:tr h="283451">
                <a:tc>
                  <a:txBody>
                    <a:bodyPr/>
                    <a:lstStyle/>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Associate Professional &amp; </a:t>
                      </a:r>
                    </a:p>
                    <a:p>
                      <a:pPr marL="774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Technical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14.57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14.25 </a:t>
                      </a:r>
                    </a:p>
                  </a:txBody>
                  <a:tcPr marL="0" marR="35745" marT="13495" marB="1824" anchor="ctr">
                    <a:lnL>
                      <a:noFill/>
                    </a:lnL>
                    <a:lnR>
                      <a:noFill/>
                    </a:lnR>
                    <a:lnT>
                      <a:noFill/>
                    </a:lnT>
                    <a:lnB>
                      <a:noFill/>
                    </a:lnB>
                  </a:tcPr>
                </a:tc>
                <a:tc>
                  <a:txBody>
                    <a:bodyPr/>
                    <a:lstStyle/>
                    <a:p>
                      <a:pPr marL="1784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-2.2 </a:t>
                      </a:r>
                    </a:p>
                  </a:txBody>
                  <a:tcPr marL="0" marR="35745" marT="13495" marB="1824"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15.10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14.58 </a:t>
                      </a:r>
                    </a:p>
                  </a:txBody>
                  <a:tcPr marL="0" marR="35745" marT="13495" marB="1824" anchor="ctr">
                    <a:lnL>
                      <a:noFill/>
                    </a:lnL>
                    <a:lnR>
                      <a:noFill/>
                    </a:lnR>
                    <a:lnT>
                      <a:noFill/>
                    </a:lnT>
                    <a:lnB>
                      <a:noFill/>
                    </a:lnB>
                  </a:tcPr>
                </a:tc>
                <a:tc>
                  <a:txBody>
                    <a:bodyPr/>
                    <a:lstStyle/>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-3.4 </a:t>
                      </a:r>
                    </a:p>
                  </a:txBody>
                  <a:tcPr marL="0" marR="35745" marT="13495" marB="1824" anchor="ctr">
                    <a:lnL>
                      <a:noFill/>
                    </a:lnL>
                    <a:lnR>
                      <a:noFill/>
                    </a:lnR>
                    <a:lnT>
                      <a:noFill/>
                    </a:lnT>
                    <a:lnB>
                      <a:noFill/>
                    </a:lnB>
                  </a:tcPr>
                </a:tc>
                <a:extLst>
                  <a:ext uri="{0D108BD9-81ED-4DB2-BD59-A6C34878D82A}">
                    <a16:rowId xmlns:a16="http://schemas.microsoft.com/office/drawing/2014/main" val="3979608121"/>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Administrative &amp; Secretarial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10.31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10.72 </a:t>
                      </a:r>
                    </a:p>
                  </a:txBody>
                  <a:tcPr marL="0" marR="35745" marT="13495" marB="1824">
                    <a:lnL>
                      <a:noFill/>
                    </a:lnL>
                    <a:lnR>
                      <a:noFill/>
                    </a:lnR>
                    <a:lnT>
                      <a:noFill/>
                    </a:lnT>
                    <a:lnB>
                      <a:noFill/>
                    </a:lnB>
                  </a:tcPr>
                </a:tc>
                <a:tc>
                  <a:txBody>
                    <a:bodyPr/>
                    <a:lstStyle/>
                    <a:p>
                      <a:pPr marL="20574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4.0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12.50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11.39 </a:t>
                      </a:r>
                    </a:p>
                  </a:txBody>
                  <a:tcPr marL="0" marR="35745" marT="13495" marB="1824">
                    <a:lnL>
                      <a:noFill/>
                    </a:lnL>
                    <a:lnR>
                      <a:noFill/>
                    </a:lnR>
                    <a:lnT>
                      <a:noFill/>
                    </a:lnT>
                    <a:lnB>
                      <a:noFill/>
                    </a:lnB>
                  </a:tcPr>
                </a:tc>
                <a:tc>
                  <a:txBody>
                    <a:bodyPr/>
                    <a:lstStyle/>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-8.9 </a:t>
                      </a:r>
                    </a:p>
                  </a:txBody>
                  <a:tcPr marL="0" marR="35745" marT="13495" marB="1824">
                    <a:lnL>
                      <a:noFill/>
                    </a:lnL>
                    <a:lnR>
                      <a:noFill/>
                    </a:lnR>
                    <a:lnT>
                      <a:noFill/>
                    </a:lnT>
                    <a:lnB>
                      <a:noFill/>
                    </a:lnB>
                  </a:tcPr>
                </a:tc>
                <a:extLst>
                  <a:ext uri="{0D108BD9-81ED-4DB2-BD59-A6C34878D82A}">
                    <a16:rowId xmlns:a16="http://schemas.microsoft.com/office/drawing/2014/main" val="3035712038"/>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Skilled trades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11.41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7.56 </a:t>
                      </a:r>
                    </a:p>
                  </a:txBody>
                  <a:tcPr marL="0" marR="35745" marT="13495" marB="1824">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-33.7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12.61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7.05 </a:t>
                      </a:r>
                    </a:p>
                  </a:txBody>
                  <a:tcPr marL="0" marR="35745" marT="13495" marB="1824">
                    <a:lnL>
                      <a:noFill/>
                    </a:lnL>
                    <a:lnR>
                      <a:noFill/>
                    </a:lnR>
                    <a:lnT>
                      <a:noFill/>
                    </a:lnT>
                    <a:lnB>
                      <a:noFill/>
                    </a:lnB>
                  </a:tcPr>
                </a:tc>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-44.1 </a:t>
                      </a:r>
                    </a:p>
                  </a:txBody>
                  <a:tcPr marL="0" marR="35745" marT="13495" marB="1824">
                    <a:lnL>
                      <a:noFill/>
                    </a:lnL>
                    <a:lnR>
                      <a:noFill/>
                    </a:lnR>
                    <a:lnT>
                      <a:noFill/>
                    </a:lnT>
                    <a:lnB>
                      <a:noFill/>
                    </a:lnB>
                  </a:tcPr>
                </a:tc>
                <a:extLst>
                  <a:ext uri="{0D108BD9-81ED-4DB2-BD59-A6C34878D82A}">
                    <a16:rowId xmlns:a16="http://schemas.microsoft.com/office/drawing/2014/main" val="2265411928"/>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Caring, Leisure &amp; Other service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9.72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7.80 </a:t>
                      </a:r>
                    </a:p>
                  </a:txBody>
                  <a:tcPr marL="0" marR="35745" marT="13495" marB="1824">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-19.8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15.69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8.71 </a:t>
                      </a:r>
                    </a:p>
                  </a:txBody>
                  <a:tcPr marL="0" marR="35745" marT="13495" marB="1824">
                    <a:lnL>
                      <a:noFill/>
                    </a:lnL>
                    <a:lnR>
                      <a:noFill/>
                    </a:lnR>
                    <a:lnT>
                      <a:noFill/>
                    </a:lnT>
                    <a:lnB>
                      <a:noFill/>
                    </a:lnB>
                  </a:tcPr>
                </a:tc>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-44.5 </a:t>
                      </a:r>
                    </a:p>
                  </a:txBody>
                  <a:tcPr marL="0" marR="35745" marT="13495" marB="1824">
                    <a:lnL>
                      <a:noFill/>
                    </a:lnL>
                    <a:lnR>
                      <a:noFill/>
                    </a:lnR>
                    <a:lnT>
                      <a:noFill/>
                    </a:lnT>
                    <a:lnB>
                      <a:noFill/>
                    </a:lnB>
                  </a:tcPr>
                </a:tc>
                <a:extLst>
                  <a:ext uri="{0D108BD9-81ED-4DB2-BD59-A6C34878D82A}">
                    <a16:rowId xmlns:a16="http://schemas.microsoft.com/office/drawing/2014/main" val="920173442"/>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Sales &amp; Customer service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7.28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7.50 </a:t>
                      </a:r>
                    </a:p>
                  </a:txBody>
                  <a:tcPr marL="0" marR="35745" marT="13495" marB="1824">
                    <a:lnL>
                      <a:noFill/>
                    </a:lnL>
                    <a:lnR>
                      <a:noFill/>
                    </a:lnR>
                    <a:lnT>
                      <a:noFill/>
                    </a:lnT>
                    <a:lnB>
                      <a:noFill/>
                    </a:lnB>
                  </a:tcPr>
                </a:tc>
                <a:tc>
                  <a:txBody>
                    <a:bodyPr/>
                    <a:lstStyle/>
                    <a:p>
                      <a:pPr marL="20574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3.0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841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8.57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8.10 </a:t>
                      </a:r>
                    </a:p>
                  </a:txBody>
                  <a:tcPr marL="0" marR="35745" marT="13495" marB="1824">
                    <a:lnL>
                      <a:noFill/>
                    </a:lnL>
                    <a:lnR>
                      <a:noFill/>
                    </a:lnR>
                    <a:lnT>
                      <a:noFill/>
                    </a:lnT>
                    <a:lnB>
                      <a:noFill/>
                    </a:lnB>
                  </a:tcPr>
                </a:tc>
                <a:tc>
                  <a:txBody>
                    <a:bodyPr/>
                    <a:lstStyle/>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-5.5 </a:t>
                      </a:r>
                    </a:p>
                  </a:txBody>
                  <a:tcPr marL="0" marR="35745" marT="13495" marB="1824">
                    <a:lnL>
                      <a:noFill/>
                    </a:lnL>
                    <a:lnR>
                      <a:noFill/>
                    </a:lnR>
                    <a:lnT>
                      <a:noFill/>
                    </a:lnT>
                    <a:lnB>
                      <a:noFill/>
                    </a:lnB>
                  </a:tcPr>
                </a:tc>
                <a:extLst>
                  <a:ext uri="{0D108BD9-81ED-4DB2-BD59-A6C34878D82A}">
                    <a16:rowId xmlns:a16="http://schemas.microsoft.com/office/drawing/2014/main" val="2279469767"/>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Process, Plant &amp; Machine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10.78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7.39 </a:t>
                      </a:r>
                    </a:p>
                  </a:txBody>
                  <a:tcPr marL="0" marR="35745" marT="13495" marB="1824">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-31.4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11.56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9.78 </a:t>
                      </a:r>
                    </a:p>
                  </a:txBody>
                  <a:tcPr marL="0" marR="35745" marT="13495" marB="1824">
                    <a:lnL>
                      <a:noFill/>
                    </a:lnL>
                    <a:lnR>
                      <a:noFill/>
                    </a:lnR>
                    <a:lnT>
                      <a:noFill/>
                    </a:lnT>
                    <a:lnB>
                      <a:noFill/>
                    </a:lnB>
                  </a:tcPr>
                </a:tc>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-15.4 </a:t>
                      </a:r>
                    </a:p>
                  </a:txBody>
                  <a:tcPr marL="0" marR="35745" marT="13495" marB="1824">
                    <a:lnL>
                      <a:noFill/>
                    </a:lnL>
                    <a:lnR>
                      <a:noFill/>
                    </a:lnR>
                    <a:lnT>
                      <a:noFill/>
                    </a:lnT>
                    <a:lnB>
                      <a:noFill/>
                    </a:lnB>
                  </a:tcPr>
                </a:tc>
                <a:extLst>
                  <a:ext uri="{0D108BD9-81ED-4DB2-BD59-A6C34878D82A}">
                    <a16:rowId xmlns:a16="http://schemas.microsoft.com/office/drawing/2014/main" val="470407125"/>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Elementary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7.82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7.58 </a:t>
                      </a:r>
                    </a:p>
                  </a:txBody>
                  <a:tcPr marL="0" marR="35745" marT="13495" marB="1824">
                    <a:lnL>
                      <a:noFill/>
                    </a:lnL>
                    <a:lnR>
                      <a:noFill/>
                    </a:lnR>
                    <a:lnT>
                      <a:noFill/>
                    </a:lnT>
                    <a:lnB>
                      <a:noFill/>
                    </a:lnB>
                  </a:tcPr>
                </a:tc>
                <a:tc>
                  <a:txBody>
                    <a:bodyPr/>
                    <a:lstStyle/>
                    <a:p>
                      <a:pPr marL="1784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-3.1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841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8.26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8.59 </a:t>
                      </a:r>
                    </a:p>
                  </a:txBody>
                  <a:tcPr marL="0" marR="35745" marT="13495" marB="1824">
                    <a:lnL>
                      <a:noFill/>
                    </a:lnL>
                    <a:lnR>
                      <a:noFill/>
                    </a:lnR>
                    <a:lnT>
                      <a:noFill/>
                    </a:lnT>
                    <a:lnB>
                      <a:noFill/>
                    </a:lnB>
                  </a:tcPr>
                </a:tc>
                <a:tc>
                  <a:txBody>
                    <a:bodyPr/>
                    <a:lstStyle/>
                    <a:p>
                      <a:pPr marL="1435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4.0 </a:t>
                      </a:r>
                    </a:p>
                  </a:txBody>
                  <a:tcPr marL="0" marR="35745" marT="13495" marB="1824">
                    <a:lnL>
                      <a:noFill/>
                    </a:lnL>
                    <a:lnR>
                      <a:noFill/>
                    </a:lnR>
                    <a:lnT>
                      <a:noFill/>
                    </a:lnT>
                    <a:lnB>
                      <a:noFill/>
                    </a:lnB>
                  </a:tcPr>
                </a:tc>
                <a:extLst>
                  <a:ext uri="{0D108BD9-81ED-4DB2-BD59-A6C34878D82A}">
                    <a16:rowId xmlns:a16="http://schemas.microsoft.com/office/drawing/2014/main" val="2226949286"/>
                  </a:ext>
                </a:extLst>
              </a:tr>
              <a:tr h="424547">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Industry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Agriculture, Forestry, Fishing,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Electricity, Water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26987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17.94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66370"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13.90 </a:t>
                      </a:r>
                    </a:p>
                  </a:txBody>
                  <a:tcPr marL="0" marR="35745" marT="13495" marB="1824">
                    <a:lnL>
                      <a:noFill/>
                    </a:lnL>
                    <a:lnR>
                      <a:noFill/>
                    </a:lnR>
                    <a:lnT>
                      <a:noFill/>
                    </a:lnT>
                    <a:lnB>
                      <a:noFill/>
                    </a:lnB>
                  </a:tcPr>
                </a:tc>
                <a:tc>
                  <a:txBody>
                    <a:bodyPr/>
                    <a:lstStyle/>
                    <a:p>
                      <a:pPr marL="295910"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-22.5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27940" indent="-6350" algn="ctr">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16.91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10.76 </a:t>
                      </a:r>
                    </a:p>
                  </a:txBody>
                  <a:tcPr marL="0" marR="35745" marT="13495" marB="1824">
                    <a:lnL>
                      <a:noFill/>
                    </a:lnL>
                    <a:lnR>
                      <a:noFill/>
                    </a:lnR>
                    <a:lnT>
                      <a:noFill/>
                    </a:lnT>
                    <a:lnB>
                      <a:noFill/>
                    </a:lnB>
                  </a:tcPr>
                </a:tc>
                <a:tc>
                  <a:txBody>
                    <a:bodyPr/>
                    <a:lstStyle/>
                    <a:p>
                      <a:pPr marL="23304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-36.4 </a:t>
                      </a:r>
                    </a:p>
                  </a:txBody>
                  <a:tcPr marL="0" marR="35745" marT="13495" marB="1824">
                    <a:lnL>
                      <a:noFill/>
                    </a:lnL>
                    <a:lnR>
                      <a:noFill/>
                    </a:lnR>
                    <a:lnT>
                      <a:noFill/>
                    </a:lnT>
                    <a:lnB>
                      <a:noFill/>
                    </a:lnB>
                  </a:tcPr>
                </a:tc>
                <a:extLst>
                  <a:ext uri="{0D108BD9-81ED-4DB2-BD59-A6C34878D82A}">
                    <a16:rowId xmlns:a16="http://schemas.microsoft.com/office/drawing/2014/main" val="2142241457"/>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Manufacturing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12.76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10.69 </a:t>
                      </a:r>
                    </a:p>
                  </a:txBody>
                  <a:tcPr marL="0" marR="35745" marT="13495" marB="1824">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-16.2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13.58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12.24 </a:t>
                      </a:r>
                    </a:p>
                  </a:txBody>
                  <a:tcPr marL="0" marR="35745" marT="13495" marB="1824">
                    <a:lnL>
                      <a:noFill/>
                    </a:lnL>
                    <a:lnR>
                      <a:noFill/>
                    </a:lnR>
                    <a:lnT>
                      <a:noFill/>
                    </a:lnT>
                    <a:lnB>
                      <a:noFill/>
                    </a:lnB>
                  </a:tcPr>
                </a:tc>
                <a:tc>
                  <a:txBody>
                    <a:bodyPr/>
                    <a:lstStyle/>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-9.9 </a:t>
                      </a:r>
                    </a:p>
                  </a:txBody>
                  <a:tcPr marL="0" marR="35745" marT="13495" marB="1824">
                    <a:lnL>
                      <a:noFill/>
                    </a:lnL>
                    <a:lnR>
                      <a:noFill/>
                    </a:lnR>
                    <a:lnT>
                      <a:noFill/>
                    </a:lnT>
                    <a:lnB>
                      <a:noFill/>
                    </a:lnB>
                  </a:tcPr>
                </a:tc>
                <a:extLst>
                  <a:ext uri="{0D108BD9-81ED-4DB2-BD59-A6C34878D82A}">
                    <a16:rowId xmlns:a16="http://schemas.microsoft.com/office/drawing/2014/main" val="4008816473"/>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Construction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9.10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12.64 </a:t>
                      </a:r>
                    </a:p>
                  </a:txBody>
                  <a:tcPr marL="0" marR="35745" marT="13495" marB="1824">
                    <a:lnL>
                      <a:noFill/>
                    </a:lnL>
                    <a:lnR>
                      <a:noFill/>
                    </a:lnR>
                    <a:lnT>
                      <a:noFill/>
                    </a:lnT>
                    <a:lnB>
                      <a:noFill/>
                    </a:lnB>
                  </a:tcPr>
                </a:tc>
                <a:tc>
                  <a:txBody>
                    <a:bodyPr/>
                    <a:lstStyle/>
                    <a:p>
                      <a:pPr marL="16764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38.9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11.61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12.64 </a:t>
                      </a:r>
                    </a:p>
                  </a:txBody>
                  <a:tcPr marL="0" marR="35745" marT="13495" marB="1824">
                    <a:lnL>
                      <a:noFill/>
                    </a:lnL>
                    <a:lnR>
                      <a:noFill/>
                    </a:lnR>
                    <a:lnT>
                      <a:noFill/>
                    </a:lnT>
                    <a:lnB>
                      <a:noFill/>
                    </a:lnB>
                  </a:tcPr>
                </a:tc>
                <a:tc>
                  <a:txBody>
                    <a:bodyPr/>
                    <a:lstStyle/>
                    <a:p>
                      <a:pPr marL="1435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8.9 </a:t>
                      </a:r>
                    </a:p>
                  </a:txBody>
                  <a:tcPr marL="0" marR="35745" marT="13495" marB="1824">
                    <a:lnL>
                      <a:noFill/>
                    </a:lnL>
                    <a:lnR>
                      <a:noFill/>
                    </a:lnR>
                    <a:lnT>
                      <a:noFill/>
                    </a:lnT>
                    <a:lnB>
                      <a:noFill/>
                    </a:lnB>
                  </a:tcPr>
                </a:tc>
                <a:extLst>
                  <a:ext uri="{0D108BD9-81ED-4DB2-BD59-A6C34878D82A}">
                    <a16:rowId xmlns:a16="http://schemas.microsoft.com/office/drawing/2014/main" val="1419608274"/>
                  </a:ext>
                </a:extLst>
              </a:tr>
              <a:tr h="2834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Wholesale, Retail &amp;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Transportation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9.58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7.98 </a:t>
                      </a:r>
                    </a:p>
                  </a:txBody>
                  <a:tcPr marL="0" marR="35745" marT="13495" marB="1824" anchor="ctr">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-16.7 </a:t>
                      </a:r>
                    </a:p>
                  </a:txBody>
                  <a:tcPr marL="0" marR="35745" marT="13495" marB="1824"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10.14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8.47 </a:t>
                      </a:r>
                    </a:p>
                  </a:txBody>
                  <a:tcPr marL="0" marR="35745" marT="13495" marB="1824" anchor="ctr">
                    <a:lnL>
                      <a:noFill/>
                    </a:lnL>
                    <a:lnR>
                      <a:noFill/>
                    </a:lnR>
                    <a:lnT>
                      <a:noFill/>
                    </a:lnT>
                    <a:lnB>
                      <a:noFill/>
                    </a:lnB>
                  </a:tcPr>
                </a:tc>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-16.5 </a:t>
                      </a:r>
                    </a:p>
                  </a:txBody>
                  <a:tcPr marL="0" marR="35745" marT="13495" marB="1824" anchor="ctr">
                    <a:lnL>
                      <a:noFill/>
                    </a:lnL>
                    <a:lnR>
                      <a:noFill/>
                    </a:lnR>
                    <a:lnT>
                      <a:noFill/>
                    </a:lnT>
                    <a:lnB>
                      <a:noFill/>
                    </a:lnB>
                  </a:tcPr>
                </a:tc>
                <a:extLst>
                  <a:ext uri="{0D108BD9-81ED-4DB2-BD59-A6C34878D82A}">
                    <a16:rowId xmlns:a16="http://schemas.microsoft.com/office/drawing/2014/main" val="1937396948"/>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Accommodation &amp; Food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5.12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7.58 </a:t>
                      </a:r>
                    </a:p>
                  </a:txBody>
                  <a:tcPr marL="0" marR="35745" marT="13495" marB="1824">
                    <a:lnL>
                      <a:noFill/>
                    </a:lnL>
                    <a:lnR>
                      <a:noFill/>
                    </a:lnR>
                    <a:lnT>
                      <a:noFill/>
                    </a:lnT>
                    <a:lnB>
                      <a:noFill/>
                    </a:lnB>
                  </a:tcPr>
                </a:tc>
                <a:tc>
                  <a:txBody>
                    <a:bodyPr/>
                    <a:lstStyle/>
                    <a:p>
                      <a:pPr marL="16764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48.0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841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5.71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8.12 </a:t>
                      </a:r>
                    </a:p>
                  </a:txBody>
                  <a:tcPr marL="0" marR="35745" marT="13495" marB="1824">
                    <a:lnL>
                      <a:noFill/>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42.2 </a:t>
                      </a:r>
                    </a:p>
                  </a:txBody>
                  <a:tcPr marL="0" marR="35745" marT="13495" marB="1824">
                    <a:lnL>
                      <a:noFill/>
                    </a:lnL>
                    <a:lnR>
                      <a:noFill/>
                    </a:lnR>
                    <a:lnT>
                      <a:noFill/>
                    </a:lnT>
                    <a:lnB>
                      <a:noFill/>
                    </a:lnB>
                  </a:tcPr>
                </a:tc>
                <a:extLst>
                  <a:ext uri="{0D108BD9-81ED-4DB2-BD59-A6C34878D82A}">
                    <a16:rowId xmlns:a16="http://schemas.microsoft.com/office/drawing/2014/main" val="4104877915"/>
                  </a:ext>
                </a:extLst>
              </a:tr>
              <a:tr h="2834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Information, Comms, Financial,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Insurance &amp; Real Estate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12.96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12.96 </a:t>
                      </a:r>
                    </a:p>
                  </a:txBody>
                  <a:tcPr marL="0" marR="35745" marT="13495" marB="1824" anchor="ctr">
                    <a:lnL>
                      <a:noFill/>
                    </a:lnL>
                    <a:lnR>
                      <a:noFill/>
                    </a:lnR>
                    <a:lnT>
                      <a:noFill/>
                    </a:lnT>
                    <a:lnB>
                      <a:noFill/>
                    </a:lnB>
                  </a:tcPr>
                </a:tc>
                <a:tc>
                  <a:txBody>
                    <a:bodyPr/>
                    <a:lstStyle/>
                    <a:p>
                      <a:pPr marL="20574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0.0 </a:t>
                      </a:r>
                    </a:p>
                  </a:txBody>
                  <a:tcPr marL="0" marR="35745" marT="13495" marB="1824"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15.09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14.91 </a:t>
                      </a:r>
                    </a:p>
                  </a:txBody>
                  <a:tcPr marL="0" marR="35745" marT="13495" marB="1824" anchor="ctr">
                    <a:lnL>
                      <a:noFill/>
                    </a:lnL>
                    <a:lnR>
                      <a:noFill/>
                    </a:lnR>
                    <a:lnT>
                      <a:noFill/>
                    </a:lnT>
                    <a:lnB>
                      <a:noFill/>
                    </a:lnB>
                  </a:tcPr>
                </a:tc>
                <a:tc>
                  <a:txBody>
                    <a:bodyPr/>
                    <a:lstStyle/>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 </a:t>
                      </a:r>
                    </a:p>
                  </a:txBody>
                  <a:tcPr marL="0" marR="35745" marT="13495" marB="1824" anchor="ctr">
                    <a:lnL>
                      <a:noFill/>
                    </a:lnL>
                    <a:lnR>
                      <a:noFill/>
                    </a:lnR>
                    <a:lnT>
                      <a:noFill/>
                    </a:lnT>
                    <a:lnB>
                      <a:noFill/>
                    </a:lnB>
                  </a:tcPr>
                </a:tc>
                <a:extLst>
                  <a:ext uri="{0D108BD9-81ED-4DB2-BD59-A6C34878D82A}">
                    <a16:rowId xmlns:a16="http://schemas.microsoft.com/office/drawing/2014/main" val="994237986"/>
                  </a:ext>
                </a:extLst>
              </a:tr>
              <a:tr h="2834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Technical,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Scientific, Administration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10.65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10.38 </a:t>
                      </a:r>
                    </a:p>
                  </a:txBody>
                  <a:tcPr marL="0" marR="35745" marT="13495" marB="1824" anchor="ctr">
                    <a:lnL>
                      <a:noFill/>
                    </a:lnL>
                    <a:lnR>
                      <a:noFill/>
                    </a:lnR>
                    <a:lnT>
                      <a:noFill/>
                    </a:lnT>
                    <a:lnB>
                      <a:noFill/>
                    </a:lnB>
                  </a:tcPr>
                </a:tc>
                <a:tc>
                  <a:txBody>
                    <a:bodyPr/>
                    <a:lstStyle/>
                    <a:p>
                      <a:pPr marL="1784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-2.5 </a:t>
                      </a:r>
                    </a:p>
                  </a:txBody>
                  <a:tcPr marL="0" marR="35745" marT="13495" marB="1824"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12.44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14.57 </a:t>
                      </a:r>
                    </a:p>
                  </a:txBody>
                  <a:tcPr marL="0" marR="35745" marT="13495" marB="1824" anchor="ctr">
                    <a:lnL>
                      <a:noFill/>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17.1 </a:t>
                      </a:r>
                    </a:p>
                  </a:txBody>
                  <a:tcPr marL="0" marR="35745" marT="13495" marB="1824" anchor="ctr">
                    <a:lnL>
                      <a:noFill/>
                    </a:lnL>
                    <a:lnR>
                      <a:noFill/>
                    </a:lnR>
                    <a:lnT>
                      <a:noFill/>
                    </a:lnT>
                    <a:lnB>
                      <a:noFill/>
                    </a:lnB>
                  </a:tcPr>
                </a:tc>
                <a:extLst>
                  <a:ext uri="{0D108BD9-81ED-4DB2-BD59-A6C34878D82A}">
                    <a16:rowId xmlns:a16="http://schemas.microsoft.com/office/drawing/2014/main" val="3286358268"/>
                  </a:ext>
                </a:extLst>
              </a:tr>
              <a:tr h="2834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Public admin, Health,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Education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14.31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11.96 </a:t>
                      </a:r>
                    </a:p>
                  </a:txBody>
                  <a:tcPr marL="0" marR="35745" marT="13495" marB="1824" anchor="ctr">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-16.4 </a:t>
                      </a:r>
                    </a:p>
                  </a:txBody>
                  <a:tcPr marL="0" marR="35745" marT="13495" marB="1824"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15.78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13.53 </a:t>
                      </a:r>
                    </a:p>
                  </a:txBody>
                  <a:tcPr marL="0" marR="35745" marT="13495" marB="1824" anchor="ctr">
                    <a:lnL>
                      <a:noFill/>
                    </a:lnL>
                    <a:lnR>
                      <a:noFill/>
                    </a:lnR>
                    <a:lnT>
                      <a:noFill/>
                    </a:lnT>
                    <a:lnB>
                      <a:noFill/>
                    </a:lnB>
                  </a:tcPr>
                </a:tc>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-14.3 </a:t>
                      </a:r>
                    </a:p>
                  </a:txBody>
                  <a:tcPr marL="0" marR="35745" marT="13495" marB="1824" anchor="ctr">
                    <a:lnL>
                      <a:noFill/>
                    </a:lnL>
                    <a:lnR>
                      <a:noFill/>
                    </a:lnR>
                    <a:lnT>
                      <a:noFill/>
                    </a:lnT>
                    <a:lnB>
                      <a:noFill/>
                    </a:lnB>
                  </a:tcPr>
                </a:tc>
                <a:extLst>
                  <a:ext uri="{0D108BD9-81ED-4DB2-BD59-A6C34878D82A}">
                    <a16:rowId xmlns:a16="http://schemas.microsoft.com/office/drawing/2014/main" val="2858190648"/>
                  </a:ext>
                </a:extLst>
              </a:tr>
              <a:tr h="2834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Arts, Entertainment &amp;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Recreation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9.38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7.66 </a:t>
                      </a:r>
                    </a:p>
                  </a:txBody>
                  <a:tcPr marL="0" marR="35745" marT="13495" marB="1824" anchor="ctr">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-18.3 </a:t>
                      </a:r>
                    </a:p>
                  </a:txBody>
                  <a:tcPr marL="0" marR="35745" marT="13495" marB="1824"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841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9.30 </a:t>
                      </a:r>
                    </a:p>
                  </a:txBody>
                  <a:tcPr marL="0" marR="35745" marT="13495" marB="1824"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9.95 </a:t>
                      </a:r>
                    </a:p>
                  </a:txBody>
                  <a:tcPr marL="0" marR="35745" marT="13495" marB="1824" anchor="ctr">
                    <a:lnL>
                      <a:noFill/>
                    </a:lnL>
                    <a:lnR>
                      <a:noFill/>
                    </a:lnR>
                    <a:lnT>
                      <a:noFill/>
                    </a:lnT>
                    <a:lnB>
                      <a:noFill/>
                    </a:lnB>
                  </a:tcPr>
                </a:tc>
                <a:tc>
                  <a:txBody>
                    <a:bodyPr/>
                    <a:lstStyle/>
                    <a:p>
                      <a:pPr marL="1435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7.0 </a:t>
                      </a:r>
                    </a:p>
                  </a:txBody>
                  <a:tcPr marL="0" marR="35745" marT="13495" marB="1824" anchor="ctr">
                    <a:lnL>
                      <a:noFill/>
                    </a:lnL>
                    <a:lnR>
                      <a:noFill/>
                    </a:lnR>
                    <a:lnT>
                      <a:noFill/>
                    </a:lnT>
                    <a:lnB>
                      <a:noFill/>
                    </a:lnB>
                  </a:tcPr>
                </a:tc>
                <a:extLst>
                  <a:ext uri="{0D108BD9-81ED-4DB2-BD59-A6C34878D82A}">
                    <a16:rowId xmlns:a16="http://schemas.microsoft.com/office/drawing/2014/main" val="1041639109"/>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Other service activities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9.77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7.08 </a:t>
                      </a:r>
                    </a:p>
                  </a:txBody>
                  <a:tcPr marL="0" marR="35745" marT="13495" marB="1824">
                    <a:lnL>
                      <a:noFill/>
                    </a:lnL>
                    <a:lnR>
                      <a:noFill/>
                    </a:lnR>
                    <a:lnT>
                      <a:noFill/>
                    </a:lnT>
                    <a:lnB>
                      <a:noFill/>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-27.5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10.99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1054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8.42 </a:t>
                      </a:r>
                    </a:p>
                  </a:txBody>
                  <a:tcPr marL="0" marR="35745" marT="13495" marB="1824">
                    <a:lnL>
                      <a:noFill/>
                    </a:lnL>
                    <a:lnR>
                      <a:noFill/>
                    </a:lnR>
                    <a:lnT>
                      <a:noFill/>
                    </a:lnT>
                    <a:lnB>
                      <a:noFill/>
                    </a:lnB>
                  </a:tcPr>
                </a:tc>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-23.4 </a:t>
                      </a:r>
                    </a:p>
                  </a:txBody>
                  <a:tcPr marL="0" marR="35745" marT="13495" marB="1824">
                    <a:lnL>
                      <a:noFill/>
                    </a:lnL>
                    <a:lnR>
                      <a:noFill/>
                    </a:lnR>
                    <a:lnT>
                      <a:noFill/>
                    </a:lnT>
                    <a:lnB>
                      <a:noFill/>
                    </a:lnB>
                  </a:tcPr>
                </a:tc>
                <a:extLst>
                  <a:ext uri="{0D108BD9-81ED-4DB2-BD59-A6C34878D82A}">
                    <a16:rowId xmlns:a16="http://schemas.microsoft.com/office/drawing/2014/main" val="2431702668"/>
                  </a:ext>
                </a:extLst>
              </a:tr>
              <a:tr h="283451">
                <a:tc>
                  <a:txBody>
                    <a:bodyPr/>
                    <a:lstStyle/>
                    <a:p>
                      <a:pPr marL="77470" indent="-6350" algn="l">
                        <a:lnSpc>
                          <a:spcPct val="107000"/>
                        </a:lnSpc>
                        <a:spcAft>
                          <a:spcPts val="20"/>
                        </a:spcAft>
                      </a:pPr>
                      <a:r>
                        <a:rPr lang="en-GB" sz="900" b="1">
                          <a:solidFill>
                            <a:srgbClr val="000000"/>
                          </a:solidFill>
                          <a:effectLst/>
                          <a:latin typeface="Open Sans Light" panose="020B0306030504020204"/>
                          <a:ea typeface="Segoe UI" panose="020B0502040204020203" pitchFamily="34" charset="0"/>
                          <a:cs typeface="Times New Roman" panose="02020603050405020304" pitchFamily="18" charset="0"/>
                        </a:rPr>
                        <a:t>Sector of Employment </a:t>
                      </a:r>
                      <a:endPar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Private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26987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9.92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marR="160020" indent="10541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8.22 </a:t>
                      </a:r>
                    </a:p>
                  </a:txBody>
                  <a:tcPr marL="0" marR="35745" marT="13495" marB="1824">
                    <a:lnL>
                      <a:noFill/>
                    </a:lnL>
                    <a:lnR>
                      <a:noFill/>
                    </a:lnR>
                    <a:lnT>
                      <a:noFill/>
                    </a:lnT>
                    <a:lnB>
                      <a:noFill/>
                    </a:lnB>
                  </a:tcPr>
                </a:tc>
                <a:tc>
                  <a:txBody>
                    <a:bodyPr/>
                    <a:lstStyle/>
                    <a:p>
                      <a:pPr marL="2959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-17.1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27940" indent="-6350" algn="ctr">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11.54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10.28 </a:t>
                      </a:r>
                    </a:p>
                  </a:txBody>
                  <a:tcPr marL="0" marR="35745" marT="13495" marB="1824">
                    <a:lnL>
                      <a:noFill/>
                    </a:lnL>
                    <a:lnR>
                      <a:noFill/>
                    </a:lnR>
                    <a:lnT>
                      <a:noFill/>
                    </a:lnT>
                    <a:lnB>
                      <a:noFill/>
                    </a:lnB>
                  </a:tcPr>
                </a:tc>
                <a:tc>
                  <a:txBody>
                    <a:bodyPr/>
                    <a:lstStyle/>
                    <a:p>
                      <a:pPr marL="23304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-10.9 </a:t>
                      </a:r>
                    </a:p>
                  </a:txBody>
                  <a:tcPr marL="0" marR="35745" marT="13495" marB="1824">
                    <a:lnL>
                      <a:noFill/>
                    </a:lnL>
                    <a:lnR>
                      <a:noFill/>
                    </a:lnR>
                    <a:lnT>
                      <a:noFill/>
                    </a:lnT>
                    <a:lnB>
                      <a:noFill/>
                    </a:lnB>
                  </a:tcPr>
                </a:tc>
                <a:extLst>
                  <a:ext uri="{0D108BD9-81ED-4DB2-BD59-A6C34878D82A}">
                    <a16:rowId xmlns:a16="http://schemas.microsoft.com/office/drawing/2014/main" val="70284376"/>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Public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13.94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3048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12.66 </a:t>
                      </a:r>
                    </a:p>
                  </a:txBody>
                  <a:tcPr marL="0" marR="35745" marT="13495" marB="1824">
                    <a:lnL>
                      <a:noFill/>
                    </a:lnL>
                    <a:lnR>
                      <a:noFill/>
                    </a:lnR>
                    <a:lnT>
                      <a:noFill/>
                    </a:lnT>
                    <a:lnB>
                      <a:noFill/>
                    </a:lnB>
                  </a:tcPr>
                </a:tc>
                <a:tc>
                  <a:txBody>
                    <a:bodyPr/>
                    <a:lstStyle/>
                    <a:p>
                      <a:pPr marL="1784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-9.2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15.66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14.18 </a:t>
                      </a:r>
                    </a:p>
                  </a:txBody>
                  <a:tcPr marL="0" marR="35745" marT="13495" marB="1824">
                    <a:lnL>
                      <a:noFill/>
                    </a:lnL>
                    <a:lnR>
                      <a:noFill/>
                    </a:lnR>
                    <a:lnT>
                      <a:noFill/>
                    </a:lnT>
                    <a:lnB>
                      <a:noFill/>
                    </a:lnB>
                  </a:tcPr>
                </a:tc>
                <a:tc>
                  <a:txBody>
                    <a:bodyPr/>
                    <a:lstStyle/>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-9.5 </a:t>
                      </a:r>
                    </a:p>
                  </a:txBody>
                  <a:tcPr marL="0" marR="35745" marT="13495" marB="1824">
                    <a:lnL>
                      <a:noFill/>
                    </a:lnL>
                    <a:lnR>
                      <a:noFill/>
                    </a:lnR>
                    <a:lnT>
                      <a:noFill/>
                    </a:lnT>
                    <a:lnB>
                      <a:noFill/>
                    </a:lnB>
                  </a:tcPr>
                </a:tc>
                <a:extLst>
                  <a:ext uri="{0D108BD9-81ED-4DB2-BD59-A6C34878D82A}">
                    <a16:rowId xmlns:a16="http://schemas.microsoft.com/office/drawing/2014/main" val="3087403551"/>
                  </a:ext>
                </a:extLst>
              </a:tr>
              <a:tr h="423581">
                <a:tc>
                  <a:txBody>
                    <a:bodyPr/>
                    <a:lstStyle/>
                    <a:p>
                      <a:pPr marL="77470" marR="539750" indent="-6350" algn="l">
                        <a:lnSpc>
                          <a:spcPct val="107000"/>
                        </a:lnSpc>
                        <a:spcAft>
                          <a:spcPts val="20"/>
                        </a:spcAft>
                      </a:pPr>
                      <a:r>
                        <a:rPr lang="en-GB" sz="900" b="1" dirty="0">
                          <a:solidFill>
                            <a:srgbClr val="000000"/>
                          </a:solidFill>
                          <a:effectLst/>
                          <a:latin typeface="Open Sans Light" panose="020B0306030504020204"/>
                          <a:ea typeface="Segoe UI" panose="020B0502040204020203" pitchFamily="34" charset="0"/>
                          <a:cs typeface="Times New Roman" panose="02020603050405020304" pitchFamily="18" charset="0"/>
                        </a:rPr>
                        <a:t>Number employed at workplace </a:t>
                      </a:r>
                    </a:p>
                    <a:p>
                      <a:pPr marL="77470" marR="53975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0-24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26987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16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9.32 </a:t>
                      </a:r>
                    </a:p>
                  </a:txBody>
                  <a:tcPr marL="0" marR="35745" marT="13495" marB="1824"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166370"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810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8.53 </a:t>
                      </a:r>
                    </a:p>
                  </a:txBody>
                  <a:tcPr marL="0" marR="35745" marT="13495" marB="1824" anchor="b">
                    <a:lnL>
                      <a:noFill/>
                    </a:lnL>
                    <a:lnR>
                      <a:noFill/>
                    </a:lnR>
                    <a:lnT>
                      <a:noFill/>
                    </a:lnT>
                    <a:lnB>
                      <a:noFill/>
                    </a:lnB>
                  </a:tcPr>
                </a:tc>
                <a:tc>
                  <a:txBody>
                    <a:bodyPr/>
                    <a:lstStyle/>
                    <a:p>
                      <a:pPr marL="295910"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784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-8.5 </a:t>
                      </a:r>
                    </a:p>
                  </a:txBody>
                  <a:tcPr marL="0" marR="35745" marT="13495" marB="1824"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27940" indent="-6350" algn="ctr">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10.77 </a:t>
                      </a:r>
                    </a:p>
                  </a:txBody>
                  <a:tcPr marL="0" marR="35745" marT="13495" marB="1824"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l">
                        <a:lnSpc>
                          <a:spcPct val="107000"/>
                        </a:lnSpc>
                        <a:spcAft>
                          <a:spcPts val="60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10.45 </a:t>
                      </a:r>
                    </a:p>
                  </a:txBody>
                  <a:tcPr marL="0" marR="35745" marT="13495" marB="1824" anchor="b">
                    <a:lnL>
                      <a:noFill/>
                    </a:lnL>
                    <a:lnR>
                      <a:noFill/>
                    </a:lnR>
                    <a:lnT>
                      <a:noFill/>
                    </a:lnT>
                    <a:lnB>
                      <a:noFill/>
                    </a:lnB>
                  </a:tcPr>
                </a:tc>
                <a:tc>
                  <a:txBody>
                    <a:bodyPr/>
                    <a:lstStyle/>
                    <a:p>
                      <a:pPr marL="233045" indent="-6350" algn="l">
                        <a:lnSpc>
                          <a:spcPct val="107000"/>
                        </a:lnSpc>
                        <a:spcAft>
                          <a:spcPts val="60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155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-3.0 </a:t>
                      </a:r>
                    </a:p>
                  </a:txBody>
                  <a:tcPr marL="0" marR="35745" marT="13495" marB="1824" anchor="b">
                    <a:lnL>
                      <a:noFill/>
                    </a:lnL>
                    <a:lnR>
                      <a:noFill/>
                    </a:lnR>
                    <a:lnT>
                      <a:noFill/>
                    </a:lnT>
                    <a:lnB>
                      <a:noFill/>
                    </a:lnB>
                  </a:tcPr>
                </a:tc>
                <a:extLst>
                  <a:ext uri="{0D108BD9-81ED-4DB2-BD59-A6C34878D82A}">
                    <a16:rowId xmlns:a16="http://schemas.microsoft.com/office/drawing/2014/main" val="1571617973"/>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25-99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10.85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10.89 </a:t>
                      </a:r>
                    </a:p>
                  </a:txBody>
                  <a:tcPr marL="0" marR="35745" marT="13495" marB="1824">
                    <a:lnL>
                      <a:noFill/>
                    </a:lnL>
                    <a:lnR>
                      <a:noFill/>
                    </a:lnR>
                    <a:lnT>
                      <a:noFill/>
                    </a:lnT>
                    <a:lnB>
                      <a:noFill/>
                    </a:lnB>
                  </a:tcPr>
                </a:tc>
                <a:tc>
                  <a:txBody>
                    <a:bodyPr/>
                    <a:lstStyle/>
                    <a:p>
                      <a:pPr marL="20574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0.4 </a:t>
                      </a:r>
                    </a:p>
                  </a:txBody>
                  <a:tcPr marL="0" marR="35745" marT="13495" marB="1824">
                    <a:lnL>
                      <a:noFill/>
                    </a:lnL>
                    <a:lnR w="12700" cap="flat" cmpd="sng" algn="ctr">
                      <a:solidFill>
                        <a:srgbClr val="000000"/>
                      </a:solidFill>
                      <a:prstDash val="solid"/>
                      <a:round/>
                      <a:headEnd type="none" w="med" len="med"/>
                      <a:tailEnd type="none" w="med" len="med"/>
                    </a:lnR>
                    <a:lnT>
                      <a:noFill/>
                    </a:lnT>
                    <a:lnB>
                      <a:noFill/>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12.28 </a:t>
                      </a:r>
                    </a:p>
                  </a:txBody>
                  <a:tcPr marL="0" marR="35745" marT="13495" marB="1824">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13.43 </a:t>
                      </a:r>
                    </a:p>
                  </a:txBody>
                  <a:tcPr marL="0" marR="35745" marT="13495" marB="1824">
                    <a:lnL>
                      <a:noFill/>
                    </a:lnL>
                    <a:lnR>
                      <a:noFill/>
                    </a:lnR>
                    <a:lnT>
                      <a:noFill/>
                    </a:lnT>
                    <a:lnB>
                      <a:noFill/>
                    </a:lnB>
                  </a:tcPr>
                </a:tc>
                <a:tc>
                  <a:txBody>
                    <a:bodyPr/>
                    <a:lstStyle/>
                    <a:p>
                      <a:pPr marL="14351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9.4 </a:t>
                      </a:r>
                    </a:p>
                  </a:txBody>
                  <a:tcPr marL="0" marR="35745" marT="13495" marB="1824">
                    <a:lnL>
                      <a:noFill/>
                    </a:lnL>
                    <a:lnR>
                      <a:noFill/>
                    </a:lnR>
                    <a:lnT>
                      <a:noFill/>
                    </a:lnT>
                    <a:lnB>
                      <a:noFill/>
                    </a:lnB>
                  </a:tcPr>
                </a:tc>
                <a:extLst>
                  <a:ext uri="{0D108BD9-81ED-4DB2-BD59-A6C34878D82A}">
                    <a16:rowId xmlns:a16="http://schemas.microsoft.com/office/drawing/2014/main" val="4158349649"/>
                  </a:ext>
                </a:extLst>
              </a:tr>
              <a:tr h="146851">
                <a:tc>
                  <a:txBody>
                    <a:bodyPr/>
                    <a:lstStyle/>
                    <a:p>
                      <a:pPr marL="7747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100 + </a:t>
                      </a:r>
                    </a:p>
                  </a:txBody>
                  <a:tcPr marL="0" marR="35745" marT="13495" marB="1824">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0350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13.38 </a:t>
                      </a:r>
                    </a:p>
                  </a:txBody>
                  <a:tcPr marL="0" marR="35745" marT="13495" marB="1824">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12.01 </a:t>
                      </a:r>
                    </a:p>
                  </a:txBody>
                  <a:tcPr marL="0" marR="35745" marT="13495" marB="1824">
                    <a:lnL>
                      <a:noFill/>
                    </a:lnL>
                    <a:lnR>
                      <a:noFill/>
                    </a:lnR>
                    <a:lnT>
                      <a:noFill/>
                    </a:lnT>
                    <a:lnB w="12700" cap="flat" cmpd="sng" algn="ctr">
                      <a:solidFill>
                        <a:srgbClr val="000000"/>
                      </a:solidFill>
                      <a:prstDash val="solid"/>
                      <a:round/>
                      <a:headEnd type="none" w="med" len="med"/>
                      <a:tailEnd type="none" w="med" len="med"/>
                    </a:lnB>
                  </a:tcPr>
                </a:tc>
                <a:tc>
                  <a:txBody>
                    <a:bodyPr/>
                    <a:lstStyle/>
                    <a:p>
                      <a:pPr marL="140335"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-10.2 </a:t>
                      </a:r>
                    </a:p>
                  </a:txBody>
                  <a:tcPr marL="0" marR="35745" marT="13495" marB="1824">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46050" indent="-6350" algn="l">
                        <a:lnSpc>
                          <a:spcPct val="107000"/>
                        </a:lnSpc>
                        <a:spcAft>
                          <a:spcPts val="20"/>
                        </a:spcAft>
                      </a:pPr>
                      <a:r>
                        <a:rPr lang="en-GB" sz="900">
                          <a:solidFill>
                            <a:srgbClr val="000000"/>
                          </a:solidFill>
                          <a:effectLst/>
                          <a:latin typeface="Open Sans Light" panose="020B0306030504020204"/>
                          <a:ea typeface="Segoe UI" panose="020B0502040204020203" pitchFamily="34" charset="0"/>
                          <a:cs typeface="Times New Roman" panose="02020603050405020304" pitchFamily="18" charset="0"/>
                        </a:rPr>
                        <a:t>14.85 </a:t>
                      </a:r>
                    </a:p>
                  </a:txBody>
                  <a:tcPr marL="0" marR="35745" marT="13495" marB="1824">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6731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13.52 </a:t>
                      </a:r>
                    </a:p>
                  </a:txBody>
                  <a:tcPr marL="0" marR="35745" marT="13495" marB="1824">
                    <a:lnL>
                      <a:noFill/>
                    </a:lnL>
                    <a:lnR>
                      <a:noFill/>
                    </a:lnR>
                    <a:lnT>
                      <a:noFill/>
                    </a:lnT>
                    <a:lnB w="12700" cap="flat" cmpd="sng" algn="ctr">
                      <a:solidFill>
                        <a:srgbClr val="000000"/>
                      </a:solidFill>
                      <a:prstDash val="solid"/>
                      <a:round/>
                      <a:headEnd type="none" w="med" len="med"/>
                      <a:tailEnd type="none" w="med" len="med"/>
                    </a:lnB>
                  </a:tcPr>
                </a:tc>
                <a:tc>
                  <a:txBody>
                    <a:bodyPr/>
                    <a:lstStyle/>
                    <a:p>
                      <a:pPr marL="115570" indent="-6350" algn="l">
                        <a:lnSpc>
                          <a:spcPct val="107000"/>
                        </a:lnSpc>
                        <a:spcAft>
                          <a:spcPts val="20"/>
                        </a:spcAft>
                      </a:pPr>
                      <a:r>
                        <a:rPr lang="en-GB" sz="900" dirty="0">
                          <a:solidFill>
                            <a:srgbClr val="000000"/>
                          </a:solidFill>
                          <a:effectLst/>
                          <a:latin typeface="Open Sans Light" panose="020B0306030504020204"/>
                          <a:ea typeface="Segoe UI" panose="020B0502040204020203" pitchFamily="34" charset="0"/>
                          <a:cs typeface="Times New Roman" panose="02020603050405020304" pitchFamily="18" charset="0"/>
                        </a:rPr>
                        <a:t>-9.0 </a:t>
                      </a:r>
                    </a:p>
                  </a:txBody>
                  <a:tcPr marL="0" marR="35745" marT="13495" marB="1824">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7364942"/>
                  </a:ext>
                </a:extLst>
              </a:tr>
            </a:tbl>
          </a:graphicData>
        </a:graphic>
      </p:graphicFrame>
      <p:sp>
        <p:nvSpPr>
          <p:cNvPr id="5" name="Title 4">
            <a:extLst>
              <a:ext uri="{FF2B5EF4-FFF2-40B4-BE49-F238E27FC236}">
                <a16:creationId xmlns:a16="http://schemas.microsoft.com/office/drawing/2014/main" id="{D816606A-2B51-44DA-BB1A-AFDA6F09BD50}"/>
              </a:ext>
            </a:extLst>
          </p:cNvPr>
          <p:cNvSpPr>
            <a:spLocks noGrp="1"/>
          </p:cNvSpPr>
          <p:nvPr>
            <p:ph type="title"/>
          </p:nvPr>
        </p:nvSpPr>
        <p:spPr>
          <a:xfrm>
            <a:off x="8801100" y="2728118"/>
            <a:ext cx="2552700" cy="2250282"/>
          </a:xfrm>
        </p:spPr>
        <p:txBody>
          <a:bodyPr>
            <a:normAutofit/>
          </a:bodyPr>
          <a:lstStyle/>
          <a:p>
            <a:pPr algn="ctr"/>
            <a:r>
              <a:rPr lang="en-GB" sz="18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Gender Pay Gap in hourly earnings: Percentage difference in female earnings as compared to male earnings </a:t>
            </a:r>
            <a:endParaRPr lang="en-GB" sz="18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91497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2D5B8-9F33-4E78-ABBF-01DE671F499D}"/>
              </a:ext>
            </a:extLst>
          </p:cNvPr>
          <p:cNvSpPr>
            <a:spLocks noGrp="1"/>
          </p:cNvSpPr>
          <p:nvPr>
            <p:ph type="title"/>
          </p:nvPr>
        </p:nvSpPr>
        <p:spPr>
          <a:xfrm>
            <a:off x="492964" y="2723745"/>
            <a:ext cx="11216953" cy="1913569"/>
          </a:xfrm>
        </p:spPr>
        <p:txBody>
          <a:bodyPr>
            <a:normAutofit/>
          </a:bodyPr>
          <a:lstStyle/>
          <a:p>
            <a:r>
              <a:rPr lang="en-GB" sz="4000" b="1" dirty="0">
                <a:solidFill>
                  <a:srgbClr val="84BF41"/>
                </a:solidFill>
                <a:latin typeface="Playfair Display" pitchFamily="2" charset="0"/>
              </a:rPr>
              <a:t>The gender pay gap in the Republic of Ireland</a:t>
            </a:r>
          </a:p>
        </p:txBody>
      </p:sp>
    </p:spTree>
    <p:extLst>
      <p:ext uri="{BB962C8B-B14F-4D97-AF65-F5344CB8AC3E}">
        <p14:creationId xmlns:p14="http://schemas.microsoft.com/office/powerpoint/2010/main" val="3123437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81949B-F95E-4987-AD5D-4B93E90B7A64}"/>
              </a:ext>
            </a:extLst>
          </p:cNvPr>
          <p:cNvSpPr/>
          <p:nvPr/>
        </p:nvSpPr>
        <p:spPr>
          <a:xfrm>
            <a:off x="933291" y="5489662"/>
            <a:ext cx="10590015" cy="923330"/>
          </a:xfrm>
          <a:prstGeom prst="rect">
            <a:avLst/>
          </a:prstGeom>
        </p:spPr>
        <p:txBody>
          <a:bodyPr wrap="square">
            <a:spAutoFit/>
          </a:bodyPr>
          <a:lstStyle/>
          <a:p>
            <a:pPr algn="ctr"/>
            <a:r>
              <a:rPr lang="en-GB" dirty="0">
                <a:latin typeface="Open Sans Light" panose="020B0306030504020204"/>
              </a:rPr>
              <a:t>Gender Pay Gap in median and mean hourly pay: </a:t>
            </a:r>
          </a:p>
          <a:p>
            <a:pPr algn="ctr"/>
            <a:r>
              <a:rPr lang="en-GB" dirty="0">
                <a:latin typeface="Open Sans Light" panose="020B0306030504020204"/>
              </a:rPr>
              <a:t>Percentage difference in female earnings as compared to male earnings</a:t>
            </a:r>
            <a:br>
              <a:rPr lang="en-GB" dirty="0">
                <a:latin typeface="Open Sans Light" panose="020B0306030504020204" pitchFamily="34" charset="0"/>
                <a:ea typeface="Open Sans Light" panose="020B0306030504020204" pitchFamily="34" charset="0"/>
                <a:cs typeface="Open Sans Light" panose="020B0306030504020204" pitchFamily="34" charset="0"/>
              </a:rPr>
            </a:b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p:txBody>
      </p:sp>
      <p:graphicFrame>
        <p:nvGraphicFramePr>
          <p:cNvPr id="9" name="Content Placeholder 8">
            <a:extLst>
              <a:ext uri="{FF2B5EF4-FFF2-40B4-BE49-F238E27FC236}">
                <a16:creationId xmlns:a16="http://schemas.microsoft.com/office/drawing/2014/main" id="{181CE3AF-0510-483C-8FBA-CF8D208C42FE}"/>
              </a:ext>
            </a:extLst>
          </p:cNvPr>
          <p:cNvGraphicFramePr>
            <a:graphicFrameLocks noGrp="1"/>
          </p:cNvGraphicFramePr>
          <p:nvPr>
            <p:ph idx="1"/>
            <p:extLst>
              <p:ext uri="{D42A27DB-BD31-4B8C-83A1-F6EECF244321}">
                <p14:modId xmlns:p14="http://schemas.microsoft.com/office/powerpoint/2010/main" val="3221277530"/>
              </p:ext>
            </p:extLst>
          </p:nvPr>
        </p:nvGraphicFramePr>
        <p:xfrm>
          <a:off x="1150295" y="1735494"/>
          <a:ext cx="9859827" cy="3473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0029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FDACDAC-C3DE-42D3-8029-1A2AE971CAAD}"/>
              </a:ext>
            </a:extLst>
          </p:cNvPr>
          <p:cNvGraphicFramePr>
            <a:graphicFrameLocks noGrp="1"/>
          </p:cNvGraphicFramePr>
          <p:nvPr>
            <p:ph idx="1"/>
            <p:extLst>
              <p:ext uri="{D42A27DB-BD31-4B8C-83A1-F6EECF244321}">
                <p14:modId xmlns:p14="http://schemas.microsoft.com/office/powerpoint/2010/main" val="1202733374"/>
              </p:ext>
            </p:extLst>
          </p:nvPr>
        </p:nvGraphicFramePr>
        <p:xfrm>
          <a:off x="1539550" y="1642767"/>
          <a:ext cx="9112899" cy="3572466"/>
        </p:xfrm>
        <a:graphic>
          <a:graphicData uri="http://schemas.openxmlformats.org/drawingml/2006/table">
            <a:tbl>
              <a:tblPr firstRow="1" firstCol="1" bandRow="1"/>
              <a:tblGrid>
                <a:gridCol w="3847378">
                  <a:extLst>
                    <a:ext uri="{9D8B030D-6E8A-4147-A177-3AD203B41FA5}">
                      <a16:colId xmlns:a16="http://schemas.microsoft.com/office/drawing/2014/main" val="1121517100"/>
                    </a:ext>
                  </a:extLst>
                </a:gridCol>
                <a:gridCol w="2632259">
                  <a:extLst>
                    <a:ext uri="{9D8B030D-6E8A-4147-A177-3AD203B41FA5}">
                      <a16:colId xmlns:a16="http://schemas.microsoft.com/office/drawing/2014/main" val="2148167269"/>
                    </a:ext>
                  </a:extLst>
                </a:gridCol>
                <a:gridCol w="2633262">
                  <a:extLst>
                    <a:ext uri="{9D8B030D-6E8A-4147-A177-3AD203B41FA5}">
                      <a16:colId xmlns:a16="http://schemas.microsoft.com/office/drawing/2014/main" val="375486434"/>
                    </a:ext>
                  </a:extLst>
                </a:gridCol>
              </a:tblGrid>
              <a:tr h="473491">
                <a:tc>
                  <a:txBody>
                    <a:bodyPr/>
                    <a:lstStyle/>
                    <a:p>
                      <a:endParaRPr lang="en-GB" sz="1600" b="0" dirty="0">
                        <a:effectLst/>
                        <a:latin typeface="Open Sans Light" panose="020B0306030504020204"/>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b="0" dirty="0">
                          <a:effectLst/>
                          <a:latin typeface="Open Sans Light" panose="020B0306030504020204"/>
                          <a:ea typeface="Calibri" panose="020F0502020204030204" pitchFamily="34" charset="0"/>
                          <a:cs typeface="Times New Roman" panose="02020603050405020304" pitchFamily="18" charset="0"/>
                        </a:rPr>
                        <a:t>Median Gross Weekly/Gross Annual Pay Gap</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b="0" dirty="0">
                          <a:effectLst/>
                          <a:latin typeface="Open Sans Light" panose="020B0306030504020204"/>
                          <a:ea typeface="Calibri" panose="020F0502020204030204" pitchFamily="34" charset="0"/>
                          <a:cs typeface="Times New Roman" panose="02020603050405020304" pitchFamily="18" charset="0"/>
                        </a:rPr>
                        <a:t>Mean Gross Weekly/Gross Annual Pay Gap</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0227133"/>
                  </a:ext>
                </a:extLst>
              </a:tr>
              <a:tr h="473491">
                <a:tc>
                  <a:txBody>
                    <a:bodyPr/>
                    <a:lstStyle/>
                    <a:p>
                      <a:r>
                        <a:rPr lang="en-US" sz="1600" b="0" dirty="0">
                          <a:effectLst/>
                          <a:latin typeface="Open Sans Light" panose="020B0306030504020204"/>
                          <a:ea typeface="Calibri" panose="020F0502020204030204" pitchFamily="34" charset="0"/>
                          <a:cs typeface="Times New Roman" panose="02020603050405020304" pitchFamily="18" charset="0"/>
                        </a:rPr>
                        <a:t>All Female vs. All Male</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-20.49</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-22.93</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81283918"/>
                  </a:ext>
                </a:extLst>
              </a:tr>
              <a:tr h="473491">
                <a:tc>
                  <a:txBody>
                    <a:bodyPr/>
                    <a:lstStyle/>
                    <a:p>
                      <a:r>
                        <a:rPr lang="en-US" sz="1600" b="0" dirty="0">
                          <a:effectLst/>
                          <a:latin typeface="Open Sans Light" panose="020B0306030504020204"/>
                          <a:ea typeface="Calibri" panose="020F0502020204030204" pitchFamily="34" charset="0"/>
                          <a:cs typeface="Times New Roman" panose="02020603050405020304" pitchFamily="18" charset="0"/>
                        </a:rPr>
                        <a:t>Female Full-time vs. Male Full-time</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-4.18</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-11.56</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345023965"/>
                  </a:ext>
                </a:extLst>
              </a:tr>
              <a:tr h="473491">
                <a:tc>
                  <a:txBody>
                    <a:bodyPr/>
                    <a:lstStyle/>
                    <a:p>
                      <a:r>
                        <a:rPr lang="en-US" sz="1600" b="0">
                          <a:effectLst/>
                          <a:latin typeface="Open Sans Light" panose="020B0306030504020204"/>
                          <a:ea typeface="Calibri" panose="020F0502020204030204" pitchFamily="34" charset="0"/>
                          <a:cs typeface="Times New Roman" panose="02020603050405020304" pitchFamily="18" charset="0"/>
                        </a:rPr>
                        <a:t>Female Part-time vs. Male Part-time</a:t>
                      </a:r>
                      <a:endParaRPr lang="en-GB" sz="1600" b="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10.31</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11.11</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675495342"/>
                  </a:ext>
                </a:extLst>
              </a:tr>
              <a:tr h="473491">
                <a:tc>
                  <a:txBody>
                    <a:bodyPr/>
                    <a:lstStyle/>
                    <a:p>
                      <a:r>
                        <a:rPr lang="en-US" sz="1600" b="0" dirty="0">
                          <a:effectLst/>
                          <a:latin typeface="Open Sans Light" panose="020B0306030504020204"/>
                          <a:ea typeface="Calibri" panose="020F0502020204030204" pitchFamily="34" charset="0"/>
                          <a:cs typeface="Times New Roman" panose="02020603050405020304" pitchFamily="18" charset="0"/>
                        </a:rPr>
                        <a:t>Female Part-time vs. Male Full-time</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-65.60</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-65.48</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157573275"/>
                  </a:ext>
                </a:extLst>
              </a:tr>
              <a:tr h="473491">
                <a:tc>
                  <a:txBody>
                    <a:bodyPr/>
                    <a:lstStyle/>
                    <a:p>
                      <a:r>
                        <a:rPr lang="en-US" sz="1600" b="0" dirty="0">
                          <a:effectLst/>
                          <a:latin typeface="Open Sans Light" panose="020B0306030504020204"/>
                          <a:ea typeface="Calibri" panose="020F0502020204030204" pitchFamily="34" charset="0"/>
                          <a:cs typeface="Times New Roman" panose="02020603050405020304" pitchFamily="18" charset="0"/>
                        </a:rPr>
                        <a:t>Female Part-time vs. All Male</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-62.19</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-61.90</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687443021"/>
                  </a:ext>
                </a:extLst>
              </a:tr>
              <a:tr h="473491">
                <a:tc>
                  <a:txBody>
                    <a:bodyPr/>
                    <a:lstStyle/>
                    <a:p>
                      <a:r>
                        <a:rPr lang="en-US" sz="1600" b="0">
                          <a:effectLst/>
                          <a:latin typeface="Open Sans Light" panose="020B0306030504020204"/>
                          <a:ea typeface="Calibri" panose="020F0502020204030204" pitchFamily="34" charset="0"/>
                          <a:cs typeface="Times New Roman" panose="02020603050405020304" pitchFamily="18" charset="0"/>
                        </a:rPr>
                        <a:t>All Female vs. Full-time Male</a:t>
                      </a:r>
                      <a:endParaRPr lang="en-GB" sz="1600" b="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r>
                        <a:rPr lang="en-US" sz="1600" b="0">
                          <a:solidFill>
                            <a:srgbClr val="000000"/>
                          </a:solidFill>
                          <a:effectLst/>
                          <a:latin typeface="Open Sans Light" panose="020B0306030504020204"/>
                          <a:ea typeface="Calibri" panose="020F0502020204030204" pitchFamily="34" charset="0"/>
                          <a:cs typeface="Times New Roman" panose="02020603050405020304" pitchFamily="18" charset="0"/>
                        </a:rPr>
                        <a:t>-27.65</a:t>
                      </a:r>
                      <a:endParaRPr lang="en-GB" sz="1600" b="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r>
                        <a:rPr lang="en-US" sz="1600" b="0" dirty="0">
                          <a:solidFill>
                            <a:srgbClr val="000000"/>
                          </a:solidFill>
                          <a:effectLst/>
                          <a:latin typeface="Open Sans Light" panose="020B0306030504020204"/>
                          <a:ea typeface="Calibri" panose="020F0502020204030204" pitchFamily="34" charset="0"/>
                          <a:cs typeface="Times New Roman" panose="02020603050405020304" pitchFamily="18" charset="0"/>
                        </a:rPr>
                        <a:t>-43.22</a:t>
                      </a:r>
                      <a:endParaRPr lang="en-GB" sz="1600" b="0" dirty="0">
                        <a:effectLst/>
                        <a:latin typeface="Open Sans Light" panose="020B0306030504020204"/>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539245"/>
                  </a:ext>
                </a:extLst>
              </a:tr>
            </a:tbl>
          </a:graphicData>
        </a:graphic>
      </p:graphicFrame>
      <p:sp>
        <p:nvSpPr>
          <p:cNvPr id="8" name="TextBox 7">
            <a:extLst>
              <a:ext uri="{FF2B5EF4-FFF2-40B4-BE49-F238E27FC236}">
                <a16:creationId xmlns:a16="http://schemas.microsoft.com/office/drawing/2014/main" id="{6B1AF541-2D12-474A-BB3D-1452A7B52730}"/>
              </a:ext>
            </a:extLst>
          </p:cNvPr>
          <p:cNvSpPr txBox="1"/>
          <p:nvPr/>
        </p:nvSpPr>
        <p:spPr>
          <a:xfrm>
            <a:off x="2286000" y="5812121"/>
            <a:ext cx="8674100" cy="358624"/>
          </a:xfrm>
          <a:prstGeom prst="rect">
            <a:avLst/>
          </a:prstGeom>
          <a:noFill/>
        </p:spPr>
        <p:txBody>
          <a:bodyPr wrap="square">
            <a:spAutoFit/>
          </a:bodyPr>
          <a:lstStyle/>
          <a:p>
            <a:pPr marL="6350" marR="97790" indent="-6350">
              <a:lnSpc>
                <a:spcPct val="103000"/>
              </a:lnSpc>
              <a:spcAft>
                <a:spcPts val="25"/>
              </a:spcAft>
            </a:pPr>
            <a:r>
              <a:rPr lang="en-GB" sz="1800" dirty="0">
                <a:solidFill>
                  <a:srgbClr val="000000"/>
                </a:solidFill>
                <a:effectLst/>
                <a:latin typeface="Open Sans Light" panose="020B0306030504020204"/>
                <a:ea typeface="Segoe UI" panose="020B0502040204020203" pitchFamily="34" charset="0"/>
              </a:rPr>
              <a:t>Percentage difference in female earnings as compared to male earnings </a:t>
            </a:r>
          </a:p>
        </p:txBody>
      </p:sp>
    </p:spTree>
    <p:extLst>
      <p:ext uri="{BB962C8B-B14F-4D97-AF65-F5344CB8AC3E}">
        <p14:creationId xmlns:p14="http://schemas.microsoft.com/office/powerpoint/2010/main" val="2563413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F454D-FAB4-4056-B002-3ED071C6E006}"/>
              </a:ext>
            </a:extLst>
          </p:cNvPr>
          <p:cNvSpPr>
            <a:spLocks noGrp="1"/>
          </p:cNvSpPr>
          <p:nvPr>
            <p:ph type="title"/>
          </p:nvPr>
        </p:nvSpPr>
        <p:spPr>
          <a:xfrm>
            <a:off x="1033509" y="5690586"/>
            <a:ext cx="10515600" cy="660878"/>
          </a:xfrm>
        </p:spPr>
        <p:txBody>
          <a:bodyPr>
            <a:normAutofit/>
          </a:bodyPr>
          <a:lstStyle/>
          <a:p>
            <a:pPr algn="ctr"/>
            <a:r>
              <a:rPr lang="en-US" sz="1800" dirty="0">
                <a:effectLst/>
                <a:latin typeface="Open Sans Light" panose="020B0306030504020204"/>
                <a:ea typeface="Calibri" panose="020F0502020204030204" pitchFamily="34" charset="0"/>
              </a:rPr>
              <a:t>The distribution of male and female hourly earnings</a:t>
            </a:r>
            <a:endParaRPr lang="en-GB" dirty="0"/>
          </a:p>
        </p:txBody>
      </p:sp>
      <p:graphicFrame>
        <p:nvGraphicFramePr>
          <p:cNvPr id="4" name="Content Placeholder 3">
            <a:extLst>
              <a:ext uri="{FF2B5EF4-FFF2-40B4-BE49-F238E27FC236}">
                <a16:creationId xmlns:a16="http://schemas.microsoft.com/office/drawing/2014/main" id="{A4939E07-5D96-45C0-9BE8-C59F1F01727F}"/>
              </a:ext>
            </a:extLst>
          </p:cNvPr>
          <p:cNvGraphicFramePr>
            <a:graphicFrameLocks noGrp="1"/>
          </p:cNvGraphicFramePr>
          <p:nvPr>
            <p:ph idx="1"/>
            <p:extLst>
              <p:ext uri="{D42A27DB-BD31-4B8C-83A1-F6EECF244321}">
                <p14:modId xmlns:p14="http://schemas.microsoft.com/office/powerpoint/2010/main" val="3516287037"/>
              </p:ext>
            </p:extLst>
          </p:nvPr>
        </p:nvGraphicFramePr>
        <p:xfrm>
          <a:off x="1317594" y="1793289"/>
          <a:ext cx="9641149" cy="37641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3022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59B23B-C1C3-48FE-B10F-DB1DDFAF3352}"/>
              </a:ext>
            </a:extLst>
          </p:cNvPr>
          <p:cNvSpPr>
            <a:spLocks noGrp="1"/>
          </p:cNvSpPr>
          <p:nvPr>
            <p:ph type="title"/>
          </p:nvPr>
        </p:nvSpPr>
        <p:spPr>
          <a:xfrm>
            <a:off x="538763" y="5743852"/>
            <a:ext cx="10515600" cy="873943"/>
          </a:xfrm>
        </p:spPr>
        <p:txBody>
          <a:bodyPr>
            <a:normAutofit/>
          </a:bodyPr>
          <a:lstStyle/>
          <a:p>
            <a:pPr algn="ctr"/>
            <a:r>
              <a:rPr lang="en-US" sz="1800" i="0" dirty="0">
                <a:effectLst/>
                <a:latin typeface="Open Sans Light" panose="020B0306030504020204"/>
                <a:ea typeface="Calibri" panose="020F0502020204030204" pitchFamily="34" charset="0"/>
                <a:cs typeface="Times New Roman" panose="02020603050405020304" pitchFamily="18" charset="0"/>
              </a:rPr>
              <a:t>Median hourly earnings by gender across income deciles and gender pay gap in hourly earnings</a:t>
            </a:r>
            <a:endParaRPr lang="en-GB" dirty="0"/>
          </a:p>
        </p:txBody>
      </p:sp>
      <p:pic>
        <p:nvPicPr>
          <p:cNvPr id="11" name="Content Placeholder 10">
            <a:extLst>
              <a:ext uri="{FF2B5EF4-FFF2-40B4-BE49-F238E27FC236}">
                <a16:creationId xmlns:a16="http://schemas.microsoft.com/office/drawing/2014/main" id="{D67874EE-8045-421C-A49B-31CAC76C67AB}"/>
              </a:ext>
            </a:extLst>
          </p:cNvPr>
          <p:cNvPicPr>
            <a:picLocks noGrp="1" noChangeAspect="1"/>
          </p:cNvPicPr>
          <p:nvPr>
            <p:ph idx="1"/>
          </p:nvPr>
        </p:nvPicPr>
        <p:blipFill>
          <a:blip r:embed="rId2"/>
          <a:stretch>
            <a:fillRect/>
          </a:stretch>
        </p:blipFill>
        <p:spPr>
          <a:xfrm>
            <a:off x="1663700" y="1392514"/>
            <a:ext cx="8140700" cy="4351338"/>
          </a:xfrm>
        </p:spPr>
      </p:pic>
    </p:spTree>
    <p:extLst>
      <p:ext uri="{BB962C8B-B14F-4D97-AF65-F5344CB8AC3E}">
        <p14:creationId xmlns:p14="http://schemas.microsoft.com/office/powerpoint/2010/main" val="2243050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1DC0F84-9A26-4C91-BB4A-29869D14D39A}"/>
              </a:ext>
            </a:extLst>
          </p:cNvPr>
          <p:cNvGraphicFramePr>
            <a:graphicFrameLocks noGrp="1"/>
          </p:cNvGraphicFramePr>
          <p:nvPr>
            <p:extLst>
              <p:ext uri="{D42A27DB-BD31-4B8C-83A1-F6EECF244321}">
                <p14:modId xmlns:p14="http://schemas.microsoft.com/office/powerpoint/2010/main" val="3275981797"/>
              </p:ext>
            </p:extLst>
          </p:nvPr>
        </p:nvGraphicFramePr>
        <p:xfrm>
          <a:off x="673100" y="891673"/>
          <a:ext cx="8699499" cy="5698229"/>
        </p:xfrm>
        <a:graphic>
          <a:graphicData uri="http://schemas.openxmlformats.org/drawingml/2006/table">
            <a:tbl>
              <a:tblPr firstRow="1" firstCol="1" bandRow="1"/>
              <a:tblGrid>
                <a:gridCol w="3918032">
                  <a:extLst>
                    <a:ext uri="{9D8B030D-6E8A-4147-A177-3AD203B41FA5}">
                      <a16:colId xmlns:a16="http://schemas.microsoft.com/office/drawing/2014/main" val="3964431962"/>
                    </a:ext>
                  </a:extLst>
                </a:gridCol>
                <a:gridCol w="976396">
                  <a:extLst>
                    <a:ext uri="{9D8B030D-6E8A-4147-A177-3AD203B41FA5}">
                      <a16:colId xmlns:a16="http://schemas.microsoft.com/office/drawing/2014/main" val="1959647296"/>
                    </a:ext>
                  </a:extLst>
                </a:gridCol>
                <a:gridCol w="976396">
                  <a:extLst>
                    <a:ext uri="{9D8B030D-6E8A-4147-A177-3AD203B41FA5}">
                      <a16:colId xmlns:a16="http://schemas.microsoft.com/office/drawing/2014/main" val="1784043997"/>
                    </a:ext>
                  </a:extLst>
                </a:gridCol>
                <a:gridCol w="976396">
                  <a:extLst>
                    <a:ext uri="{9D8B030D-6E8A-4147-A177-3AD203B41FA5}">
                      <a16:colId xmlns:a16="http://schemas.microsoft.com/office/drawing/2014/main" val="2273515965"/>
                    </a:ext>
                  </a:extLst>
                </a:gridCol>
                <a:gridCol w="979267">
                  <a:extLst>
                    <a:ext uri="{9D8B030D-6E8A-4147-A177-3AD203B41FA5}">
                      <a16:colId xmlns:a16="http://schemas.microsoft.com/office/drawing/2014/main" val="2561377390"/>
                    </a:ext>
                  </a:extLst>
                </a:gridCol>
                <a:gridCol w="873012">
                  <a:extLst>
                    <a:ext uri="{9D8B030D-6E8A-4147-A177-3AD203B41FA5}">
                      <a16:colId xmlns:a16="http://schemas.microsoft.com/office/drawing/2014/main" val="4282112693"/>
                    </a:ext>
                  </a:extLst>
                </a:gridCol>
              </a:tblGrid>
              <a:tr h="571747">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5658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Median Hourly pay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Mean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hourly pay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4067648"/>
                  </a:ext>
                </a:extLst>
              </a:tr>
              <a:tr h="181018">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65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1209097"/>
                  </a:ext>
                </a:extLst>
              </a:tr>
              <a:tr h="376382">
                <a:tc>
                  <a:txBody>
                    <a:bodyPr/>
                    <a:lstStyle/>
                    <a:p>
                      <a:pPr marL="77470" indent="-6350" algn="l">
                        <a:lnSpc>
                          <a:spcPct val="107000"/>
                        </a:lnSpc>
                        <a:spcAft>
                          <a:spcPts val="15"/>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Age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15-24 </a:t>
                      </a:r>
                    </a:p>
                  </a:txBody>
                  <a:tcPr marL="0" marR="5658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l">
                        <a:lnSpc>
                          <a:spcPct val="107000"/>
                        </a:lnSpc>
                        <a:spcAft>
                          <a:spcPts val="15"/>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10.1 </a:t>
                      </a:r>
                    </a:p>
                  </a:txBody>
                  <a:tcPr marL="0" marR="5658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l">
                        <a:lnSpc>
                          <a:spcPct val="107000"/>
                        </a:lnSpc>
                        <a:spcAft>
                          <a:spcPts val="15"/>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11.5 </a:t>
                      </a:r>
                    </a:p>
                  </a:txBody>
                  <a:tcPr marL="0" marR="5658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l">
                        <a:lnSpc>
                          <a:spcPct val="107000"/>
                        </a:lnSpc>
                        <a:spcAft>
                          <a:spcPts val="15"/>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8.7 </a:t>
                      </a:r>
                    </a:p>
                  </a:txBody>
                  <a:tcPr marL="0" marR="5658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l">
                        <a:lnSpc>
                          <a:spcPct val="107000"/>
                        </a:lnSpc>
                        <a:spcAft>
                          <a:spcPts val="15"/>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10.50 </a:t>
                      </a:r>
                    </a:p>
                  </a:txBody>
                  <a:tcPr marL="0" marR="5658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indent="-6350" algn="l">
                        <a:lnSpc>
                          <a:spcPct val="107000"/>
                        </a:lnSpc>
                        <a:spcAft>
                          <a:spcPts val="15"/>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11.78 </a:t>
                      </a:r>
                    </a:p>
                  </a:txBody>
                  <a:tcPr marL="0" marR="56583"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37713943"/>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25-49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62.5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60.8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64.1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17.21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21.51 </a:t>
                      </a:r>
                    </a:p>
                  </a:txBody>
                  <a:tcPr marL="0" marR="56583" marT="0" marB="0">
                    <a:lnL>
                      <a:noFill/>
                    </a:lnL>
                    <a:lnR>
                      <a:noFill/>
                    </a:lnR>
                    <a:lnT>
                      <a:noFill/>
                    </a:lnT>
                    <a:lnB>
                      <a:noFill/>
                    </a:lnB>
                  </a:tcPr>
                </a:tc>
                <a:extLst>
                  <a:ext uri="{0D108BD9-81ED-4DB2-BD59-A6C34878D82A}">
                    <a16:rowId xmlns:a16="http://schemas.microsoft.com/office/drawing/2014/main" val="1964438602"/>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50-64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26.5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25.6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19.92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24.48 </a:t>
                      </a:r>
                    </a:p>
                  </a:txBody>
                  <a:tcPr marL="0" marR="56583" marT="0" marB="0">
                    <a:lnL>
                      <a:noFill/>
                    </a:lnL>
                    <a:lnR>
                      <a:noFill/>
                    </a:lnR>
                    <a:lnT>
                      <a:noFill/>
                    </a:lnT>
                    <a:lnB>
                      <a:noFill/>
                    </a:lnB>
                  </a:tcPr>
                </a:tc>
                <a:extLst>
                  <a:ext uri="{0D108BD9-81ED-4DB2-BD59-A6C34878D82A}">
                    <a16:rowId xmlns:a16="http://schemas.microsoft.com/office/drawing/2014/main" val="1892721919"/>
                  </a:ext>
                </a:extLst>
              </a:tr>
              <a:tr h="181018">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65+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14.00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19.98 </a:t>
                      </a:r>
                    </a:p>
                  </a:txBody>
                  <a:tcPr marL="0" marR="56583" marT="0" marB="0">
                    <a:lnL>
                      <a:noFill/>
                    </a:lnL>
                    <a:lnR>
                      <a:noFill/>
                    </a:lnR>
                    <a:lnT>
                      <a:noFill/>
                    </a:lnT>
                    <a:lnB>
                      <a:noFill/>
                    </a:lnB>
                  </a:tcPr>
                </a:tc>
                <a:extLst>
                  <a:ext uri="{0D108BD9-81ED-4DB2-BD59-A6C34878D82A}">
                    <a16:rowId xmlns:a16="http://schemas.microsoft.com/office/drawing/2014/main" val="4131561238"/>
                  </a:ext>
                </a:extLst>
              </a:tr>
              <a:tr h="430725">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Educational qualifications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Degree or higher </a:t>
                      </a:r>
                    </a:p>
                  </a:txBody>
                  <a:tcPr marL="0" marR="56583" marT="0" marB="0">
                    <a:lnL>
                      <a:noFill/>
                    </a:lnL>
                    <a:lnR>
                      <a:noFill/>
                    </a:lnR>
                    <a:lnT>
                      <a:noFill/>
                    </a:lnT>
                    <a:lnB>
                      <a:noFill/>
                    </a:lnB>
                  </a:tcPr>
                </a:tc>
                <a:tc>
                  <a:txBody>
                    <a:bodyPr/>
                    <a:lstStyle/>
                    <a:p>
                      <a:pPr marL="6350" indent="-6350" algn="l">
                        <a:lnSpc>
                          <a:spcPct val="107000"/>
                        </a:lnSpc>
                        <a:spcAft>
                          <a:spcPts val="455"/>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36.3 </a:t>
                      </a:r>
                    </a:p>
                  </a:txBody>
                  <a:tcPr marL="0" marR="56583" marT="0" marB="0">
                    <a:lnL>
                      <a:noFill/>
                    </a:lnL>
                    <a:lnR>
                      <a:noFill/>
                    </a:lnR>
                    <a:lnT>
                      <a:noFill/>
                    </a:lnT>
                    <a:lnB>
                      <a:noFill/>
                    </a:lnB>
                  </a:tcPr>
                </a:tc>
                <a:tc>
                  <a:txBody>
                    <a:bodyPr/>
                    <a:lstStyle/>
                    <a:p>
                      <a:pPr marL="6350" indent="-6350" algn="l">
                        <a:lnSpc>
                          <a:spcPct val="107000"/>
                        </a:lnSpc>
                        <a:spcAft>
                          <a:spcPts val="45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32.5 </a:t>
                      </a:r>
                    </a:p>
                  </a:txBody>
                  <a:tcPr marL="0" marR="56583" marT="0" marB="0">
                    <a:lnL>
                      <a:noFill/>
                    </a:lnL>
                    <a:lnR>
                      <a:noFill/>
                    </a:lnR>
                    <a:lnT>
                      <a:noFill/>
                    </a:lnT>
                    <a:lnB>
                      <a:noFill/>
                    </a:lnB>
                  </a:tcPr>
                </a:tc>
                <a:tc>
                  <a:txBody>
                    <a:bodyPr/>
                    <a:lstStyle/>
                    <a:p>
                      <a:pPr marL="6350" indent="-6350" algn="l">
                        <a:lnSpc>
                          <a:spcPct val="107000"/>
                        </a:lnSpc>
                        <a:spcAft>
                          <a:spcPts val="45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40.2 </a:t>
                      </a:r>
                    </a:p>
                  </a:txBody>
                  <a:tcPr marL="0" marR="56583" marT="0" marB="0">
                    <a:lnL>
                      <a:noFill/>
                    </a:lnL>
                    <a:lnR>
                      <a:noFill/>
                    </a:lnR>
                    <a:lnT>
                      <a:noFill/>
                    </a:lnT>
                    <a:lnB>
                      <a:noFill/>
                    </a:lnB>
                  </a:tcPr>
                </a:tc>
                <a:tc>
                  <a:txBody>
                    <a:bodyPr/>
                    <a:lstStyle/>
                    <a:p>
                      <a:pPr marL="6350" indent="-6350" algn="l">
                        <a:lnSpc>
                          <a:spcPct val="107000"/>
                        </a:lnSpc>
                        <a:spcAft>
                          <a:spcPts val="45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23.64 </a:t>
                      </a:r>
                    </a:p>
                  </a:txBody>
                  <a:tcPr marL="0" marR="56583" marT="0" marB="0">
                    <a:lnL>
                      <a:noFill/>
                    </a:lnL>
                    <a:lnR>
                      <a:noFill/>
                    </a:lnR>
                    <a:lnT>
                      <a:noFill/>
                    </a:lnT>
                    <a:lnB>
                      <a:noFill/>
                    </a:lnB>
                  </a:tcPr>
                </a:tc>
                <a:tc>
                  <a:txBody>
                    <a:bodyPr/>
                    <a:lstStyle/>
                    <a:p>
                      <a:pPr marL="6350" indent="-6350" algn="l">
                        <a:lnSpc>
                          <a:spcPct val="107000"/>
                        </a:lnSpc>
                        <a:spcAft>
                          <a:spcPts val="455"/>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27.17 </a:t>
                      </a:r>
                    </a:p>
                  </a:txBody>
                  <a:tcPr marL="0" marR="56583" marT="0" marB="0">
                    <a:lnL>
                      <a:noFill/>
                    </a:lnL>
                    <a:lnR>
                      <a:noFill/>
                    </a:lnR>
                    <a:lnT>
                      <a:noFill/>
                    </a:lnT>
                    <a:lnB>
                      <a:noFill/>
                    </a:lnB>
                  </a:tcPr>
                </a:tc>
                <a:extLst>
                  <a:ext uri="{0D108BD9-81ED-4DB2-BD59-A6C34878D82A}">
                    <a16:rowId xmlns:a16="http://schemas.microsoft.com/office/drawing/2014/main" val="113088221"/>
                  </a:ext>
                </a:extLst>
              </a:tr>
              <a:tr h="0">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Below Degree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60.1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63.6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56.6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14.11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17.83 </a:t>
                      </a:r>
                    </a:p>
                  </a:txBody>
                  <a:tcPr marL="0" marR="56583" marT="0" marB="0">
                    <a:lnL>
                      <a:noFill/>
                    </a:lnL>
                    <a:lnR>
                      <a:noFill/>
                    </a:lnR>
                    <a:lnT>
                      <a:noFill/>
                    </a:lnT>
                    <a:lnB>
                      <a:noFill/>
                    </a:lnB>
                  </a:tcPr>
                </a:tc>
                <a:extLst>
                  <a:ext uri="{0D108BD9-81ED-4DB2-BD59-A6C34878D82A}">
                    <a16:rowId xmlns:a16="http://schemas.microsoft.com/office/drawing/2014/main" val="3783405064"/>
                  </a:ext>
                </a:extLst>
              </a:tr>
              <a:tr h="181018">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No Qualifications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3.9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3.2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12.41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14.63 </a:t>
                      </a:r>
                    </a:p>
                  </a:txBody>
                  <a:tcPr marL="0" marR="56583" marT="0" marB="0">
                    <a:lnL>
                      <a:noFill/>
                    </a:lnL>
                    <a:lnR>
                      <a:noFill/>
                    </a:lnR>
                    <a:lnT>
                      <a:noFill/>
                    </a:lnT>
                    <a:lnB>
                      <a:noFill/>
                    </a:lnB>
                  </a:tcPr>
                </a:tc>
                <a:extLst>
                  <a:ext uri="{0D108BD9-81ED-4DB2-BD59-A6C34878D82A}">
                    <a16:rowId xmlns:a16="http://schemas.microsoft.com/office/drawing/2014/main" val="753401522"/>
                  </a:ext>
                </a:extLst>
              </a:tr>
              <a:tr h="419857">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Marital Status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Single </a:t>
                      </a:r>
                    </a:p>
                  </a:txBody>
                  <a:tcPr marL="0" marR="56583" marT="0" marB="0">
                    <a:lnL>
                      <a:noFill/>
                    </a:lnL>
                    <a:lnR>
                      <a:noFill/>
                    </a:lnR>
                    <a:lnT>
                      <a:noFill/>
                    </a:lnT>
                    <a:lnB>
                      <a:noFill/>
                    </a:lnB>
                  </a:tcPr>
                </a:tc>
                <a:tc>
                  <a:txBody>
                    <a:bodyPr/>
                    <a:lstStyle/>
                    <a:p>
                      <a:pPr marL="6350" indent="-6350" algn="l">
                        <a:lnSpc>
                          <a:spcPct val="107000"/>
                        </a:lnSpc>
                        <a:spcAft>
                          <a:spcPts val="4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36.1 </a:t>
                      </a:r>
                    </a:p>
                  </a:txBody>
                  <a:tcPr marL="0" marR="56583" marT="0" marB="0">
                    <a:lnL>
                      <a:noFill/>
                    </a:lnL>
                    <a:lnR>
                      <a:noFill/>
                    </a:lnR>
                    <a:lnT>
                      <a:noFill/>
                    </a:lnT>
                    <a:lnB>
                      <a:noFill/>
                    </a:lnB>
                  </a:tcPr>
                </a:tc>
                <a:tc>
                  <a:txBody>
                    <a:bodyPr/>
                    <a:lstStyle/>
                    <a:p>
                      <a:pPr marL="6350" indent="-6350" algn="l">
                        <a:lnSpc>
                          <a:spcPct val="107000"/>
                        </a:lnSpc>
                        <a:spcAft>
                          <a:spcPts val="4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36.2 </a:t>
                      </a:r>
                    </a:p>
                  </a:txBody>
                  <a:tcPr marL="0" marR="56583" marT="0" marB="0">
                    <a:lnL>
                      <a:noFill/>
                    </a:lnL>
                    <a:lnR>
                      <a:noFill/>
                    </a:lnR>
                    <a:lnT>
                      <a:noFill/>
                    </a:lnT>
                    <a:lnB>
                      <a:noFill/>
                    </a:lnB>
                  </a:tcPr>
                </a:tc>
                <a:tc>
                  <a:txBody>
                    <a:bodyPr/>
                    <a:lstStyle/>
                    <a:p>
                      <a:pPr marL="6350" indent="-6350" algn="l">
                        <a:lnSpc>
                          <a:spcPct val="107000"/>
                        </a:lnSpc>
                        <a:spcAft>
                          <a:spcPts val="4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36 </a:t>
                      </a:r>
                    </a:p>
                  </a:txBody>
                  <a:tcPr marL="0" marR="56583" marT="0" marB="0">
                    <a:lnL>
                      <a:noFill/>
                    </a:lnL>
                    <a:lnR>
                      <a:noFill/>
                    </a:lnR>
                    <a:lnT>
                      <a:noFill/>
                    </a:lnT>
                    <a:lnB>
                      <a:noFill/>
                    </a:lnB>
                  </a:tcPr>
                </a:tc>
                <a:tc>
                  <a:txBody>
                    <a:bodyPr/>
                    <a:lstStyle/>
                    <a:p>
                      <a:pPr marL="6350" indent="-6350" algn="l">
                        <a:lnSpc>
                          <a:spcPct val="107000"/>
                        </a:lnSpc>
                        <a:spcAft>
                          <a:spcPts val="4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13.12 </a:t>
                      </a:r>
                    </a:p>
                  </a:txBody>
                  <a:tcPr marL="0" marR="56583" marT="0" marB="0">
                    <a:lnL>
                      <a:noFill/>
                    </a:lnL>
                    <a:lnR>
                      <a:noFill/>
                    </a:lnR>
                    <a:lnT>
                      <a:noFill/>
                    </a:lnT>
                    <a:lnB>
                      <a:noFill/>
                    </a:lnB>
                  </a:tcPr>
                </a:tc>
                <a:tc>
                  <a:txBody>
                    <a:bodyPr/>
                    <a:lstStyle/>
                    <a:p>
                      <a:pPr marL="6350" indent="-6350" algn="l">
                        <a:lnSpc>
                          <a:spcPct val="107000"/>
                        </a:lnSpc>
                        <a:spcAft>
                          <a:spcPts val="4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16.8 </a:t>
                      </a:r>
                    </a:p>
                  </a:txBody>
                  <a:tcPr marL="0" marR="56583" marT="0" marB="0">
                    <a:lnL>
                      <a:noFill/>
                    </a:lnL>
                    <a:lnR>
                      <a:noFill/>
                    </a:lnR>
                    <a:lnT>
                      <a:noFill/>
                    </a:lnT>
                    <a:lnB>
                      <a:noFill/>
                    </a:lnB>
                  </a:tcPr>
                </a:tc>
                <a:extLst>
                  <a:ext uri="{0D108BD9-81ED-4DB2-BD59-A6C34878D82A}">
                    <a16:rowId xmlns:a16="http://schemas.microsoft.com/office/drawing/2014/main" val="2642706114"/>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Married/Civil Partnership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58.5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60.5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56.6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19.43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24.06 </a:t>
                      </a:r>
                    </a:p>
                  </a:txBody>
                  <a:tcPr marL="0" marR="56583" marT="0" marB="0">
                    <a:lnL>
                      <a:noFill/>
                    </a:lnL>
                    <a:lnR>
                      <a:noFill/>
                    </a:lnR>
                    <a:lnT>
                      <a:noFill/>
                    </a:lnT>
                    <a:lnB>
                      <a:noFill/>
                    </a:lnB>
                  </a:tcPr>
                </a:tc>
                <a:extLst>
                  <a:ext uri="{0D108BD9-81ED-4DB2-BD59-A6C34878D82A}">
                    <a16:rowId xmlns:a16="http://schemas.microsoft.com/office/drawing/2014/main" val="2811778796"/>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Separated/ Divorced/ Widowed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5.4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3.3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7.4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16.92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21.1 </a:t>
                      </a:r>
                    </a:p>
                  </a:txBody>
                  <a:tcPr marL="0" marR="56583" marT="0" marB="0">
                    <a:lnL>
                      <a:noFill/>
                    </a:lnL>
                    <a:lnR>
                      <a:noFill/>
                    </a:lnR>
                    <a:lnT>
                      <a:noFill/>
                    </a:lnT>
                    <a:lnB>
                      <a:noFill/>
                    </a:lnB>
                  </a:tcPr>
                </a:tc>
                <a:extLst>
                  <a:ext uri="{0D108BD9-81ED-4DB2-BD59-A6C34878D82A}">
                    <a16:rowId xmlns:a16="http://schemas.microsoft.com/office/drawing/2014/main" val="3228362890"/>
                  </a:ext>
                </a:extLst>
              </a:tr>
              <a:tr h="408988">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Household type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Adults &amp; No children in household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47.2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47.2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47.1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16.14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21.01 </a:t>
                      </a:r>
                    </a:p>
                  </a:txBody>
                  <a:tcPr marL="0" marR="56583" marT="0" marB="0">
                    <a:lnL>
                      <a:noFill/>
                    </a:lnL>
                    <a:lnR>
                      <a:noFill/>
                    </a:lnR>
                    <a:lnT>
                      <a:noFill/>
                    </a:lnT>
                    <a:lnB>
                      <a:noFill/>
                    </a:lnB>
                  </a:tcPr>
                </a:tc>
                <a:extLst>
                  <a:ext uri="{0D108BD9-81ED-4DB2-BD59-A6C34878D82A}">
                    <a16:rowId xmlns:a16="http://schemas.microsoft.com/office/drawing/2014/main" val="2444997943"/>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 adult and 1+ children u18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3.2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0.7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14.11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17.89 </a:t>
                      </a:r>
                    </a:p>
                  </a:txBody>
                  <a:tcPr marL="0" marR="56583" marT="0" marB="0">
                    <a:lnL>
                      <a:noFill/>
                    </a:lnL>
                    <a:lnR>
                      <a:noFill/>
                    </a:lnR>
                    <a:lnT>
                      <a:noFill/>
                    </a:lnT>
                    <a:lnB>
                      <a:noFill/>
                    </a:lnB>
                  </a:tcPr>
                </a:tc>
                <a:extLst>
                  <a:ext uri="{0D108BD9-81ED-4DB2-BD59-A6C34878D82A}">
                    <a16:rowId xmlns:a16="http://schemas.microsoft.com/office/drawing/2014/main" val="1636992575"/>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 adults and 1-3 children u18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34.8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36.3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33.1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18.66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22.63 </a:t>
                      </a:r>
                    </a:p>
                  </a:txBody>
                  <a:tcPr marL="0" marR="56583" marT="0" marB="0">
                    <a:lnL>
                      <a:noFill/>
                    </a:lnL>
                    <a:lnR>
                      <a:noFill/>
                    </a:lnR>
                    <a:lnT>
                      <a:noFill/>
                    </a:lnT>
                    <a:lnB>
                      <a:noFill/>
                    </a:lnB>
                  </a:tcPr>
                </a:tc>
                <a:extLst>
                  <a:ext uri="{0D108BD9-81ED-4DB2-BD59-A6C34878D82A}">
                    <a16:rowId xmlns:a16="http://schemas.microsoft.com/office/drawing/2014/main" val="3844793432"/>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Other households’ w/ children u18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14.9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15.8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14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14.64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19.63 </a:t>
                      </a:r>
                    </a:p>
                  </a:txBody>
                  <a:tcPr marL="0" marR="56583" marT="0" marB="0">
                    <a:lnL>
                      <a:noFill/>
                    </a:lnL>
                    <a:lnR>
                      <a:noFill/>
                    </a:lnR>
                    <a:lnT>
                      <a:noFill/>
                    </a:lnT>
                    <a:lnB>
                      <a:noFill/>
                    </a:lnB>
                  </a:tcPr>
                </a:tc>
                <a:extLst>
                  <a:ext uri="{0D108BD9-81ED-4DB2-BD59-A6C34878D82A}">
                    <a16:rowId xmlns:a16="http://schemas.microsoft.com/office/drawing/2014/main" val="3981982425"/>
                  </a:ext>
                </a:extLst>
              </a:tr>
              <a:tr h="408988">
                <a:tc>
                  <a:txBody>
                    <a:bodyPr/>
                    <a:lstStyle/>
                    <a:p>
                      <a:pPr marL="77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Working hours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0 to 15 hours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7.6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4.3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11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12.13 </a:t>
                      </a:r>
                    </a:p>
                  </a:txBody>
                  <a:tcPr marL="0" marR="56583" marT="0" marB="0">
                    <a:lnL>
                      <a:noFill/>
                    </a:lnL>
                    <a:lnR>
                      <a:noFill/>
                    </a:lnR>
                    <a:lnT>
                      <a:noFill/>
                    </a:lnT>
                    <a:lnB>
                      <a:noFill/>
                    </a:lnB>
                  </a:tcPr>
                </a:tc>
                <a:tc>
                  <a:txBody>
                    <a:bodyPr/>
                    <a:lstStyle/>
                    <a:p>
                      <a:pPr marL="6350" indent="-6350" algn="l">
                        <a:lnSpc>
                          <a:spcPct val="107000"/>
                        </a:lnSpc>
                        <a:spcAft>
                          <a:spcPts val="32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29.2 </a:t>
                      </a:r>
                    </a:p>
                  </a:txBody>
                  <a:tcPr marL="0" marR="56583" marT="0" marB="0">
                    <a:lnL>
                      <a:noFill/>
                    </a:lnL>
                    <a:lnR>
                      <a:noFill/>
                    </a:lnR>
                    <a:lnT>
                      <a:noFill/>
                    </a:lnT>
                    <a:lnB>
                      <a:noFill/>
                    </a:lnB>
                  </a:tcPr>
                </a:tc>
                <a:extLst>
                  <a:ext uri="{0D108BD9-81ED-4DB2-BD59-A6C34878D82A}">
                    <a16:rowId xmlns:a16="http://schemas.microsoft.com/office/drawing/2014/main" val="863558575"/>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 to 30 hours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22.2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11.9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32.4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13.76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18.76 </a:t>
                      </a:r>
                    </a:p>
                  </a:txBody>
                  <a:tcPr marL="0" marR="56583" marT="0" marB="0">
                    <a:lnL>
                      <a:noFill/>
                    </a:lnL>
                    <a:lnR>
                      <a:noFill/>
                    </a:lnR>
                    <a:lnT>
                      <a:noFill/>
                    </a:lnT>
                    <a:lnB>
                      <a:noFill/>
                    </a:lnB>
                  </a:tcPr>
                </a:tc>
                <a:extLst>
                  <a:ext uri="{0D108BD9-81ED-4DB2-BD59-A6C34878D82A}">
                    <a16:rowId xmlns:a16="http://schemas.microsoft.com/office/drawing/2014/main" val="3991086268"/>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31+ hours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70.2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83.8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56.6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17.85 </a:t>
                      </a:r>
                    </a:p>
                  </a:txBody>
                  <a:tcPr marL="0" marR="56583" marT="0" marB="0">
                    <a:lnL>
                      <a:noFill/>
                    </a:lnL>
                    <a:lnR>
                      <a:noFill/>
                    </a:lnR>
                    <a:lnT>
                      <a:noFill/>
                    </a:lnT>
                    <a:lnB>
                      <a:noFill/>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21.2 </a:t>
                      </a:r>
                    </a:p>
                  </a:txBody>
                  <a:tcPr marL="0" marR="56583" marT="0" marB="0">
                    <a:lnL>
                      <a:noFill/>
                    </a:lnL>
                    <a:lnR>
                      <a:noFill/>
                    </a:lnR>
                    <a:lnT>
                      <a:noFill/>
                    </a:lnT>
                    <a:lnB>
                      <a:noFill/>
                    </a:lnB>
                  </a:tcPr>
                </a:tc>
                <a:extLst>
                  <a:ext uri="{0D108BD9-81ED-4DB2-BD59-A6C34878D82A}">
                    <a16:rowId xmlns:a16="http://schemas.microsoft.com/office/drawing/2014/main" val="3693501144"/>
                  </a:ext>
                </a:extLst>
              </a:tr>
              <a:tr h="408988">
                <a:tc>
                  <a:txBody>
                    <a:bodyPr/>
                    <a:lstStyle/>
                    <a:p>
                      <a:pPr marL="77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Working arrangement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Full-time </a:t>
                      </a:r>
                    </a:p>
                  </a:txBody>
                  <a:tcPr marL="0" marR="56583" marT="0" marB="0">
                    <a:lnL>
                      <a:noFill/>
                    </a:lnL>
                    <a:lnR>
                      <a:noFill/>
                    </a:lnR>
                    <a:lnT>
                      <a:noFill/>
                    </a:lnT>
                    <a:lnB>
                      <a:noFill/>
                    </a:lnB>
                  </a:tcPr>
                </a:tc>
                <a:tc>
                  <a:txBody>
                    <a:bodyPr/>
                    <a:lstStyle/>
                    <a:p>
                      <a:pPr marL="6350" indent="-6350" algn="l">
                        <a:lnSpc>
                          <a:spcPct val="107000"/>
                        </a:lnSpc>
                        <a:spcAft>
                          <a:spcPts val="33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75.8 </a:t>
                      </a:r>
                    </a:p>
                  </a:txBody>
                  <a:tcPr marL="0" marR="56583" marT="0" marB="0">
                    <a:lnL>
                      <a:noFill/>
                    </a:lnL>
                    <a:lnR>
                      <a:noFill/>
                    </a:lnR>
                    <a:lnT>
                      <a:noFill/>
                    </a:lnT>
                    <a:lnB>
                      <a:noFill/>
                    </a:lnB>
                  </a:tcPr>
                </a:tc>
                <a:tc>
                  <a:txBody>
                    <a:bodyPr/>
                    <a:lstStyle/>
                    <a:p>
                      <a:pPr marL="6350" indent="-6350" algn="l">
                        <a:lnSpc>
                          <a:spcPct val="107000"/>
                        </a:lnSpc>
                        <a:spcAft>
                          <a:spcPts val="33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86.3 </a:t>
                      </a:r>
                    </a:p>
                  </a:txBody>
                  <a:tcPr marL="0" marR="56583" marT="0" marB="0">
                    <a:lnL>
                      <a:noFill/>
                    </a:lnL>
                    <a:lnR>
                      <a:noFill/>
                    </a:lnR>
                    <a:lnT>
                      <a:noFill/>
                    </a:lnT>
                    <a:lnB>
                      <a:noFill/>
                    </a:lnB>
                  </a:tcPr>
                </a:tc>
                <a:tc>
                  <a:txBody>
                    <a:bodyPr/>
                    <a:lstStyle/>
                    <a:p>
                      <a:pPr marL="6350" indent="-6350" algn="l">
                        <a:lnSpc>
                          <a:spcPct val="107000"/>
                        </a:lnSpc>
                        <a:spcAft>
                          <a:spcPts val="33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65.4 </a:t>
                      </a:r>
                    </a:p>
                  </a:txBody>
                  <a:tcPr marL="0" marR="56583" marT="0" marB="0">
                    <a:lnL>
                      <a:noFill/>
                    </a:lnL>
                    <a:lnR>
                      <a:noFill/>
                    </a:lnR>
                    <a:lnT>
                      <a:noFill/>
                    </a:lnT>
                    <a:lnB>
                      <a:noFill/>
                    </a:lnB>
                  </a:tcPr>
                </a:tc>
                <a:tc>
                  <a:txBody>
                    <a:bodyPr/>
                    <a:lstStyle/>
                    <a:p>
                      <a:pPr marL="6350" indent="-6350" algn="l">
                        <a:lnSpc>
                          <a:spcPct val="107000"/>
                        </a:lnSpc>
                        <a:spcAft>
                          <a:spcPts val="33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18.25 </a:t>
                      </a:r>
                    </a:p>
                  </a:txBody>
                  <a:tcPr marL="0" marR="56583" marT="0" marB="0">
                    <a:lnL>
                      <a:noFill/>
                    </a:lnL>
                    <a:lnR>
                      <a:noFill/>
                    </a:lnR>
                    <a:lnT>
                      <a:noFill/>
                    </a:lnT>
                    <a:lnB>
                      <a:noFill/>
                    </a:lnB>
                  </a:tcPr>
                </a:tc>
                <a:tc>
                  <a:txBody>
                    <a:bodyPr/>
                    <a:lstStyle/>
                    <a:p>
                      <a:pPr marL="6350" indent="-6350" algn="l">
                        <a:lnSpc>
                          <a:spcPct val="107000"/>
                        </a:lnSpc>
                        <a:spcAft>
                          <a:spcPts val="33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22.89 </a:t>
                      </a:r>
                    </a:p>
                  </a:txBody>
                  <a:tcPr marL="0" marR="56583" marT="0" marB="0">
                    <a:lnL>
                      <a:noFill/>
                    </a:lnL>
                    <a:lnR>
                      <a:noFill/>
                    </a:lnR>
                    <a:lnT>
                      <a:noFill/>
                    </a:lnT>
                    <a:lnB>
                      <a:noFill/>
                    </a:lnB>
                  </a:tcPr>
                </a:tc>
                <a:extLst>
                  <a:ext uri="{0D108BD9-81ED-4DB2-BD59-A6C34878D82A}">
                    <a16:rowId xmlns:a16="http://schemas.microsoft.com/office/drawing/2014/main" val="2513040454"/>
                  </a:ext>
                </a:extLst>
              </a:tr>
              <a:tr h="181018">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Part-time </a:t>
                      </a:r>
                    </a:p>
                  </a:txBody>
                  <a:tcPr marL="0" marR="5658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24.2 </a:t>
                      </a:r>
                    </a:p>
                  </a:txBody>
                  <a:tcPr marL="0" marR="5658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13.7 </a:t>
                      </a:r>
                    </a:p>
                  </a:txBody>
                  <a:tcPr marL="0" marR="5658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34.6 </a:t>
                      </a:r>
                    </a:p>
                  </a:txBody>
                  <a:tcPr marL="0" marR="5658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12.25 </a:t>
                      </a:r>
                    </a:p>
                  </a:txBody>
                  <a:tcPr marL="0" marR="5658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16.15 </a:t>
                      </a:r>
                    </a:p>
                  </a:txBody>
                  <a:tcPr marL="0" marR="56583"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78765"/>
                  </a:ext>
                </a:extLst>
              </a:tr>
            </a:tbl>
          </a:graphicData>
        </a:graphic>
      </p:graphicFrame>
      <p:sp>
        <p:nvSpPr>
          <p:cNvPr id="8" name="TextBox 7">
            <a:extLst>
              <a:ext uri="{FF2B5EF4-FFF2-40B4-BE49-F238E27FC236}">
                <a16:creationId xmlns:a16="http://schemas.microsoft.com/office/drawing/2014/main" id="{26138E98-29C0-4065-8039-81EF9EFC60D4}"/>
              </a:ext>
            </a:extLst>
          </p:cNvPr>
          <p:cNvSpPr txBox="1"/>
          <p:nvPr/>
        </p:nvSpPr>
        <p:spPr>
          <a:xfrm>
            <a:off x="9474200" y="3045566"/>
            <a:ext cx="2476500" cy="1477328"/>
          </a:xfrm>
          <a:prstGeom prst="rect">
            <a:avLst/>
          </a:prstGeom>
          <a:noFill/>
        </p:spPr>
        <p:txBody>
          <a:bodyPr wrap="square">
            <a:spAutoFit/>
          </a:bodyPr>
          <a:lstStyle/>
          <a:p>
            <a:pPr algn="ctr"/>
            <a:r>
              <a:rPr lang="en-GB" sz="1800" dirty="0">
                <a:solidFill>
                  <a:srgbClr val="000000"/>
                </a:solidFill>
                <a:effectLst/>
                <a:latin typeface="Open Sans Light" panose="020B0306030504020204"/>
                <a:ea typeface="Segoe UI" panose="020B0502040204020203" pitchFamily="34" charset="0"/>
              </a:rPr>
              <a:t>Average differences in hourly earnings by personal/family characteristics, across gender </a:t>
            </a:r>
            <a:endParaRPr lang="en-GB" dirty="0">
              <a:latin typeface="Open Sans Light" panose="020B0306030504020204"/>
            </a:endParaRPr>
          </a:p>
        </p:txBody>
      </p:sp>
    </p:spTree>
    <p:extLst>
      <p:ext uri="{BB962C8B-B14F-4D97-AF65-F5344CB8AC3E}">
        <p14:creationId xmlns:p14="http://schemas.microsoft.com/office/powerpoint/2010/main" val="2301345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6138E98-29C0-4065-8039-81EF9EFC60D4}"/>
              </a:ext>
            </a:extLst>
          </p:cNvPr>
          <p:cNvSpPr txBox="1"/>
          <p:nvPr/>
        </p:nvSpPr>
        <p:spPr>
          <a:xfrm>
            <a:off x="9474200" y="3045566"/>
            <a:ext cx="2476500" cy="1754326"/>
          </a:xfrm>
          <a:prstGeom prst="rect">
            <a:avLst/>
          </a:prstGeom>
          <a:noFill/>
        </p:spPr>
        <p:txBody>
          <a:bodyPr wrap="square">
            <a:spAutoFit/>
          </a:bodyPr>
          <a:lstStyle/>
          <a:p>
            <a:pPr algn="ctr"/>
            <a:r>
              <a:rPr lang="en-GB" sz="1800" dirty="0">
                <a:solidFill>
                  <a:srgbClr val="000000"/>
                </a:solidFill>
                <a:effectLst/>
                <a:latin typeface="Open Sans Light" panose="020B0306030504020204"/>
                <a:ea typeface="Segoe UI" panose="020B0502040204020203" pitchFamily="34" charset="0"/>
              </a:rPr>
              <a:t>Gender pay gap in hourly earnings based on worker &amp; household/family structure characteristics </a:t>
            </a:r>
            <a:endParaRPr lang="en-GB" dirty="0">
              <a:latin typeface="Open Sans Light" panose="020B0306030504020204"/>
            </a:endParaRPr>
          </a:p>
        </p:txBody>
      </p:sp>
      <p:graphicFrame>
        <p:nvGraphicFramePr>
          <p:cNvPr id="3" name="Table 2">
            <a:extLst>
              <a:ext uri="{FF2B5EF4-FFF2-40B4-BE49-F238E27FC236}">
                <a16:creationId xmlns:a16="http://schemas.microsoft.com/office/drawing/2014/main" id="{DF967AA8-DF5C-4E4D-8658-F3E9473FC2C8}"/>
              </a:ext>
            </a:extLst>
          </p:cNvPr>
          <p:cNvGraphicFramePr>
            <a:graphicFrameLocks noGrp="1"/>
          </p:cNvGraphicFramePr>
          <p:nvPr>
            <p:extLst>
              <p:ext uri="{D42A27DB-BD31-4B8C-83A1-F6EECF244321}">
                <p14:modId xmlns:p14="http://schemas.microsoft.com/office/powerpoint/2010/main" val="725919319"/>
              </p:ext>
            </p:extLst>
          </p:nvPr>
        </p:nvGraphicFramePr>
        <p:xfrm>
          <a:off x="647701" y="419101"/>
          <a:ext cx="8470902" cy="6319082"/>
        </p:xfrm>
        <a:graphic>
          <a:graphicData uri="http://schemas.openxmlformats.org/drawingml/2006/table">
            <a:tbl>
              <a:tblPr firstRow="1" firstCol="1" bandRow="1"/>
              <a:tblGrid>
                <a:gridCol w="2554656">
                  <a:extLst>
                    <a:ext uri="{9D8B030D-6E8A-4147-A177-3AD203B41FA5}">
                      <a16:colId xmlns:a16="http://schemas.microsoft.com/office/drawing/2014/main" val="2899836317"/>
                    </a:ext>
                  </a:extLst>
                </a:gridCol>
                <a:gridCol w="986041">
                  <a:extLst>
                    <a:ext uri="{9D8B030D-6E8A-4147-A177-3AD203B41FA5}">
                      <a16:colId xmlns:a16="http://schemas.microsoft.com/office/drawing/2014/main" val="1349665337"/>
                    </a:ext>
                  </a:extLst>
                </a:gridCol>
                <a:gridCol w="986041">
                  <a:extLst>
                    <a:ext uri="{9D8B030D-6E8A-4147-A177-3AD203B41FA5}">
                      <a16:colId xmlns:a16="http://schemas.microsoft.com/office/drawing/2014/main" val="4192993850"/>
                    </a:ext>
                  </a:extLst>
                </a:gridCol>
                <a:gridCol w="986041">
                  <a:extLst>
                    <a:ext uri="{9D8B030D-6E8A-4147-A177-3AD203B41FA5}">
                      <a16:colId xmlns:a16="http://schemas.microsoft.com/office/drawing/2014/main" val="3324686170"/>
                    </a:ext>
                  </a:extLst>
                </a:gridCol>
                <a:gridCol w="986041">
                  <a:extLst>
                    <a:ext uri="{9D8B030D-6E8A-4147-A177-3AD203B41FA5}">
                      <a16:colId xmlns:a16="http://schemas.microsoft.com/office/drawing/2014/main" val="3929918668"/>
                    </a:ext>
                  </a:extLst>
                </a:gridCol>
                <a:gridCol w="986041">
                  <a:extLst>
                    <a:ext uri="{9D8B030D-6E8A-4147-A177-3AD203B41FA5}">
                      <a16:colId xmlns:a16="http://schemas.microsoft.com/office/drawing/2014/main" val="3588896312"/>
                    </a:ext>
                  </a:extLst>
                </a:gridCol>
                <a:gridCol w="986041">
                  <a:extLst>
                    <a:ext uri="{9D8B030D-6E8A-4147-A177-3AD203B41FA5}">
                      <a16:colId xmlns:a16="http://schemas.microsoft.com/office/drawing/2014/main" val="1812312046"/>
                    </a:ext>
                  </a:extLst>
                </a:gridCol>
              </a:tblGrid>
              <a:tr h="1298962">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18246"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63525" indent="33655"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Median hourly earnings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33655" indent="-33655" algn="l">
                        <a:lnSpc>
                          <a:spcPct val="98000"/>
                        </a:lnSpc>
                        <a:spcAft>
                          <a:spcPts val="5"/>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Percentage difference in female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298450" indent="-213360" algn="l">
                        <a:lnSpc>
                          <a:spcPct val="99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earnings as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19380" indent="-82550" algn="l">
                        <a:lnSpc>
                          <a:spcPct val="99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compared to male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8509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earnings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1755"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(median)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90830" indent="-133985"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Mean hourly earnings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33655" indent="-33655" algn="l">
                        <a:lnSpc>
                          <a:spcPct val="98000"/>
                        </a:lnSpc>
                        <a:spcAft>
                          <a:spcPts val="5"/>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Percentage difference in female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298450" indent="-213360" algn="l">
                        <a:lnSpc>
                          <a:spcPct val="99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earnings as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19380" indent="-82550" algn="l">
                        <a:lnSpc>
                          <a:spcPct val="99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compared to 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8509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earnings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33985"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(mean)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735857"/>
                  </a:ext>
                </a:extLst>
              </a:tr>
              <a:tr h="161550">
                <a:tc>
                  <a:txBody>
                    <a:bodyPr/>
                    <a:lstStyle/>
                    <a:p>
                      <a:pPr marL="77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645"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37465" indent="-6350" algn="l">
                        <a:lnSpc>
                          <a:spcPct val="107000"/>
                        </a:lnSpc>
                        <a:spcAft>
                          <a:spcPts val="2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38100" indent="-6350" algn="l">
                        <a:lnSpc>
                          <a:spcPct val="107000"/>
                        </a:lnSpc>
                        <a:spcAft>
                          <a:spcPts val="2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4820833"/>
                  </a:ext>
                </a:extLst>
              </a:tr>
              <a:tr h="381213">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Age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15-24 </a:t>
                      </a:r>
                    </a:p>
                  </a:txBody>
                  <a:tcPr marL="0" marR="1824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350" marR="3810" indent="-6350" algn="ctr">
                        <a:lnSpc>
                          <a:spcPct val="107000"/>
                        </a:lnSpc>
                        <a:spcAft>
                          <a:spcPts val="435"/>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620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10.58 </a:t>
                      </a: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33045" indent="-6350" algn="ctr">
                        <a:lnSpc>
                          <a:spcPct val="107000"/>
                        </a:lnSpc>
                        <a:spcAft>
                          <a:spcPts val="43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10.4 </a:t>
                      </a:r>
                    </a:p>
                  </a:txBody>
                  <a:tcPr marL="0" marR="18246"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marR="1270" indent="-6350" algn="ctr">
                        <a:lnSpc>
                          <a:spcPct val="107000"/>
                        </a:lnSpc>
                        <a:spcAft>
                          <a:spcPts val="43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-1.70 </a:t>
                      </a:r>
                    </a:p>
                  </a:txBody>
                  <a:tcPr marL="0" marR="1824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350" indent="-6350" algn="ctr">
                        <a:lnSpc>
                          <a:spcPct val="107000"/>
                        </a:lnSpc>
                        <a:spcAft>
                          <a:spcPts val="43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11.25 </a:t>
                      </a: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33045" indent="-6350" algn="ctr">
                        <a:lnSpc>
                          <a:spcPct val="107000"/>
                        </a:lnSpc>
                        <a:spcAft>
                          <a:spcPts val="435"/>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12.47 </a:t>
                      </a:r>
                    </a:p>
                  </a:txBody>
                  <a:tcPr marL="0" marR="18246"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6350" marR="1270" indent="-6350" algn="ctr">
                        <a:lnSpc>
                          <a:spcPct val="107000"/>
                        </a:lnSpc>
                        <a:spcAft>
                          <a:spcPts val="435"/>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10.84 </a:t>
                      </a:r>
                    </a:p>
                  </a:txBody>
                  <a:tcPr marL="0" marR="18246"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60559653"/>
                  </a:ext>
                </a:extLst>
              </a:tr>
              <a:tr h="16155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25-49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17.79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16.51 </a:t>
                      </a:r>
                    </a:p>
                  </a:txBody>
                  <a:tcPr marL="0" marR="18246" marT="0" marB="0" anchor="ctr">
                    <a:lnL>
                      <a:noFill/>
                    </a:lnL>
                    <a:lnR>
                      <a:noFill/>
                    </a:lnR>
                    <a:lnT>
                      <a:noFill/>
                    </a:lnT>
                    <a:lnB>
                      <a:noFill/>
                    </a:lnB>
                  </a:tcPr>
                </a:tc>
                <a:tc>
                  <a:txBody>
                    <a:bodyPr/>
                    <a:lstStyle/>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-7.20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22.67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20.42 </a:t>
                      </a:r>
                    </a:p>
                  </a:txBody>
                  <a:tcPr marL="0" marR="18246" marT="0" marB="0" anchor="ctr">
                    <a:lnL>
                      <a:noFill/>
                    </a:lnL>
                    <a:lnR>
                      <a:noFill/>
                    </a:lnR>
                    <a:lnT>
                      <a:noFill/>
                    </a:lnT>
                    <a:lnB>
                      <a:noFill/>
                    </a:lnB>
                  </a:tcPr>
                </a:tc>
                <a:tc>
                  <a:txBody>
                    <a:bodyPr/>
                    <a:lstStyle/>
                    <a:p>
                      <a:pPr marL="6350" marR="3746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-9.93 </a:t>
                      </a:r>
                    </a:p>
                  </a:txBody>
                  <a:tcPr marL="0" marR="18246" marT="0" marB="0" anchor="ctr">
                    <a:lnL>
                      <a:noFill/>
                    </a:lnL>
                    <a:lnR>
                      <a:noFill/>
                    </a:lnR>
                    <a:lnT>
                      <a:noFill/>
                    </a:lnT>
                    <a:lnB>
                      <a:noFill/>
                    </a:lnB>
                  </a:tcPr>
                </a:tc>
                <a:extLst>
                  <a:ext uri="{0D108BD9-81ED-4DB2-BD59-A6C34878D82A}">
                    <a16:rowId xmlns:a16="http://schemas.microsoft.com/office/drawing/2014/main" val="2081869471"/>
                  </a:ext>
                </a:extLst>
              </a:tr>
              <a:tr h="16155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50-64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20.12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19.61 </a:t>
                      </a:r>
                    </a:p>
                  </a:txBody>
                  <a:tcPr marL="0" marR="18246" marT="0" marB="0" anchor="ctr">
                    <a:lnL>
                      <a:noFill/>
                    </a:lnL>
                    <a:lnR>
                      <a:noFill/>
                    </a:lnR>
                    <a:lnT>
                      <a:noFill/>
                    </a:lnT>
                    <a:lnB>
                      <a:noFill/>
                    </a:lnB>
                  </a:tcPr>
                </a:tc>
                <a:tc>
                  <a:txBody>
                    <a:bodyPr/>
                    <a:lstStyle/>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-2.53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26.28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22.61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-13.97 </a:t>
                      </a:r>
                    </a:p>
                  </a:txBody>
                  <a:tcPr marL="0" marR="18246" marT="0" marB="0" anchor="ctr">
                    <a:lnL>
                      <a:noFill/>
                    </a:lnL>
                    <a:lnR>
                      <a:noFill/>
                    </a:lnR>
                    <a:lnT>
                      <a:noFill/>
                    </a:lnT>
                    <a:lnB>
                      <a:noFill/>
                    </a:lnB>
                  </a:tcPr>
                </a:tc>
                <a:extLst>
                  <a:ext uri="{0D108BD9-81ED-4DB2-BD59-A6C34878D82A}">
                    <a16:rowId xmlns:a16="http://schemas.microsoft.com/office/drawing/2014/main" val="2251908763"/>
                  </a:ext>
                </a:extLst>
              </a:tr>
              <a:tr h="16155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65+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12.03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15.58 </a:t>
                      </a:r>
                    </a:p>
                  </a:txBody>
                  <a:tcPr marL="0" marR="18246" marT="0" marB="0" anchor="ctr">
                    <a:lnL>
                      <a:noFill/>
                    </a:lnL>
                    <a:lnR>
                      <a:noFill/>
                    </a:lnR>
                    <a:lnT>
                      <a:noFill/>
                    </a:lnT>
                    <a:lnB>
                      <a:noFill/>
                    </a:lnB>
                  </a:tcPr>
                </a:tc>
                <a:tc>
                  <a:txBody>
                    <a:bodyPr/>
                    <a:lstStyle/>
                    <a:p>
                      <a:pPr marL="6350" marR="3937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29.51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19.98 </a:t>
                      </a:r>
                    </a:p>
                  </a:txBody>
                  <a:tcPr marL="0" marR="18246" marT="0" marB="0" anchor="ctr">
                    <a:lnL>
                      <a:noFill/>
                    </a:lnL>
                    <a:lnR>
                      <a:noFill/>
                    </a:lnR>
                    <a:lnT>
                      <a:noFill/>
                    </a:lnT>
                    <a:lnB>
                      <a:noFill/>
                    </a:lnB>
                  </a:tcPr>
                </a:tc>
                <a:tc>
                  <a:txBody>
                    <a:bodyPr/>
                    <a:lstStyle/>
                    <a:p>
                      <a:pPr marL="6350" marR="3746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-0.10 </a:t>
                      </a:r>
                    </a:p>
                  </a:txBody>
                  <a:tcPr marL="0" marR="18246" marT="0" marB="0" anchor="ctr">
                    <a:lnL>
                      <a:noFill/>
                    </a:lnL>
                    <a:lnR>
                      <a:noFill/>
                    </a:lnR>
                    <a:lnT>
                      <a:noFill/>
                    </a:lnT>
                    <a:lnB>
                      <a:noFill/>
                    </a:lnB>
                  </a:tcPr>
                </a:tc>
                <a:extLst>
                  <a:ext uri="{0D108BD9-81ED-4DB2-BD59-A6C34878D82A}">
                    <a16:rowId xmlns:a16="http://schemas.microsoft.com/office/drawing/2014/main" val="2325660650"/>
                  </a:ext>
                </a:extLst>
              </a:tr>
              <a:tr h="0">
                <a:tc>
                  <a:txBody>
                    <a:bodyPr/>
                    <a:lstStyle/>
                    <a:p>
                      <a:pPr marL="77470" marR="19939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Educational Qualifications</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10" indent="-6350" algn="ctr">
                        <a:lnSpc>
                          <a:spcPct val="107000"/>
                        </a:lnSpc>
                        <a:spcAft>
                          <a:spcPts val="108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108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a:noFill/>
                    </a:lnT>
                    <a:lnB>
                      <a:noFill/>
                    </a:lnB>
                  </a:tcPr>
                </a:tc>
                <a:tc>
                  <a:txBody>
                    <a:bodyPr/>
                    <a:lstStyle/>
                    <a:p>
                      <a:pPr marL="635" indent="-6350" algn="ctr">
                        <a:lnSpc>
                          <a:spcPct val="107000"/>
                        </a:lnSpc>
                        <a:spcAft>
                          <a:spcPts val="74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indent="-6350" algn="ctr">
                        <a:lnSpc>
                          <a:spcPct val="107000"/>
                        </a:lnSpc>
                        <a:spcAft>
                          <a:spcPts val="108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108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a:noFill/>
                    </a:lnT>
                    <a:lnB>
                      <a:noFill/>
                    </a:lnB>
                  </a:tcPr>
                </a:tc>
                <a:tc>
                  <a:txBody>
                    <a:bodyPr/>
                    <a:lstStyle/>
                    <a:p>
                      <a:pPr marL="6350" marR="1270" indent="-6350" algn="ctr">
                        <a:lnSpc>
                          <a:spcPct val="107000"/>
                        </a:lnSpc>
                        <a:spcAft>
                          <a:spcPts val="625"/>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a:noFill/>
                    </a:lnT>
                    <a:lnB>
                      <a:noFill/>
                    </a:lnB>
                  </a:tcPr>
                </a:tc>
                <a:extLst>
                  <a:ext uri="{0D108BD9-81ED-4DB2-BD59-A6C34878D82A}">
                    <a16:rowId xmlns:a16="http://schemas.microsoft.com/office/drawing/2014/main" val="189678635"/>
                  </a:ext>
                </a:extLst>
              </a:tr>
              <a:tr h="0">
                <a:tc>
                  <a:txBody>
                    <a:bodyPr/>
                    <a:lstStyle/>
                    <a:p>
                      <a:pPr marL="77470" marR="19939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Degree or higher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10" indent="-6350" algn="ctr">
                        <a:lnSpc>
                          <a:spcPct val="107000"/>
                        </a:lnSpc>
                        <a:spcAft>
                          <a:spcPts val="108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25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108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22 </a:t>
                      </a:r>
                    </a:p>
                  </a:txBody>
                  <a:tcPr marL="0" marR="18246" marT="0" marB="0" anchor="ctr">
                    <a:lnL>
                      <a:noFill/>
                    </a:lnL>
                    <a:lnR>
                      <a:noFill/>
                    </a:lnR>
                    <a:lnT>
                      <a:noFill/>
                    </a:lnT>
                    <a:lnB>
                      <a:noFill/>
                    </a:lnB>
                  </a:tcPr>
                </a:tc>
                <a:tc>
                  <a:txBody>
                    <a:bodyPr/>
                    <a:lstStyle/>
                    <a:p>
                      <a:pPr marL="635" indent="-6350" algn="ctr">
                        <a:lnSpc>
                          <a:spcPct val="107000"/>
                        </a:lnSpc>
                        <a:spcAft>
                          <a:spcPts val="74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-12.00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indent="-6350" algn="ctr">
                        <a:lnSpc>
                          <a:spcPct val="107000"/>
                        </a:lnSpc>
                        <a:spcAft>
                          <a:spcPts val="108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28.66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108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25.96 </a:t>
                      </a:r>
                    </a:p>
                  </a:txBody>
                  <a:tcPr marL="0" marR="18246" marT="0" marB="0" anchor="ctr">
                    <a:lnL>
                      <a:noFill/>
                    </a:lnL>
                    <a:lnR>
                      <a:noFill/>
                    </a:lnR>
                    <a:lnT>
                      <a:noFill/>
                    </a:lnT>
                    <a:lnB>
                      <a:noFill/>
                    </a:lnB>
                  </a:tcPr>
                </a:tc>
                <a:tc>
                  <a:txBody>
                    <a:bodyPr/>
                    <a:lstStyle/>
                    <a:p>
                      <a:pPr marL="6350" marR="1270" indent="-6350" algn="ctr">
                        <a:lnSpc>
                          <a:spcPct val="107000"/>
                        </a:lnSpc>
                        <a:spcAft>
                          <a:spcPts val="625"/>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-9.42 </a:t>
                      </a:r>
                    </a:p>
                  </a:txBody>
                  <a:tcPr marL="0" marR="18246" marT="0" marB="0" anchor="ctr">
                    <a:lnL>
                      <a:noFill/>
                    </a:lnL>
                    <a:lnR>
                      <a:noFill/>
                    </a:lnR>
                    <a:lnT>
                      <a:noFill/>
                    </a:lnT>
                    <a:lnB>
                      <a:noFill/>
                    </a:lnB>
                  </a:tcPr>
                </a:tc>
                <a:extLst>
                  <a:ext uri="{0D108BD9-81ED-4DB2-BD59-A6C34878D82A}">
                    <a16:rowId xmlns:a16="http://schemas.microsoft.com/office/drawing/2014/main" val="1511532593"/>
                  </a:ext>
                </a:extLst>
              </a:tr>
              <a:tr h="161550">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Below Degree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14.64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13.46 </a:t>
                      </a:r>
                    </a:p>
                  </a:txBody>
                  <a:tcPr marL="0" marR="18246" marT="0" marB="0" anchor="ctr">
                    <a:lnL>
                      <a:noFill/>
                    </a:lnL>
                    <a:lnR>
                      <a:noFill/>
                    </a:lnR>
                    <a:lnT>
                      <a:noFill/>
                    </a:lnT>
                    <a:lnB>
                      <a:noFill/>
                    </a:lnB>
                  </a:tcPr>
                </a:tc>
                <a:tc>
                  <a:txBody>
                    <a:bodyPr/>
                    <a:lstStyle/>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-8.06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19.12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16.39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-14.28 </a:t>
                      </a:r>
                    </a:p>
                  </a:txBody>
                  <a:tcPr marL="0" marR="18246" marT="0" marB="0" anchor="ctr">
                    <a:lnL>
                      <a:noFill/>
                    </a:lnL>
                    <a:lnR>
                      <a:noFill/>
                    </a:lnR>
                    <a:lnT>
                      <a:noFill/>
                    </a:lnT>
                    <a:lnB>
                      <a:noFill/>
                    </a:lnB>
                  </a:tcPr>
                </a:tc>
                <a:extLst>
                  <a:ext uri="{0D108BD9-81ED-4DB2-BD59-A6C34878D82A}">
                    <a16:rowId xmlns:a16="http://schemas.microsoft.com/office/drawing/2014/main" val="3967185492"/>
                  </a:ext>
                </a:extLst>
              </a:tr>
              <a:tr h="16155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No Qualifications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14.11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11.18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-20.77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16.05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12.84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-20.00 </a:t>
                      </a:r>
                    </a:p>
                  </a:txBody>
                  <a:tcPr marL="0" marR="18246" marT="0" marB="0" anchor="ctr">
                    <a:lnL>
                      <a:noFill/>
                    </a:lnL>
                    <a:lnR>
                      <a:noFill/>
                    </a:lnR>
                    <a:lnT>
                      <a:noFill/>
                    </a:lnT>
                    <a:lnB>
                      <a:noFill/>
                    </a:lnB>
                  </a:tcPr>
                </a:tc>
                <a:extLst>
                  <a:ext uri="{0D108BD9-81ED-4DB2-BD59-A6C34878D82A}">
                    <a16:rowId xmlns:a16="http://schemas.microsoft.com/office/drawing/2014/main" val="2506704893"/>
                  </a:ext>
                </a:extLst>
              </a:tr>
              <a:tr h="381213">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Marital Status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Single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10" indent="-6350" algn="ctr">
                        <a:lnSpc>
                          <a:spcPct val="107000"/>
                        </a:lnSpc>
                        <a:spcAft>
                          <a:spcPts val="36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13.16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36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13.13 </a:t>
                      </a:r>
                    </a:p>
                  </a:txBody>
                  <a:tcPr marL="0" marR="18246" marT="0" marB="0" anchor="ctr">
                    <a:lnL>
                      <a:noFill/>
                    </a:lnL>
                    <a:lnR>
                      <a:noFill/>
                    </a:lnR>
                    <a:lnT>
                      <a:noFill/>
                    </a:lnT>
                    <a:lnB>
                      <a:noFill/>
                    </a:lnB>
                  </a:tcPr>
                </a:tc>
                <a:tc>
                  <a:txBody>
                    <a:bodyPr/>
                    <a:lstStyle/>
                    <a:p>
                      <a:pPr marL="635" indent="-6350" algn="ctr">
                        <a:lnSpc>
                          <a:spcPct val="107000"/>
                        </a:lnSpc>
                        <a:spcAft>
                          <a:spcPts val="30"/>
                        </a:spcAft>
                      </a:pPr>
                      <a:r>
                        <a:rPr lang="en-GB" sz="1200" dirty="0">
                          <a:solidFill>
                            <a:srgbClr val="000000"/>
                          </a:solidFill>
                          <a:effectLst/>
                          <a:latin typeface="Open Sans Light" panose="020B0306030504020204"/>
                          <a:ea typeface="Calibri" panose="020F0502020204030204" pitchFamily="34" charset="0"/>
                          <a:cs typeface="Times New Roman" panose="02020603050405020304" pitchFamily="18" charset="0"/>
                        </a:rPr>
                        <a:t> </a:t>
                      </a: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-0.23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indent="-6350" algn="ctr">
                        <a:lnSpc>
                          <a:spcPct val="107000"/>
                        </a:lnSpc>
                        <a:spcAft>
                          <a:spcPts val="36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16.2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36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54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17.4 </a:t>
                      </a:r>
                    </a:p>
                  </a:txBody>
                  <a:tcPr marL="0" marR="18246" marT="0" marB="0" anchor="ctr">
                    <a:lnL>
                      <a:noFill/>
                    </a:lnL>
                    <a:lnR>
                      <a:noFill/>
                    </a:lnR>
                    <a:lnT>
                      <a:noFill/>
                    </a:lnT>
                    <a:lnB>
                      <a:noFill/>
                    </a:lnB>
                  </a:tcPr>
                </a:tc>
                <a:tc>
                  <a:txBody>
                    <a:bodyPr/>
                    <a:lstStyle/>
                    <a:p>
                      <a:pPr marL="6350" marR="127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873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7.41 </a:t>
                      </a:r>
                    </a:p>
                  </a:txBody>
                  <a:tcPr marL="0" marR="18246" marT="0" marB="0" anchor="ctr">
                    <a:lnL>
                      <a:noFill/>
                    </a:lnL>
                    <a:lnR>
                      <a:noFill/>
                    </a:lnR>
                    <a:lnT>
                      <a:noFill/>
                    </a:lnT>
                    <a:lnB>
                      <a:noFill/>
                    </a:lnB>
                  </a:tcPr>
                </a:tc>
                <a:extLst>
                  <a:ext uri="{0D108BD9-81ED-4DB2-BD59-A6C34878D82A}">
                    <a16:rowId xmlns:a16="http://schemas.microsoft.com/office/drawing/2014/main" val="567989475"/>
                  </a:ext>
                </a:extLst>
              </a:tr>
              <a:tr h="16155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Married/Civil Partnership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19.72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18.66 </a:t>
                      </a:r>
                    </a:p>
                  </a:txBody>
                  <a:tcPr marL="0" marR="18246" marT="0" marB="0" anchor="ctr">
                    <a:lnL>
                      <a:noFill/>
                    </a:lnL>
                    <a:lnR>
                      <a:noFill/>
                    </a:lnR>
                    <a:lnT>
                      <a:noFill/>
                    </a:lnT>
                    <a:lnB>
                      <a:noFill/>
                    </a:lnB>
                  </a:tcPr>
                </a:tc>
                <a:tc>
                  <a:txBody>
                    <a:bodyPr/>
                    <a:lstStyle/>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-5.38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25.85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22.14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-14.35 </a:t>
                      </a:r>
                    </a:p>
                  </a:txBody>
                  <a:tcPr marL="0" marR="18246" marT="0" marB="0" anchor="ctr">
                    <a:lnL>
                      <a:noFill/>
                    </a:lnL>
                    <a:lnR>
                      <a:noFill/>
                    </a:lnR>
                    <a:lnT>
                      <a:noFill/>
                    </a:lnT>
                    <a:lnB>
                      <a:noFill/>
                    </a:lnB>
                  </a:tcPr>
                </a:tc>
                <a:extLst>
                  <a:ext uri="{0D108BD9-81ED-4DB2-BD59-A6C34878D82A}">
                    <a16:rowId xmlns:a16="http://schemas.microsoft.com/office/drawing/2014/main" val="4096267222"/>
                  </a:ext>
                </a:extLst>
              </a:tr>
              <a:tr h="332001">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Separated/ Divorced/ </a:t>
                      </a:r>
                    </a:p>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Widowed </a:t>
                      </a:r>
                    </a:p>
                  </a:txBody>
                  <a:tcPr marL="0" marR="18246" marT="0" marB="0">
                    <a:lnL>
                      <a:noFill/>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marL="7620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17.44 </a:t>
                      </a:r>
                    </a:p>
                  </a:txBody>
                  <a:tcPr marL="0" marR="18246" marT="0" marB="0" anchor="ctr">
                    <a:lnL w="12700" cap="flat" cmpd="sng" algn="ctr">
                      <a:solidFill>
                        <a:srgbClr val="000000"/>
                      </a:solidFill>
                      <a:prstDash val="solid"/>
                      <a:round/>
                      <a:headEnd type="none" w="med" len="med"/>
                      <a:tailEnd type="none" w="med" len="med"/>
                    </a:lnL>
                    <a:lnR>
                      <a:noFill/>
                    </a:lnR>
                    <a:lnT>
                      <a:noFill/>
                    </a:lnT>
                    <a:lnB w="12700" cap="flat" cmpd="sng" algn="ctr">
                      <a:noFill/>
                      <a:prstDash val="solid"/>
                      <a:round/>
                      <a:headEnd type="none" w="med" len="med"/>
                      <a:tailEnd type="none" w="med" len="med"/>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16.33 </a:t>
                      </a:r>
                    </a:p>
                  </a:txBody>
                  <a:tcPr marL="0" marR="18246" marT="0" marB="0" anchor="ctr">
                    <a:lnL>
                      <a:noFill/>
                    </a:lnL>
                    <a:lnR>
                      <a:noFill/>
                    </a:lnR>
                    <a:lnT>
                      <a:noFill/>
                    </a:lnT>
                    <a:lnB w="12700" cap="flat" cmpd="sng" algn="ctr">
                      <a:noFill/>
                      <a:prstDash val="solid"/>
                      <a:round/>
                      <a:headEnd type="none" w="med" len="med"/>
                      <a:tailEnd type="none" w="med" len="med"/>
                    </a:lnB>
                  </a:tcPr>
                </a:tc>
                <a:tc>
                  <a:txBody>
                    <a:bodyPr/>
                    <a:lstStyle/>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-6.36 </a:t>
                      </a:r>
                    </a:p>
                  </a:txBody>
                  <a:tcPr marL="0" marR="18246" marT="0" marB="0" anchor="ctr">
                    <a:lnL>
                      <a:noFill/>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23.59 </a:t>
                      </a:r>
                    </a:p>
                  </a:txBody>
                  <a:tcPr marL="0" marR="18246" marT="0" marB="0" anchor="ctr">
                    <a:lnL w="12700" cap="flat" cmpd="sng" algn="ctr">
                      <a:solidFill>
                        <a:srgbClr val="000000"/>
                      </a:solidFill>
                      <a:prstDash val="solid"/>
                      <a:round/>
                      <a:headEnd type="none" w="med" len="med"/>
                      <a:tailEnd type="none" w="med" len="med"/>
                    </a:lnL>
                    <a:lnR>
                      <a:noFill/>
                    </a:lnR>
                    <a:lnT>
                      <a:noFill/>
                    </a:lnT>
                    <a:lnB w="12700" cap="flat" cmpd="sng" algn="ctr">
                      <a:noFill/>
                      <a:prstDash val="solid"/>
                      <a:round/>
                      <a:headEnd type="none" w="med" len="med"/>
                      <a:tailEnd type="none" w="med" len="med"/>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19.99 </a:t>
                      </a:r>
                    </a:p>
                  </a:txBody>
                  <a:tcPr marL="0" marR="18246" marT="0" marB="0" anchor="ctr">
                    <a:lnL>
                      <a:noFill/>
                    </a:lnL>
                    <a:lnR>
                      <a:noFill/>
                    </a:lnR>
                    <a:lnT>
                      <a:noFill/>
                    </a:lnT>
                    <a:lnB w="12700" cap="flat" cmpd="sng" algn="ctr">
                      <a:noFill/>
                      <a:prstDash val="solid"/>
                      <a:round/>
                      <a:headEnd type="none" w="med" len="med"/>
                      <a:tailEnd type="none" w="med" len="med"/>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-15.26 </a:t>
                      </a:r>
                    </a:p>
                  </a:txBody>
                  <a:tcPr marL="0" marR="18246" marT="0" marB="0" anchor="ctr">
                    <a:lnL>
                      <a:noFill/>
                    </a:lnL>
                    <a:lnR>
                      <a:noFill/>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val="172373154"/>
                  </a:ext>
                </a:extLst>
              </a:tr>
              <a:tr h="0">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Dependent children</a:t>
                      </a:r>
                    </a:p>
                  </a:txBody>
                  <a:tcPr marL="0" marR="18246"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6350" marR="3810" indent="-6350" algn="ctr">
                        <a:lnSpc>
                          <a:spcPct val="107000"/>
                        </a:lnSpc>
                        <a:spcAft>
                          <a:spcPts val="1085"/>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233045" indent="-6350" algn="ctr">
                        <a:lnSpc>
                          <a:spcPct val="107000"/>
                        </a:lnSpc>
                        <a:spcAft>
                          <a:spcPts val="1085"/>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635" indent="-6350" algn="ctr">
                        <a:lnSpc>
                          <a:spcPct val="107000"/>
                        </a:lnSpc>
                        <a:spcAft>
                          <a:spcPts val="74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6350" indent="-6350" algn="ctr">
                        <a:lnSpc>
                          <a:spcPct val="107000"/>
                        </a:lnSpc>
                        <a:spcAft>
                          <a:spcPts val="1085"/>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233045" indent="-6350" algn="ctr">
                        <a:lnSpc>
                          <a:spcPct val="107000"/>
                        </a:lnSpc>
                        <a:spcAft>
                          <a:spcPts val="1085"/>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6350" marR="1270" indent="-6350" algn="ctr">
                        <a:lnSpc>
                          <a:spcPct val="107000"/>
                        </a:lnSpc>
                        <a:spcAft>
                          <a:spcPts val="630"/>
                        </a:spcAft>
                      </a:pP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18246"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261269139"/>
                  </a:ext>
                </a:extLst>
              </a:tr>
              <a:tr h="0">
                <a:tc>
                  <a:txBody>
                    <a:bodyPr/>
                    <a:lstStyle/>
                    <a:p>
                      <a:pPr marL="77470" indent="-6350" algn="l">
                        <a:lnSpc>
                          <a:spcPct val="107000"/>
                        </a:lnSpc>
                        <a:spcAft>
                          <a:spcPts val="20"/>
                        </a:spcAft>
                      </a:pPr>
                      <a:r>
                        <a:rPr lang="en-GB" sz="1200" b="0" dirty="0">
                          <a:solidFill>
                            <a:srgbClr val="000000"/>
                          </a:solidFill>
                          <a:effectLst/>
                          <a:latin typeface="Open Sans Light" panose="020B0306030504020204"/>
                          <a:ea typeface="Segoe UI" panose="020B0502040204020203" pitchFamily="34" charset="0"/>
                          <a:cs typeface="Times New Roman" panose="02020603050405020304" pitchFamily="18" charset="0"/>
                        </a:rPr>
                        <a:t>A</a:t>
                      </a: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dults &amp; No children in household </a:t>
                      </a:r>
                    </a:p>
                  </a:txBody>
                  <a:tcPr marL="0" marR="18246"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marL="6350" marR="3810" indent="-6350" algn="ctr">
                        <a:lnSpc>
                          <a:spcPct val="107000"/>
                        </a:lnSpc>
                        <a:spcAft>
                          <a:spcPts val="1085"/>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15.89 </a:t>
                      </a: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16.78 </a:t>
                      </a:r>
                    </a:p>
                  </a:txBody>
                  <a:tcPr marL="0" marR="18246" marT="0" marB="0" anchor="ctr">
                    <a:lnL>
                      <a:noFill/>
                    </a:lnL>
                    <a:lnR>
                      <a:noFill/>
                    </a:lnR>
                    <a:lnT w="12700" cap="flat" cmpd="sng" algn="ctr">
                      <a:noFill/>
                      <a:prstDash val="solid"/>
                      <a:round/>
                      <a:headEnd type="none" w="med" len="med"/>
                      <a:tailEnd type="none" w="med" len="med"/>
                    </a:lnT>
                    <a:lnB>
                      <a:noFill/>
                    </a:lnB>
                  </a:tcPr>
                </a:tc>
                <a:tc>
                  <a:txBody>
                    <a:bodyPr/>
                    <a:lstStyle/>
                    <a:p>
                      <a:pPr marL="6350" marR="3873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5.60 </a:t>
                      </a:r>
                    </a:p>
                  </a:txBody>
                  <a:tcPr marL="0" marR="18246" marT="0" marB="0" anchor="ctr">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21.37 </a:t>
                      </a:r>
                    </a:p>
                  </a:txBody>
                  <a:tcPr marL="0" marR="18246" marT="0" marB="0" anchor="ctr">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20.66 </a:t>
                      </a:r>
                    </a:p>
                  </a:txBody>
                  <a:tcPr marL="0" marR="18246" marT="0" marB="0" anchor="ctr">
                    <a:lnL>
                      <a:noFill/>
                    </a:lnL>
                    <a:lnR>
                      <a:noFill/>
                    </a:lnR>
                    <a:lnT w="12700" cap="flat" cmpd="sng" algn="ctr">
                      <a:noFill/>
                      <a:prstDash val="solid"/>
                      <a:round/>
                      <a:headEnd type="none" w="med" len="med"/>
                      <a:tailEnd type="none" w="med" len="med"/>
                    </a:lnT>
                    <a:lnB>
                      <a:noFill/>
                    </a:lnB>
                  </a:tcPr>
                </a:tc>
                <a:tc>
                  <a:txBody>
                    <a:bodyPr/>
                    <a:lstStyle/>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-3.32 </a:t>
                      </a:r>
                    </a:p>
                  </a:txBody>
                  <a:tcPr marL="0" marR="18246" marT="0" marB="0" anchor="ctr">
                    <a:lnL>
                      <a:noFill/>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3650503336"/>
                  </a:ext>
                </a:extLst>
              </a:tr>
              <a:tr h="187618">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 adult and 1+ children u18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12.83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14.12 </a:t>
                      </a:r>
                    </a:p>
                  </a:txBody>
                  <a:tcPr marL="0" marR="18246" marT="0" marB="0" anchor="ctr">
                    <a:lnL>
                      <a:noFill/>
                    </a:lnL>
                    <a:lnR>
                      <a:noFill/>
                    </a:lnR>
                    <a:lnT>
                      <a:noFill/>
                    </a:lnT>
                    <a:lnB>
                      <a:noFill/>
                    </a:lnB>
                  </a:tcPr>
                </a:tc>
                <a:tc>
                  <a:txBody>
                    <a:bodyPr/>
                    <a:lstStyle/>
                    <a:p>
                      <a:pPr marL="6350" marR="3937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10.05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14.27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18.29 </a:t>
                      </a:r>
                    </a:p>
                  </a:txBody>
                  <a:tcPr marL="0" marR="18246" marT="0" marB="0" anchor="ctr">
                    <a:lnL>
                      <a:noFill/>
                    </a:lnL>
                    <a:lnR>
                      <a:noFill/>
                    </a:lnR>
                    <a:lnT>
                      <a:noFill/>
                    </a:lnT>
                    <a:lnB>
                      <a:noFill/>
                    </a:lnB>
                  </a:tcPr>
                </a:tc>
                <a:tc>
                  <a:txBody>
                    <a:bodyPr/>
                    <a:lstStyle/>
                    <a:p>
                      <a:pPr marL="6350" marR="3937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28.17 </a:t>
                      </a:r>
                    </a:p>
                  </a:txBody>
                  <a:tcPr marL="0" marR="18246" marT="0" marB="0" anchor="ctr">
                    <a:lnL>
                      <a:noFill/>
                    </a:lnL>
                    <a:lnR>
                      <a:noFill/>
                    </a:lnR>
                    <a:lnT>
                      <a:noFill/>
                    </a:lnT>
                    <a:lnB>
                      <a:noFill/>
                    </a:lnB>
                  </a:tcPr>
                </a:tc>
                <a:extLst>
                  <a:ext uri="{0D108BD9-81ED-4DB2-BD59-A6C34878D82A}">
                    <a16:rowId xmlns:a16="http://schemas.microsoft.com/office/drawing/2014/main" val="3805024999"/>
                  </a:ext>
                </a:extLst>
              </a:tr>
              <a:tr h="186657">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 adults and 1-3 children u18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19.46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17.42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-10.48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24.03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21.11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-12.15 </a:t>
                      </a:r>
                    </a:p>
                  </a:txBody>
                  <a:tcPr marL="0" marR="18246" marT="0" marB="0" anchor="ctr">
                    <a:lnL>
                      <a:noFill/>
                    </a:lnL>
                    <a:lnR>
                      <a:noFill/>
                    </a:lnR>
                    <a:lnT>
                      <a:noFill/>
                    </a:lnT>
                    <a:lnB>
                      <a:noFill/>
                    </a:lnB>
                  </a:tcPr>
                </a:tc>
                <a:extLst>
                  <a:ext uri="{0D108BD9-81ED-4DB2-BD59-A6C34878D82A}">
                    <a16:rowId xmlns:a16="http://schemas.microsoft.com/office/drawing/2014/main" val="2293016152"/>
                  </a:ext>
                </a:extLst>
              </a:tr>
              <a:tr h="188257">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Other households with children u18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14.88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14.12 </a:t>
                      </a:r>
                    </a:p>
                  </a:txBody>
                  <a:tcPr marL="0" marR="18246" marT="0" marB="0" anchor="ctr">
                    <a:lnL>
                      <a:noFill/>
                    </a:lnL>
                    <a:lnR>
                      <a:noFill/>
                    </a:lnR>
                    <a:lnT>
                      <a:noFill/>
                    </a:lnT>
                    <a:lnB>
                      <a:noFill/>
                    </a:lnB>
                  </a:tcPr>
                </a:tc>
                <a:tc>
                  <a:txBody>
                    <a:bodyPr/>
                    <a:lstStyle/>
                    <a:p>
                      <a:pPr marL="6350" marR="3746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-5.11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21.29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17.77 </a:t>
                      </a:r>
                    </a:p>
                  </a:txBody>
                  <a:tcPr marL="0" marR="18246" marT="0" marB="0" anchor="ctr">
                    <a:lnL>
                      <a:noFill/>
                    </a:lnL>
                    <a:lnR>
                      <a:noFill/>
                    </a:lnR>
                    <a:lnT>
                      <a:noFill/>
                    </a:lnT>
                    <a:lnB>
                      <a:noFill/>
                    </a:lnB>
                  </a:tcPr>
                </a:tc>
                <a:tc>
                  <a:txBody>
                    <a:bodyPr/>
                    <a:lstStyle/>
                    <a:p>
                      <a:pPr marL="6350" marR="3873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-16.53 </a:t>
                      </a:r>
                    </a:p>
                  </a:txBody>
                  <a:tcPr marL="0" marR="18246" marT="0" marB="0" anchor="ctr">
                    <a:lnL>
                      <a:noFill/>
                    </a:lnL>
                    <a:lnR>
                      <a:noFill/>
                    </a:lnR>
                    <a:lnT>
                      <a:noFill/>
                    </a:lnT>
                    <a:lnB>
                      <a:noFill/>
                    </a:lnB>
                  </a:tcPr>
                </a:tc>
                <a:extLst>
                  <a:ext uri="{0D108BD9-81ED-4DB2-BD59-A6C34878D82A}">
                    <a16:rowId xmlns:a16="http://schemas.microsoft.com/office/drawing/2014/main" val="4265513672"/>
                  </a:ext>
                </a:extLst>
              </a:tr>
              <a:tr h="381213">
                <a:tc>
                  <a:txBody>
                    <a:bodyPr/>
                    <a:lstStyle/>
                    <a:p>
                      <a:pPr marL="77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Working hours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0 to 15 hours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10" indent="-6350" algn="ctr">
                        <a:lnSpc>
                          <a:spcPct val="107000"/>
                        </a:lnSpc>
                        <a:spcAft>
                          <a:spcPts val="36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12.33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36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12.13 </a:t>
                      </a:r>
                    </a:p>
                  </a:txBody>
                  <a:tcPr marL="0" marR="18246" marT="0" marB="0" anchor="ctr">
                    <a:lnL>
                      <a:noFill/>
                    </a:lnL>
                    <a:lnR>
                      <a:noFill/>
                    </a:lnR>
                    <a:lnT>
                      <a:noFill/>
                    </a:lnT>
                    <a:lnB>
                      <a:noFill/>
                    </a:lnB>
                  </a:tcPr>
                </a:tc>
                <a:tc>
                  <a:txBody>
                    <a:bodyPr/>
                    <a:lstStyle/>
                    <a:p>
                      <a:pPr marL="635" indent="-6350" algn="ctr">
                        <a:lnSpc>
                          <a:spcPct val="107000"/>
                        </a:lnSpc>
                        <a:spcAft>
                          <a:spcPts val="20"/>
                        </a:spcAft>
                      </a:pPr>
                      <a:r>
                        <a:rPr lang="en-GB" sz="1200">
                          <a:solidFill>
                            <a:srgbClr val="000000"/>
                          </a:solidFill>
                          <a:effectLst/>
                          <a:latin typeface="Open Sans Light" panose="020B0306030504020204"/>
                          <a:ea typeface="Calibri" panose="020F0502020204030204" pitchFamily="34" charset="0"/>
                          <a:cs typeface="Times New Roman" panose="02020603050405020304" pitchFamily="18" charset="0"/>
                        </a:rPr>
                        <a:t> </a:t>
                      </a: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746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-1.62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indent="-6350" algn="ctr">
                        <a:lnSpc>
                          <a:spcPct val="107000"/>
                        </a:lnSpc>
                        <a:spcAft>
                          <a:spcPts val="36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54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47.69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233045" indent="-6350" algn="ctr">
                        <a:lnSpc>
                          <a:spcPct val="107000"/>
                        </a:lnSpc>
                        <a:spcAft>
                          <a:spcPts val="36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21.98 </a:t>
                      </a:r>
                    </a:p>
                  </a:txBody>
                  <a:tcPr marL="0" marR="18246" marT="0" marB="0" anchor="ctr">
                    <a:lnL>
                      <a:noFill/>
                    </a:lnL>
                    <a:lnR>
                      <a:noFill/>
                    </a:lnR>
                    <a:lnT>
                      <a:noFill/>
                    </a:lnT>
                    <a:lnB>
                      <a:noFill/>
                    </a:lnB>
                  </a:tcPr>
                </a:tc>
                <a:tc>
                  <a:txBody>
                    <a:bodyPr/>
                    <a:lstStyle/>
                    <a:p>
                      <a:pPr marL="6350" marR="127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873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-53.91 </a:t>
                      </a:r>
                    </a:p>
                  </a:txBody>
                  <a:tcPr marL="0" marR="18246" marT="0" marB="0" anchor="ctr">
                    <a:lnL>
                      <a:noFill/>
                    </a:lnL>
                    <a:lnR>
                      <a:noFill/>
                    </a:lnR>
                    <a:lnT>
                      <a:noFill/>
                    </a:lnT>
                    <a:lnB>
                      <a:noFill/>
                    </a:lnB>
                  </a:tcPr>
                </a:tc>
                <a:extLst>
                  <a:ext uri="{0D108BD9-81ED-4DB2-BD59-A6C34878D82A}">
                    <a16:rowId xmlns:a16="http://schemas.microsoft.com/office/drawing/2014/main" val="2786839148"/>
                  </a:ext>
                </a:extLst>
              </a:tr>
              <a:tr h="16155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 to 30 hours </a:t>
                      </a:r>
                    </a:p>
                  </a:txBody>
                  <a:tcPr marL="0" marR="18246"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12.03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15.16 </a:t>
                      </a:r>
                    </a:p>
                  </a:txBody>
                  <a:tcPr marL="0" marR="18246" marT="0" marB="0" anchor="ctr">
                    <a:lnL>
                      <a:noFill/>
                    </a:lnL>
                    <a:lnR>
                      <a:noFill/>
                    </a:lnR>
                    <a:lnT>
                      <a:noFill/>
                    </a:lnT>
                    <a:lnB>
                      <a:noFill/>
                    </a:lnB>
                  </a:tcPr>
                </a:tc>
                <a:tc>
                  <a:txBody>
                    <a:bodyPr/>
                    <a:lstStyle/>
                    <a:p>
                      <a:pPr marL="6350" marR="3937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26.02 </a:t>
                      </a:r>
                    </a:p>
                  </a:txBody>
                  <a:tcPr marL="0" marR="18246"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1054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17.17 </a:t>
                      </a:r>
                    </a:p>
                  </a:txBody>
                  <a:tcPr marL="0" marR="18246"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19.34 </a:t>
                      </a:r>
                    </a:p>
                  </a:txBody>
                  <a:tcPr marL="0" marR="18246" marT="0" marB="0" anchor="ctr">
                    <a:lnL>
                      <a:noFill/>
                    </a:lnL>
                    <a:lnR>
                      <a:noFill/>
                    </a:lnR>
                    <a:lnT>
                      <a:noFill/>
                    </a:lnT>
                    <a:lnB>
                      <a:noFill/>
                    </a:lnB>
                  </a:tcPr>
                </a:tc>
                <a:tc>
                  <a:txBody>
                    <a:bodyPr/>
                    <a:lstStyle/>
                    <a:p>
                      <a:pPr marL="6350" marR="3937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12.64 </a:t>
                      </a:r>
                    </a:p>
                  </a:txBody>
                  <a:tcPr marL="0" marR="18246" marT="0" marB="0" anchor="ctr">
                    <a:lnL>
                      <a:noFill/>
                    </a:lnL>
                    <a:lnR>
                      <a:noFill/>
                    </a:lnR>
                    <a:lnT>
                      <a:noFill/>
                    </a:lnT>
                    <a:lnB>
                      <a:noFill/>
                    </a:lnB>
                  </a:tcPr>
                </a:tc>
                <a:extLst>
                  <a:ext uri="{0D108BD9-81ED-4DB2-BD59-A6C34878D82A}">
                    <a16:rowId xmlns:a16="http://schemas.microsoft.com/office/drawing/2014/main" val="1160845423"/>
                  </a:ext>
                </a:extLst>
              </a:tr>
              <a:tr h="16155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31+ hours </a:t>
                      </a:r>
                    </a:p>
                  </a:txBody>
                  <a:tcPr marL="0" marR="18246"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7620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17.79 </a:t>
                      </a:r>
                    </a:p>
                  </a:txBody>
                  <a:tcPr marL="0" marR="18246"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673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17.88 </a:t>
                      </a:r>
                    </a:p>
                  </a:txBody>
                  <a:tcPr marL="0" marR="18246"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marR="38735"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0.51 </a:t>
                      </a:r>
                    </a:p>
                  </a:txBody>
                  <a:tcPr marL="0" marR="18246"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05410" indent="-6350" algn="ctr">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21.69 </a:t>
                      </a:r>
                    </a:p>
                  </a:txBody>
                  <a:tcPr marL="0" marR="18246"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67310"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20.46 </a:t>
                      </a:r>
                    </a:p>
                  </a:txBody>
                  <a:tcPr marL="0" marR="18246"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6350" marR="37465" indent="-6350" algn="ctr">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-5.67 </a:t>
                      </a:r>
                    </a:p>
                  </a:txBody>
                  <a:tcPr marL="0" marR="18246"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6279257"/>
                  </a:ext>
                </a:extLst>
              </a:tr>
            </a:tbl>
          </a:graphicData>
        </a:graphic>
      </p:graphicFrame>
    </p:spTree>
    <p:extLst>
      <p:ext uri="{BB962C8B-B14F-4D97-AF65-F5344CB8AC3E}">
        <p14:creationId xmlns:p14="http://schemas.microsoft.com/office/powerpoint/2010/main" val="1447084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E17774-7DB7-4AEC-97D0-A1D16688B342}"/>
              </a:ext>
            </a:extLst>
          </p:cNvPr>
          <p:cNvSpPr>
            <a:spLocks noGrp="1"/>
          </p:cNvSpPr>
          <p:nvPr>
            <p:ph type="title"/>
          </p:nvPr>
        </p:nvSpPr>
        <p:spPr>
          <a:xfrm>
            <a:off x="9182100" y="2766218"/>
            <a:ext cx="2552700" cy="2250282"/>
          </a:xfrm>
        </p:spPr>
        <p:txBody>
          <a:bodyPr>
            <a:normAutofit/>
          </a:bodyPr>
          <a:lstStyle/>
          <a:p>
            <a:pPr algn="ctr"/>
            <a:r>
              <a:rPr lang="en-GB" sz="1800" dirty="0">
                <a:solidFill>
                  <a:srgbClr val="000000"/>
                </a:solidFill>
                <a:effectLst/>
                <a:latin typeface="Open Sans Light" panose="020B0306030504020204"/>
                <a:ea typeface="Segoe UI" panose="020B0502040204020203" pitchFamily="34" charset="0"/>
              </a:rPr>
              <a:t>Gender differences in the structure of employment </a:t>
            </a:r>
            <a:endParaRPr lang="en-GB" sz="1800" dirty="0">
              <a:latin typeface="Open Sans Light" panose="020B0306030504020204"/>
            </a:endParaRPr>
          </a:p>
        </p:txBody>
      </p:sp>
      <p:graphicFrame>
        <p:nvGraphicFramePr>
          <p:cNvPr id="8" name="Content Placeholder 7">
            <a:extLst>
              <a:ext uri="{FF2B5EF4-FFF2-40B4-BE49-F238E27FC236}">
                <a16:creationId xmlns:a16="http://schemas.microsoft.com/office/drawing/2014/main" id="{1F953C97-AAA2-4F71-B920-CC3D220565D7}"/>
              </a:ext>
            </a:extLst>
          </p:cNvPr>
          <p:cNvGraphicFramePr>
            <a:graphicFrameLocks noGrp="1"/>
          </p:cNvGraphicFramePr>
          <p:nvPr>
            <p:ph idx="1"/>
            <p:extLst>
              <p:ext uri="{D42A27DB-BD31-4B8C-83A1-F6EECF244321}">
                <p14:modId xmlns:p14="http://schemas.microsoft.com/office/powerpoint/2010/main" val="3728831783"/>
              </p:ext>
            </p:extLst>
          </p:nvPr>
        </p:nvGraphicFramePr>
        <p:xfrm>
          <a:off x="279400" y="466722"/>
          <a:ext cx="8813800" cy="6268042"/>
        </p:xfrm>
        <a:graphic>
          <a:graphicData uri="http://schemas.openxmlformats.org/drawingml/2006/table">
            <a:tbl>
              <a:tblPr firstRow="1" firstCol="1" bandRow="1"/>
              <a:tblGrid>
                <a:gridCol w="4300248">
                  <a:extLst>
                    <a:ext uri="{9D8B030D-6E8A-4147-A177-3AD203B41FA5}">
                      <a16:colId xmlns:a16="http://schemas.microsoft.com/office/drawing/2014/main" val="3649834915"/>
                    </a:ext>
                  </a:extLst>
                </a:gridCol>
                <a:gridCol w="924915">
                  <a:extLst>
                    <a:ext uri="{9D8B030D-6E8A-4147-A177-3AD203B41FA5}">
                      <a16:colId xmlns:a16="http://schemas.microsoft.com/office/drawing/2014/main" val="726214527"/>
                    </a:ext>
                  </a:extLst>
                </a:gridCol>
                <a:gridCol w="791161">
                  <a:extLst>
                    <a:ext uri="{9D8B030D-6E8A-4147-A177-3AD203B41FA5}">
                      <a16:colId xmlns:a16="http://schemas.microsoft.com/office/drawing/2014/main" val="3072291567"/>
                    </a:ext>
                  </a:extLst>
                </a:gridCol>
                <a:gridCol w="795533">
                  <a:extLst>
                    <a:ext uri="{9D8B030D-6E8A-4147-A177-3AD203B41FA5}">
                      <a16:colId xmlns:a16="http://schemas.microsoft.com/office/drawing/2014/main" val="2395717886"/>
                    </a:ext>
                  </a:extLst>
                </a:gridCol>
                <a:gridCol w="1223021">
                  <a:extLst>
                    <a:ext uri="{9D8B030D-6E8A-4147-A177-3AD203B41FA5}">
                      <a16:colId xmlns:a16="http://schemas.microsoft.com/office/drawing/2014/main" val="230960604"/>
                    </a:ext>
                  </a:extLst>
                </a:gridCol>
                <a:gridCol w="778922">
                  <a:extLst>
                    <a:ext uri="{9D8B030D-6E8A-4147-A177-3AD203B41FA5}">
                      <a16:colId xmlns:a16="http://schemas.microsoft.com/office/drawing/2014/main" val="860391248"/>
                    </a:ext>
                  </a:extLst>
                </a:gridCol>
              </a:tblGrid>
              <a:tr h="543298">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All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105410" algn="ctr">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Median Hourly pay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indent="-6350" algn="ctr">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Mean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95885" indent="-95885" algn="ctr">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Hourly pay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4947119"/>
                  </a:ext>
                </a:extLst>
              </a:tr>
              <a:tr h="185352">
                <a:tc>
                  <a:txBody>
                    <a:bodyPr/>
                    <a:lstStyle/>
                    <a:p>
                      <a:pPr marL="7747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223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6845"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2735"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7640" indent="-6350" algn="l">
                        <a:lnSpc>
                          <a:spcPct val="107000"/>
                        </a:lnSpc>
                        <a:spcAft>
                          <a:spcPts val="20"/>
                        </a:spcAft>
                      </a:pPr>
                      <a:r>
                        <a:rPr lang="en-GB" sz="1200" b="1" dirty="0">
                          <a:solidFill>
                            <a:srgbClr val="000000"/>
                          </a:solidFill>
                          <a:effectLst/>
                          <a:latin typeface="Open Sans Light" panose="020B0306030504020204"/>
                          <a:ea typeface="Segoe UI" panose="020B0502040204020203" pitchFamily="34" charset="0"/>
                          <a:cs typeface="Times New Roman" panose="02020603050405020304" pitchFamily="18" charset="0"/>
                        </a:rPr>
                        <a:t>€</a:t>
                      </a:r>
                      <a:endPar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59430" marT="1757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0816414"/>
                  </a:ext>
                </a:extLst>
              </a:tr>
              <a:tr h="382793">
                <a:tc>
                  <a:txBody>
                    <a:bodyPr/>
                    <a:lstStyle/>
                    <a:p>
                      <a:pPr marL="77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Occupation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Managerial, Directors, Senior Officials </a:t>
                      </a:r>
                    </a:p>
                  </a:txBody>
                  <a:tcPr marL="0" marR="59430" marT="1757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117475"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5.5 </a:t>
                      </a:r>
                    </a:p>
                  </a:txBody>
                  <a:tcPr marL="0" marR="59430" marT="1757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14605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7.5 </a:t>
                      </a:r>
                    </a:p>
                  </a:txBody>
                  <a:tcPr marL="0" marR="59430" marT="1757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21209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3.6 </a:t>
                      </a:r>
                    </a:p>
                  </a:txBody>
                  <a:tcPr marL="0" marR="59430" marT="1757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32893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27.06 </a:t>
                      </a:r>
                    </a:p>
                  </a:txBody>
                  <a:tcPr marL="0" marR="59430" marT="1757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204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29.16 </a:t>
                      </a:r>
                    </a:p>
                  </a:txBody>
                  <a:tcPr marL="0" marR="59430" marT="1757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820067921"/>
                  </a:ext>
                </a:extLst>
              </a:tr>
              <a:tr h="182600">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21.1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17.1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25.1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27.41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30.45 </a:t>
                      </a:r>
                    </a:p>
                  </a:txBody>
                  <a:tcPr marL="0" marR="59430" marT="17570" marB="0">
                    <a:lnL>
                      <a:noFill/>
                    </a:lnL>
                    <a:lnR>
                      <a:noFill/>
                    </a:lnR>
                    <a:lnT>
                      <a:noFill/>
                    </a:lnT>
                    <a:lnB>
                      <a:noFill/>
                    </a:lnB>
                  </a:tcPr>
                </a:tc>
                <a:extLst>
                  <a:ext uri="{0D108BD9-81ED-4DB2-BD59-A6C34878D82A}">
                    <a16:rowId xmlns:a16="http://schemas.microsoft.com/office/drawing/2014/main" val="2537444036"/>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Associate Professional &amp; Technical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12.4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14.1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10.7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21.49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24.76 </a:t>
                      </a:r>
                    </a:p>
                  </a:txBody>
                  <a:tcPr marL="0" marR="59430" marT="17570" marB="0">
                    <a:lnL>
                      <a:noFill/>
                    </a:lnL>
                    <a:lnR>
                      <a:noFill/>
                    </a:lnR>
                    <a:lnT>
                      <a:noFill/>
                    </a:lnT>
                    <a:lnB>
                      <a:noFill/>
                    </a:lnB>
                  </a:tcPr>
                </a:tc>
                <a:extLst>
                  <a:ext uri="{0D108BD9-81ED-4DB2-BD59-A6C34878D82A}">
                    <a16:rowId xmlns:a16="http://schemas.microsoft.com/office/drawing/2014/main" val="975045073"/>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Administrative &amp; Secretarial </a:t>
                      </a:r>
                    </a:p>
                  </a:txBody>
                  <a:tcPr marL="0" marR="59430" marT="17570" marB="0">
                    <a:lnL>
                      <a:noFill/>
                    </a:lnL>
                    <a:lnR>
                      <a:noFill/>
                    </a:lnR>
                    <a:lnT>
                      <a:noFill/>
                    </a:lnT>
                    <a:lnB>
                      <a:noFill/>
                    </a:lnB>
                  </a:tcPr>
                </a:tc>
                <a:tc>
                  <a:txBody>
                    <a:bodyPr/>
                    <a:lstStyle/>
                    <a:p>
                      <a:pPr marL="4889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 </a:t>
                      </a:r>
                    </a:p>
                  </a:txBody>
                  <a:tcPr marL="0" marR="59430" marT="17570" marB="0">
                    <a:lnL>
                      <a:noFill/>
                    </a:lnL>
                    <a:lnR>
                      <a:noFill/>
                    </a:lnR>
                    <a:lnT>
                      <a:noFill/>
                    </a:lnT>
                    <a:lnB>
                      <a:noFill/>
                    </a:lnB>
                  </a:tcPr>
                </a:tc>
                <a:tc>
                  <a:txBody>
                    <a:bodyPr/>
                    <a:lstStyle/>
                    <a:p>
                      <a:pPr marL="11303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19.1 </a:t>
                      </a:r>
                    </a:p>
                  </a:txBody>
                  <a:tcPr marL="0" marR="59430" marT="17570" marB="0">
                    <a:lnL>
                      <a:noFill/>
                    </a:lnL>
                    <a:lnR>
                      <a:noFill/>
                    </a:lnR>
                    <a:lnT>
                      <a:noFill/>
                    </a:lnT>
                    <a:lnB>
                      <a:noFill/>
                    </a:lnB>
                  </a:tcPr>
                </a:tc>
                <a:tc>
                  <a:txBody>
                    <a:bodyPr/>
                    <a:lstStyle/>
                    <a:p>
                      <a:pPr marL="21209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17.5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19.69 </a:t>
                      </a:r>
                    </a:p>
                  </a:txBody>
                  <a:tcPr marL="0" marR="59430" marT="17570" marB="0">
                    <a:lnL>
                      <a:noFill/>
                    </a:lnL>
                    <a:lnR>
                      <a:noFill/>
                    </a:lnR>
                    <a:lnT>
                      <a:noFill/>
                    </a:lnT>
                    <a:lnB>
                      <a:noFill/>
                    </a:lnB>
                  </a:tcPr>
                </a:tc>
                <a:extLst>
                  <a:ext uri="{0D108BD9-81ED-4DB2-BD59-A6C34878D82A}">
                    <a16:rowId xmlns:a16="http://schemas.microsoft.com/office/drawing/2014/main" val="214693823"/>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Skilled trades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9.8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17.4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2.2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15.62 </a:t>
                      </a:r>
                    </a:p>
                  </a:txBody>
                  <a:tcPr marL="0" marR="59430" marT="17570" marB="0">
                    <a:lnL>
                      <a:noFill/>
                    </a:lnL>
                    <a:lnR>
                      <a:noFill/>
                    </a:lnR>
                    <a:lnT>
                      <a:noFill/>
                    </a:lnT>
                    <a:lnB>
                      <a:noFill/>
                    </a:lnB>
                  </a:tcPr>
                </a:tc>
                <a:tc>
                  <a:txBody>
                    <a:bodyPr/>
                    <a:lstStyle/>
                    <a:p>
                      <a:pPr marL="8699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17.4 </a:t>
                      </a:r>
                    </a:p>
                  </a:txBody>
                  <a:tcPr marL="0" marR="59430" marT="17570" marB="0">
                    <a:lnL>
                      <a:noFill/>
                    </a:lnL>
                    <a:lnR>
                      <a:noFill/>
                    </a:lnR>
                    <a:lnT>
                      <a:noFill/>
                    </a:lnT>
                    <a:lnB>
                      <a:noFill/>
                    </a:lnB>
                  </a:tcPr>
                </a:tc>
                <a:extLst>
                  <a:ext uri="{0D108BD9-81ED-4DB2-BD59-A6C34878D82A}">
                    <a16:rowId xmlns:a16="http://schemas.microsoft.com/office/drawing/2014/main" val="737635725"/>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Caring, Leisure &amp; Other service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9.8 </a:t>
                      </a:r>
                    </a:p>
                  </a:txBody>
                  <a:tcPr marL="0" marR="59430" marT="17570" marB="0">
                    <a:lnL>
                      <a:noFill/>
                    </a:lnL>
                    <a:lnR>
                      <a:noFill/>
                    </a:lnR>
                    <a:lnT>
                      <a:noFill/>
                    </a:lnT>
                    <a:lnB>
                      <a:noFill/>
                    </a:lnB>
                  </a:tcPr>
                </a:tc>
                <a:tc>
                  <a:txBody>
                    <a:bodyPr/>
                    <a:lstStyle/>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3.6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14.1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12.83 </a:t>
                      </a:r>
                    </a:p>
                  </a:txBody>
                  <a:tcPr marL="0" marR="59430" marT="17570" marB="0">
                    <a:lnL>
                      <a:noFill/>
                    </a:lnL>
                    <a:lnR>
                      <a:noFill/>
                    </a:lnR>
                    <a:lnT>
                      <a:noFill/>
                    </a:lnT>
                    <a:lnB>
                      <a:noFill/>
                    </a:lnB>
                  </a:tcPr>
                </a:tc>
                <a:tc>
                  <a:txBody>
                    <a:bodyPr/>
                    <a:lstStyle/>
                    <a:p>
                      <a:pPr marL="8699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15.3 </a:t>
                      </a:r>
                    </a:p>
                  </a:txBody>
                  <a:tcPr marL="0" marR="59430" marT="17570" marB="0">
                    <a:lnL>
                      <a:noFill/>
                    </a:lnL>
                    <a:lnR>
                      <a:noFill/>
                    </a:lnR>
                    <a:lnT>
                      <a:noFill/>
                    </a:lnT>
                    <a:lnB>
                      <a:noFill/>
                    </a:lnB>
                  </a:tcPr>
                </a:tc>
                <a:extLst>
                  <a:ext uri="{0D108BD9-81ED-4DB2-BD59-A6C34878D82A}">
                    <a16:rowId xmlns:a16="http://schemas.microsoft.com/office/drawing/2014/main" val="604438287"/>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Sales &amp; Customer service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9.3 </a:t>
                      </a:r>
                    </a:p>
                  </a:txBody>
                  <a:tcPr marL="0" marR="59430" marT="17570" marB="0">
                    <a:lnL>
                      <a:noFill/>
                    </a:lnL>
                    <a:lnR>
                      <a:noFill/>
                    </a:lnR>
                    <a:lnT>
                      <a:noFill/>
                    </a:lnT>
                    <a:lnB>
                      <a:noFill/>
                    </a:lnB>
                  </a:tcPr>
                </a:tc>
                <a:tc>
                  <a:txBody>
                    <a:bodyPr/>
                    <a:lstStyle/>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7.3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11.3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11.51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13.14 </a:t>
                      </a:r>
                    </a:p>
                  </a:txBody>
                  <a:tcPr marL="0" marR="59430" marT="17570" marB="0">
                    <a:lnL>
                      <a:noFill/>
                    </a:lnL>
                    <a:lnR>
                      <a:noFill/>
                    </a:lnR>
                    <a:lnT>
                      <a:noFill/>
                    </a:lnT>
                    <a:lnB>
                      <a:noFill/>
                    </a:lnB>
                  </a:tcPr>
                </a:tc>
                <a:extLst>
                  <a:ext uri="{0D108BD9-81ED-4DB2-BD59-A6C34878D82A}">
                    <a16:rowId xmlns:a16="http://schemas.microsoft.com/office/drawing/2014/main" val="1817739810"/>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Process, Plant &amp; Machine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7.3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12.3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2.3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13.94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15.71 </a:t>
                      </a:r>
                    </a:p>
                  </a:txBody>
                  <a:tcPr marL="0" marR="59430" marT="17570" marB="0">
                    <a:lnL>
                      <a:noFill/>
                    </a:lnL>
                    <a:lnR>
                      <a:noFill/>
                    </a:lnR>
                    <a:lnT>
                      <a:noFill/>
                    </a:lnT>
                    <a:lnB>
                      <a:noFill/>
                    </a:lnB>
                  </a:tcPr>
                </a:tc>
                <a:extLst>
                  <a:ext uri="{0D108BD9-81ED-4DB2-BD59-A6C34878D82A}">
                    <a16:rowId xmlns:a16="http://schemas.microsoft.com/office/drawing/2014/main" val="3309501815"/>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Elementary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13.7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15.7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11.6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11.43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17.31 </a:t>
                      </a:r>
                    </a:p>
                  </a:txBody>
                  <a:tcPr marL="0" marR="59430" marT="17570" marB="0">
                    <a:lnL>
                      <a:noFill/>
                    </a:lnL>
                    <a:lnR>
                      <a:noFill/>
                    </a:lnR>
                    <a:lnT>
                      <a:noFill/>
                    </a:lnT>
                    <a:lnB>
                      <a:noFill/>
                    </a:lnB>
                  </a:tcPr>
                </a:tc>
                <a:extLst>
                  <a:ext uri="{0D108BD9-81ED-4DB2-BD59-A6C34878D82A}">
                    <a16:rowId xmlns:a16="http://schemas.microsoft.com/office/drawing/2014/main" val="2876664157"/>
                  </a:ext>
                </a:extLst>
              </a:tr>
              <a:tr h="357945">
                <a:tc>
                  <a:txBody>
                    <a:bodyPr/>
                    <a:lstStyle/>
                    <a:p>
                      <a:pPr marL="77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Industry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Agriculture, Forestry, Fishing, Electricity, Water </a:t>
                      </a:r>
                    </a:p>
                  </a:txBody>
                  <a:tcPr marL="0" marR="59430" marT="17570" marB="0">
                    <a:lnL>
                      <a:noFill/>
                    </a:lnL>
                    <a:lnR>
                      <a:noFill/>
                    </a:lnR>
                    <a:lnT>
                      <a:noFill/>
                    </a:lnT>
                    <a:lnB>
                      <a:noFill/>
                    </a:lnB>
                  </a:tcPr>
                </a:tc>
                <a:tc>
                  <a:txBody>
                    <a:bodyPr/>
                    <a:lstStyle/>
                    <a:p>
                      <a:pPr marL="11747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2.4 </a:t>
                      </a:r>
                    </a:p>
                  </a:txBody>
                  <a:tcPr marL="0" marR="59430" marT="17570" marB="0">
                    <a:lnL>
                      <a:noFill/>
                    </a:lnL>
                    <a:lnR>
                      <a:noFill/>
                    </a:lnR>
                    <a:lnT>
                      <a:noFill/>
                    </a:lnT>
                    <a:lnB>
                      <a:noFill/>
                    </a:lnB>
                  </a:tcPr>
                </a:tc>
                <a:tc>
                  <a:txBody>
                    <a:bodyPr/>
                    <a:lstStyle/>
                    <a:p>
                      <a:pPr marL="1460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3.7 </a:t>
                      </a:r>
                    </a:p>
                  </a:txBody>
                  <a:tcPr marL="0" marR="59430" marT="17570" marB="0">
                    <a:lnL>
                      <a:noFill/>
                    </a:lnL>
                    <a:lnR>
                      <a:noFill/>
                    </a:lnR>
                    <a:lnT>
                      <a:noFill/>
                    </a:lnT>
                    <a:lnB>
                      <a:noFill/>
                    </a:lnB>
                  </a:tcPr>
                </a:tc>
                <a:tc>
                  <a:txBody>
                    <a:bodyPr/>
                    <a:lstStyle/>
                    <a:p>
                      <a:pPr marL="21209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 </a:t>
                      </a:r>
                    </a:p>
                  </a:txBody>
                  <a:tcPr marL="0" marR="59430" marT="17570" marB="0">
                    <a:lnL>
                      <a:noFill/>
                    </a:lnL>
                    <a:lnR>
                      <a:noFill/>
                    </a:lnR>
                    <a:lnT>
                      <a:noFill/>
                    </a:lnT>
                    <a:lnB>
                      <a:noFill/>
                    </a:lnB>
                  </a:tcPr>
                </a:tc>
                <a:tc>
                  <a:txBody>
                    <a:bodyPr/>
                    <a:lstStyle/>
                    <a:p>
                      <a:pPr marL="32893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13.70 </a:t>
                      </a:r>
                    </a:p>
                  </a:txBody>
                  <a:tcPr marL="0" marR="59430" marT="17570" marB="0">
                    <a:lnL>
                      <a:noFill/>
                    </a:lnL>
                    <a:lnR>
                      <a:noFill/>
                    </a:lnR>
                    <a:lnT>
                      <a:noFill/>
                    </a:lnT>
                    <a:lnB>
                      <a:noFill/>
                    </a:lnB>
                  </a:tcPr>
                </a:tc>
                <a:tc>
                  <a:txBody>
                    <a:bodyPr/>
                    <a:lstStyle/>
                    <a:p>
                      <a:pPr marL="204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20.26 </a:t>
                      </a:r>
                    </a:p>
                  </a:txBody>
                  <a:tcPr marL="0" marR="59430" marT="17570" marB="0">
                    <a:lnL>
                      <a:noFill/>
                    </a:lnL>
                    <a:lnR>
                      <a:noFill/>
                    </a:lnR>
                    <a:lnT>
                      <a:noFill/>
                    </a:lnT>
                    <a:lnB>
                      <a:noFill/>
                    </a:lnB>
                  </a:tcPr>
                </a:tc>
                <a:extLst>
                  <a:ext uri="{0D108BD9-81ED-4DB2-BD59-A6C34878D82A}">
                    <a16:rowId xmlns:a16="http://schemas.microsoft.com/office/drawing/2014/main" val="1271899350"/>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Manufacturing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11.7 </a:t>
                      </a:r>
                    </a:p>
                  </a:txBody>
                  <a:tcPr marL="0" marR="59430" marT="17570" marB="0">
                    <a:lnL>
                      <a:noFill/>
                    </a:lnL>
                    <a:lnR>
                      <a:noFill/>
                    </a:lnR>
                    <a:lnT>
                      <a:noFill/>
                    </a:lnT>
                    <a:lnB>
                      <a:noFill/>
                    </a:lnB>
                  </a:tcPr>
                </a:tc>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7.4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17.42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20.16 </a:t>
                      </a:r>
                    </a:p>
                  </a:txBody>
                  <a:tcPr marL="0" marR="59430" marT="17570" marB="0">
                    <a:lnL>
                      <a:noFill/>
                    </a:lnL>
                    <a:lnR>
                      <a:noFill/>
                    </a:lnR>
                    <a:lnT>
                      <a:noFill/>
                    </a:lnT>
                    <a:lnB>
                      <a:noFill/>
                    </a:lnB>
                  </a:tcPr>
                </a:tc>
                <a:extLst>
                  <a:ext uri="{0D108BD9-81ED-4DB2-BD59-A6C34878D82A}">
                    <a16:rowId xmlns:a16="http://schemas.microsoft.com/office/drawing/2014/main" val="2723379397"/>
                  </a:ext>
                </a:extLst>
              </a:tr>
              <a:tr h="182600">
                <a:tc>
                  <a:txBody>
                    <a:bodyPr/>
                    <a:lstStyle/>
                    <a:p>
                      <a:pPr marL="7747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Construction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4.4 </a:t>
                      </a:r>
                    </a:p>
                  </a:txBody>
                  <a:tcPr marL="0" marR="59430" marT="17570" marB="0">
                    <a:lnL>
                      <a:noFill/>
                    </a:lnL>
                    <a:lnR>
                      <a:noFill/>
                    </a:lnR>
                    <a:lnT>
                      <a:noFill/>
                    </a:lnT>
                    <a:lnB>
                      <a:noFill/>
                    </a:lnB>
                  </a:tcPr>
                </a:tc>
                <a:tc>
                  <a:txBody>
                    <a:bodyPr/>
                    <a:lstStyle/>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8.1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0.7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16.75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17.41 </a:t>
                      </a:r>
                    </a:p>
                  </a:txBody>
                  <a:tcPr marL="0" marR="59430" marT="17570" marB="0">
                    <a:lnL>
                      <a:noFill/>
                    </a:lnL>
                    <a:lnR>
                      <a:noFill/>
                    </a:lnR>
                    <a:lnT>
                      <a:noFill/>
                    </a:lnT>
                    <a:lnB>
                      <a:noFill/>
                    </a:lnB>
                  </a:tcPr>
                </a:tc>
                <a:extLst>
                  <a:ext uri="{0D108BD9-81ED-4DB2-BD59-A6C34878D82A}">
                    <a16:rowId xmlns:a16="http://schemas.microsoft.com/office/drawing/2014/main" val="2178378270"/>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Wholesale, Retail &amp; Transportation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19.9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23.5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16.3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13.53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16.88 </a:t>
                      </a:r>
                    </a:p>
                  </a:txBody>
                  <a:tcPr marL="0" marR="59430" marT="17570" marB="0">
                    <a:lnL>
                      <a:noFill/>
                    </a:lnL>
                    <a:lnR>
                      <a:noFill/>
                    </a:lnR>
                    <a:lnT>
                      <a:noFill/>
                    </a:lnT>
                    <a:lnB>
                      <a:noFill/>
                    </a:lnB>
                  </a:tcPr>
                </a:tc>
                <a:extLst>
                  <a:ext uri="{0D108BD9-81ED-4DB2-BD59-A6C34878D82A}">
                    <a16:rowId xmlns:a16="http://schemas.microsoft.com/office/drawing/2014/main" val="3788652928"/>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Accommodation &amp; Food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7.1 </a:t>
                      </a:r>
                    </a:p>
                  </a:txBody>
                  <a:tcPr marL="0" marR="59430" marT="17570" marB="0">
                    <a:lnL>
                      <a:noFill/>
                    </a:lnL>
                    <a:lnR>
                      <a:noFill/>
                    </a:lnR>
                    <a:lnT>
                      <a:noFill/>
                    </a:lnT>
                    <a:lnB>
                      <a:noFill/>
                    </a:lnB>
                  </a:tcPr>
                </a:tc>
                <a:tc>
                  <a:txBody>
                    <a:bodyPr/>
                    <a:lstStyle/>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5.5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8.7 </a:t>
                      </a:r>
                    </a:p>
                  </a:txBody>
                  <a:tcPr marL="0" marR="59430" marT="17570" marB="0">
                    <a:lnL>
                      <a:noFill/>
                    </a:lnL>
                    <a:lnR>
                      <a:noFill/>
                    </a:lnR>
                    <a:lnT>
                      <a:noFill/>
                    </a:lnT>
                    <a:lnB>
                      <a:noFill/>
                    </a:lnB>
                  </a:tcPr>
                </a:tc>
                <a:tc>
                  <a:txBody>
                    <a:bodyPr/>
                    <a:lstStyle/>
                    <a:p>
                      <a:pPr marL="260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13.38 </a:t>
                      </a:r>
                    </a:p>
                  </a:txBody>
                  <a:tcPr marL="0" marR="59430" marT="17570" marB="0">
                    <a:lnL>
                      <a:noFill/>
                    </a:lnL>
                    <a:lnR>
                      <a:noFill/>
                    </a:lnR>
                    <a:lnT>
                      <a:noFill/>
                    </a:lnT>
                    <a:lnB>
                      <a:noFill/>
                    </a:lnB>
                  </a:tcPr>
                </a:tc>
                <a:extLst>
                  <a:ext uri="{0D108BD9-81ED-4DB2-BD59-A6C34878D82A}">
                    <a16:rowId xmlns:a16="http://schemas.microsoft.com/office/drawing/2014/main" val="3034298045"/>
                  </a:ext>
                </a:extLst>
              </a:tr>
              <a:tr h="357945">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Information, Comms, Financial, Insurance &amp; Real </a:t>
                      </a:r>
                    </a:p>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Estate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9.8 </a:t>
                      </a:r>
                    </a:p>
                  </a:txBody>
                  <a:tcPr marL="0" marR="59430" marT="17570" marB="0" anchor="ctr">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11.2 </a:t>
                      </a:r>
                    </a:p>
                  </a:txBody>
                  <a:tcPr marL="0" marR="59430" marT="17570" marB="0" anchor="ctr">
                    <a:lnL>
                      <a:noFill/>
                    </a:lnL>
                    <a:lnR>
                      <a:noFill/>
                    </a:lnR>
                    <a:lnT>
                      <a:noFill/>
                    </a:lnT>
                    <a:lnB>
                      <a:noFill/>
                    </a:lnB>
                  </a:tcPr>
                </a:tc>
                <a:tc>
                  <a:txBody>
                    <a:bodyPr/>
                    <a:lstStyle/>
                    <a:p>
                      <a:pPr marL="12954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8.4 </a:t>
                      </a:r>
                    </a:p>
                  </a:txBody>
                  <a:tcPr marL="0" marR="59430" marT="17570" marB="0" anchor="ctr">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23.64 </a:t>
                      </a:r>
                    </a:p>
                  </a:txBody>
                  <a:tcPr marL="0" marR="59430" marT="17570" marB="0" anchor="ctr">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27.58 </a:t>
                      </a:r>
                    </a:p>
                  </a:txBody>
                  <a:tcPr marL="0" marR="59430" marT="17570" marB="0" anchor="ctr">
                    <a:lnL>
                      <a:noFill/>
                    </a:lnL>
                    <a:lnR>
                      <a:noFill/>
                    </a:lnR>
                    <a:lnT>
                      <a:noFill/>
                    </a:lnT>
                    <a:lnB>
                      <a:noFill/>
                    </a:lnB>
                  </a:tcPr>
                </a:tc>
                <a:extLst>
                  <a:ext uri="{0D108BD9-81ED-4DB2-BD59-A6C34878D82A}">
                    <a16:rowId xmlns:a16="http://schemas.microsoft.com/office/drawing/2014/main" val="4141257224"/>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Technical, Scientific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8.8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10.4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7.3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15.55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20.04 </a:t>
                      </a:r>
                    </a:p>
                  </a:txBody>
                  <a:tcPr marL="0" marR="59430" marT="17570" marB="0">
                    <a:lnL>
                      <a:noFill/>
                    </a:lnL>
                    <a:lnR>
                      <a:noFill/>
                    </a:lnR>
                    <a:lnT>
                      <a:noFill/>
                    </a:lnT>
                    <a:lnB>
                      <a:noFill/>
                    </a:lnB>
                  </a:tcPr>
                </a:tc>
                <a:extLst>
                  <a:ext uri="{0D108BD9-81ED-4DB2-BD59-A6C34878D82A}">
                    <a16:rowId xmlns:a16="http://schemas.microsoft.com/office/drawing/2014/main" val="3473658472"/>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Public admin, Health, Education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31.7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18.5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44.9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21.64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25.91 </a:t>
                      </a:r>
                    </a:p>
                  </a:txBody>
                  <a:tcPr marL="0" marR="59430" marT="17570" marB="0">
                    <a:lnL>
                      <a:noFill/>
                    </a:lnL>
                    <a:lnR>
                      <a:noFill/>
                    </a:lnR>
                    <a:lnT>
                      <a:noFill/>
                    </a:lnT>
                    <a:lnB>
                      <a:noFill/>
                    </a:lnB>
                  </a:tcPr>
                </a:tc>
                <a:extLst>
                  <a:ext uri="{0D108BD9-81ED-4DB2-BD59-A6C34878D82A}">
                    <a16:rowId xmlns:a16="http://schemas.microsoft.com/office/drawing/2014/main" val="2943639595"/>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Arts, Entertainment &amp; Recreation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 </a:t>
                      </a:r>
                    </a:p>
                  </a:txBody>
                  <a:tcPr marL="0" marR="59430" marT="17570" marB="0">
                    <a:lnL>
                      <a:noFill/>
                    </a:lnL>
                    <a:lnR>
                      <a:noFill/>
                    </a:lnR>
                    <a:lnT>
                      <a:noFill/>
                    </a:lnT>
                    <a:lnB>
                      <a:noFill/>
                    </a:lnB>
                  </a:tcPr>
                </a:tc>
                <a:tc>
                  <a:txBody>
                    <a:bodyPr/>
                    <a:lstStyle/>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2.1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14.41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17.86 </a:t>
                      </a:r>
                    </a:p>
                  </a:txBody>
                  <a:tcPr marL="0" marR="59430" marT="17570" marB="0">
                    <a:lnL>
                      <a:noFill/>
                    </a:lnL>
                    <a:lnR>
                      <a:noFill/>
                    </a:lnR>
                    <a:lnT>
                      <a:noFill/>
                    </a:lnT>
                    <a:lnB>
                      <a:noFill/>
                    </a:lnB>
                  </a:tcPr>
                </a:tc>
                <a:extLst>
                  <a:ext uri="{0D108BD9-81ED-4DB2-BD59-A6C34878D82A}">
                    <a16:rowId xmlns:a16="http://schemas.microsoft.com/office/drawing/2014/main" val="1731542301"/>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Other service activities </a:t>
                      </a:r>
                    </a:p>
                  </a:txBody>
                  <a:tcPr marL="0" marR="59430" marT="17570" marB="0">
                    <a:lnL>
                      <a:noFill/>
                    </a:lnL>
                    <a:lnR>
                      <a:noFill/>
                    </a:lnR>
                    <a:lnT>
                      <a:noFill/>
                    </a:lnT>
                    <a:lnB>
                      <a:noFill/>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2.3 </a:t>
                      </a:r>
                    </a:p>
                  </a:txBody>
                  <a:tcPr marL="0" marR="59430" marT="17570" marB="0">
                    <a:lnL>
                      <a:noFill/>
                    </a:lnL>
                    <a:lnR>
                      <a:noFill/>
                    </a:lnR>
                    <a:lnT>
                      <a:noFill/>
                    </a:lnT>
                    <a:lnB>
                      <a:noFill/>
                    </a:lnB>
                  </a:tcPr>
                </a:tc>
                <a:tc>
                  <a:txBody>
                    <a:bodyPr/>
                    <a:lstStyle/>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 </a:t>
                      </a:r>
                    </a:p>
                  </a:txBody>
                  <a:tcPr marL="0" marR="59430" marT="17570" marB="0">
                    <a:lnL>
                      <a:noFill/>
                    </a:lnL>
                    <a:lnR>
                      <a:noFill/>
                    </a:lnR>
                    <a:lnT>
                      <a:noFill/>
                    </a:lnT>
                    <a:lnB>
                      <a:noFill/>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3.1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11.27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15.54 </a:t>
                      </a:r>
                    </a:p>
                  </a:txBody>
                  <a:tcPr marL="0" marR="59430" marT="17570" marB="0">
                    <a:lnL>
                      <a:noFill/>
                    </a:lnL>
                    <a:lnR>
                      <a:noFill/>
                    </a:lnR>
                    <a:lnT>
                      <a:noFill/>
                    </a:lnT>
                    <a:lnB>
                      <a:noFill/>
                    </a:lnB>
                  </a:tcPr>
                </a:tc>
                <a:extLst>
                  <a:ext uri="{0D108BD9-81ED-4DB2-BD59-A6C34878D82A}">
                    <a16:rowId xmlns:a16="http://schemas.microsoft.com/office/drawing/2014/main" val="1999986395"/>
                  </a:ext>
                </a:extLst>
              </a:tr>
              <a:tr h="357945">
                <a:tc>
                  <a:txBody>
                    <a:bodyPr/>
                    <a:lstStyle/>
                    <a:p>
                      <a:pPr marL="77470" indent="-6350" algn="l">
                        <a:lnSpc>
                          <a:spcPct val="107000"/>
                        </a:lnSpc>
                        <a:spcAft>
                          <a:spcPts val="20"/>
                        </a:spcAft>
                      </a:pPr>
                      <a:r>
                        <a:rPr lang="en-GB" sz="1200" b="1">
                          <a:solidFill>
                            <a:srgbClr val="000000"/>
                          </a:solidFill>
                          <a:effectLst/>
                          <a:latin typeface="Open Sans Light" panose="020B0306030504020204"/>
                          <a:ea typeface="Segoe UI" panose="020B0502040204020203" pitchFamily="34" charset="0"/>
                          <a:cs typeface="Times New Roman" panose="02020603050405020304" pitchFamily="18" charset="0"/>
                        </a:rPr>
                        <a:t>Number employed at workplace </a:t>
                      </a:r>
                      <a:endPar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0-19 </a:t>
                      </a:r>
                    </a:p>
                  </a:txBody>
                  <a:tcPr marL="0" marR="59430" marT="17570" marB="0">
                    <a:lnL>
                      <a:noFill/>
                    </a:lnL>
                    <a:lnR>
                      <a:noFill/>
                    </a:lnR>
                    <a:lnT>
                      <a:noFill/>
                    </a:lnT>
                    <a:lnB>
                      <a:noFill/>
                    </a:lnB>
                  </a:tcPr>
                </a:tc>
                <a:tc>
                  <a:txBody>
                    <a:bodyPr/>
                    <a:lstStyle/>
                    <a:p>
                      <a:pPr marL="11747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9.9 </a:t>
                      </a:r>
                    </a:p>
                  </a:txBody>
                  <a:tcPr marL="0" marR="59430" marT="17570" marB="0">
                    <a:lnL>
                      <a:noFill/>
                    </a:lnL>
                    <a:lnR>
                      <a:noFill/>
                    </a:lnR>
                    <a:lnT>
                      <a:noFill/>
                    </a:lnT>
                    <a:lnB>
                      <a:noFill/>
                    </a:lnB>
                  </a:tcPr>
                </a:tc>
                <a:tc>
                  <a:txBody>
                    <a:bodyPr/>
                    <a:lstStyle/>
                    <a:p>
                      <a:pPr marL="1460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41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8.7 </a:t>
                      </a:r>
                    </a:p>
                  </a:txBody>
                  <a:tcPr marL="0" marR="59430" marT="17570" marB="0">
                    <a:lnL>
                      <a:noFill/>
                    </a:lnL>
                    <a:lnR>
                      <a:noFill/>
                    </a:lnR>
                    <a:lnT>
                      <a:noFill/>
                    </a:lnT>
                    <a:lnB>
                      <a:noFill/>
                    </a:lnB>
                  </a:tcPr>
                </a:tc>
                <a:tc>
                  <a:txBody>
                    <a:bodyPr/>
                    <a:lstStyle/>
                    <a:p>
                      <a:pPr marL="21209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4351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11 </a:t>
                      </a:r>
                    </a:p>
                  </a:txBody>
                  <a:tcPr marL="0" marR="59430" marT="17570" marB="0">
                    <a:lnL>
                      <a:noFill/>
                    </a:lnL>
                    <a:lnR>
                      <a:noFill/>
                    </a:lnR>
                    <a:lnT>
                      <a:noFill/>
                    </a:lnT>
                    <a:lnB>
                      <a:noFill/>
                    </a:lnB>
                  </a:tcPr>
                </a:tc>
                <a:tc>
                  <a:txBody>
                    <a:bodyPr/>
                    <a:lstStyle/>
                    <a:p>
                      <a:pPr marL="32893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21209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13.3 </a:t>
                      </a:r>
                    </a:p>
                  </a:txBody>
                  <a:tcPr marL="0" marR="59430" marT="17570" marB="0">
                    <a:lnL>
                      <a:noFill/>
                    </a:lnL>
                    <a:lnR>
                      <a:noFill/>
                    </a:lnR>
                    <a:lnT>
                      <a:noFill/>
                    </a:lnT>
                    <a:lnB>
                      <a:noFill/>
                    </a:lnB>
                  </a:tcPr>
                </a:tc>
                <a:tc>
                  <a:txBody>
                    <a:bodyPr/>
                    <a:lstStyle/>
                    <a:p>
                      <a:pPr marL="204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17.76 </a:t>
                      </a:r>
                    </a:p>
                  </a:txBody>
                  <a:tcPr marL="0" marR="59430" marT="17570" marB="0">
                    <a:lnL>
                      <a:noFill/>
                    </a:lnL>
                    <a:lnR>
                      <a:noFill/>
                    </a:lnR>
                    <a:lnT>
                      <a:noFill/>
                    </a:lnT>
                    <a:lnB>
                      <a:noFill/>
                    </a:lnB>
                  </a:tcPr>
                </a:tc>
                <a:extLst>
                  <a:ext uri="{0D108BD9-81ED-4DB2-BD59-A6C34878D82A}">
                    <a16:rowId xmlns:a16="http://schemas.microsoft.com/office/drawing/2014/main" val="2021815354"/>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20-49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38.2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36.1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40.3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14.30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19.35 </a:t>
                      </a:r>
                    </a:p>
                  </a:txBody>
                  <a:tcPr marL="0" marR="59430" marT="17570" marB="0">
                    <a:lnL>
                      <a:noFill/>
                    </a:lnL>
                    <a:lnR>
                      <a:noFill/>
                    </a:lnR>
                    <a:lnT>
                      <a:noFill/>
                    </a:lnT>
                    <a:lnB>
                      <a:noFill/>
                    </a:lnB>
                  </a:tcPr>
                </a:tc>
                <a:extLst>
                  <a:ext uri="{0D108BD9-81ED-4DB2-BD59-A6C34878D82A}">
                    <a16:rowId xmlns:a16="http://schemas.microsoft.com/office/drawing/2014/main" val="1101984491"/>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50 +   </a:t>
                      </a:r>
                    </a:p>
                  </a:txBody>
                  <a:tcPr marL="0" marR="59430" marT="17570" marB="0">
                    <a:lnL>
                      <a:noFill/>
                    </a:lnL>
                    <a:lnR>
                      <a:noFill/>
                    </a:lnR>
                    <a:lnT>
                      <a:noFill/>
                    </a:lnT>
                    <a:lnB>
                      <a:noFill/>
                    </a:lnB>
                  </a:tcPr>
                </a:tc>
                <a:tc>
                  <a:txBody>
                    <a:bodyPr/>
                    <a:lstStyle/>
                    <a:p>
                      <a:pPr marL="635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48.2 </a:t>
                      </a:r>
                    </a:p>
                  </a:txBody>
                  <a:tcPr marL="0" marR="59430" marT="17570" marB="0">
                    <a:lnL>
                      <a:noFill/>
                    </a:lnL>
                    <a:lnR>
                      <a:noFill/>
                    </a:lnR>
                    <a:lnT>
                      <a:noFill/>
                    </a:lnT>
                    <a:lnB>
                      <a:noFill/>
                    </a:lnB>
                  </a:tcPr>
                </a:tc>
                <a:tc>
                  <a:txBody>
                    <a:bodyPr/>
                    <a:lstStyle/>
                    <a:p>
                      <a:pPr marL="3048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51.3 </a:t>
                      </a:r>
                    </a:p>
                  </a:txBody>
                  <a:tcPr marL="0" marR="59430" marT="17570" marB="0">
                    <a:lnL>
                      <a:noFill/>
                    </a:lnL>
                    <a:lnR>
                      <a:noFill/>
                    </a:lnR>
                    <a:lnT>
                      <a:noFill/>
                    </a:lnT>
                    <a:lnB>
                      <a:noFill/>
                    </a:lnB>
                  </a:tcPr>
                </a:tc>
                <a:tc>
                  <a:txBody>
                    <a:bodyPr/>
                    <a:lstStyle/>
                    <a:p>
                      <a:pPr marL="9461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45.1 </a:t>
                      </a:r>
                    </a:p>
                  </a:txBody>
                  <a:tcPr marL="0" marR="59430" marT="17570" marB="0">
                    <a:lnL>
                      <a:noFill/>
                    </a:lnL>
                    <a:lnR>
                      <a:noFill/>
                    </a:lnR>
                    <a:lnT>
                      <a:noFill/>
                    </a:lnT>
                    <a:lnB>
                      <a:noFill/>
                    </a:lnB>
                  </a:tcPr>
                </a:tc>
                <a:tc>
                  <a:txBody>
                    <a:bodyPr/>
                    <a:lstStyle/>
                    <a:p>
                      <a:pPr marL="178435"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20.00 </a:t>
                      </a:r>
                    </a:p>
                  </a:txBody>
                  <a:tcPr marL="0" marR="59430" marT="17570" marB="0">
                    <a:lnL>
                      <a:noFill/>
                    </a:lnL>
                    <a:lnR>
                      <a:noFill/>
                    </a:lnR>
                    <a:lnT>
                      <a:noFill/>
                    </a:lnT>
                    <a:lnB>
                      <a:noFill/>
                    </a:lnB>
                  </a:tcPr>
                </a:tc>
                <a:tc>
                  <a:txBody>
                    <a:bodyPr/>
                    <a:lstStyle/>
                    <a:p>
                      <a:pPr marL="5334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24.08 </a:t>
                      </a:r>
                    </a:p>
                  </a:txBody>
                  <a:tcPr marL="0" marR="59430" marT="17570" marB="0">
                    <a:lnL>
                      <a:noFill/>
                    </a:lnL>
                    <a:lnR>
                      <a:noFill/>
                    </a:lnR>
                    <a:lnT>
                      <a:noFill/>
                    </a:lnT>
                    <a:lnB>
                      <a:noFill/>
                    </a:lnB>
                  </a:tcPr>
                </a:tc>
                <a:extLst>
                  <a:ext uri="{0D108BD9-81ED-4DB2-BD59-A6C34878D82A}">
                    <a16:rowId xmlns:a16="http://schemas.microsoft.com/office/drawing/2014/main" val="1964565920"/>
                  </a:ext>
                </a:extLst>
              </a:tr>
              <a:tr h="182600">
                <a:tc>
                  <a:txBody>
                    <a:bodyPr/>
                    <a:lstStyle/>
                    <a:p>
                      <a:pPr marL="7747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Do not know but more than 10 </a:t>
                      </a:r>
                    </a:p>
                  </a:txBody>
                  <a:tcPr marL="0" marR="59430" marT="1757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3492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3.7 </a:t>
                      </a:r>
                    </a:p>
                  </a:txBody>
                  <a:tcPr marL="0" marR="59430" marT="1757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11303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4 </a:t>
                      </a:r>
                    </a:p>
                  </a:txBody>
                  <a:tcPr marL="0" marR="59430" marT="1757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129540"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3.5 </a:t>
                      </a:r>
                    </a:p>
                  </a:txBody>
                  <a:tcPr marL="0" marR="59430" marT="1757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178435" indent="-6350" algn="l">
                        <a:lnSpc>
                          <a:spcPct val="107000"/>
                        </a:lnSpc>
                        <a:spcAft>
                          <a:spcPts val="20"/>
                        </a:spcAft>
                      </a:pPr>
                      <a:r>
                        <a:rPr lang="en-GB" sz="1200">
                          <a:solidFill>
                            <a:srgbClr val="000000"/>
                          </a:solidFill>
                          <a:effectLst/>
                          <a:latin typeface="Open Sans Light" panose="020B0306030504020204"/>
                          <a:ea typeface="Segoe UI" panose="020B0502040204020203" pitchFamily="34" charset="0"/>
                          <a:cs typeface="Times New Roman" panose="02020603050405020304" pitchFamily="18" charset="0"/>
                        </a:rPr>
                        <a:t>16.66 </a:t>
                      </a:r>
                    </a:p>
                  </a:txBody>
                  <a:tcPr marL="0" marR="59430" marT="1757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53340" indent="-6350" algn="l">
                        <a:lnSpc>
                          <a:spcPct val="107000"/>
                        </a:lnSpc>
                        <a:spcAft>
                          <a:spcPts val="20"/>
                        </a:spcAft>
                      </a:pPr>
                      <a:r>
                        <a:rPr lang="en-GB" sz="1200" dirty="0">
                          <a:solidFill>
                            <a:srgbClr val="000000"/>
                          </a:solidFill>
                          <a:effectLst/>
                          <a:latin typeface="Open Sans Light" panose="020B0306030504020204"/>
                          <a:ea typeface="Segoe UI" panose="020B0502040204020203" pitchFamily="34" charset="0"/>
                          <a:cs typeface="Times New Roman" panose="02020603050405020304" pitchFamily="18" charset="0"/>
                        </a:rPr>
                        <a:t>19.32 </a:t>
                      </a:r>
                    </a:p>
                  </a:txBody>
                  <a:tcPr marL="0" marR="59430" marT="1757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4126813"/>
                  </a:ext>
                </a:extLst>
              </a:tr>
            </a:tbl>
          </a:graphicData>
        </a:graphic>
      </p:graphicFrame>
    </p:spTree>
    <p:extLst>
      <p:ext uri="{BB962C8B-B14F-4D97-AF65-F5344CB8AC3E}">
        <p14:creationId xmlns:p14="http://schemas.microsoft.com/office/powerpoint/2010/main" val="3042503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7B30091-46D3-4EE4-9410-A7443340749C}"/>
              </a:ext>
            </a:extLst>
          </p:cNvPr>
          <p:cNvSpPr>
            <a:spLocks noGrp="1"/>
          </p:cNvSpPr>
          <p:nvPr>
            <p:ph type="title"/>
          </p:nvPr>
        </p:nvSpPr>
        <p:spPr>
          <a:xfrm>
            <a:off x="838200" y="1661020"/>
            <a:ext cx="10515600" cy="700787"/>
          </a:xfrm>
        </p:spPr>
        <p:txBody>
          <a:bodyPr>
            <a:normAutofit fontScale="90000"/>
          </a:bodyPr>
          <a:lstStyle/>
          <a:p>
            <a:r>
              <a:rPr lang="en-GB" b="1" dirty="0">
                <a:solidFill>
                  <a:srgbClr val="98C12C"/>
                </a:solidFill>
                <a:latin typeface="Roboto Slab" pitchFamily="2" charset="0"/>
                <a:ea typeface="Roboto Slab" pitchFamily="2" charset="0"/>
              </a:rPr>
              <a:t>Context</a:t>
            </a:r>
            <a:br>
              <a:rPr lang="en-IE" b="1" dirty="0">
                <a:solidFill>
                  <a:srgbClr val="98C12C"/>
                </a:solidFill>
                <a:latin typeface="Roboto Slab" pitchFamily="2" charset="0"/>
                <a:ea typeface="Roboto Slab" pitchFamily="2" charset="0"/>
              </a:rPr>
            </a:br>
            <a:endParaRPr lang="en-GB" dirty="0"/>
          </a:p>
        </p:txBody>
      </p:sp>
      <p:sp>
        <p:nvSpPr>
          <p:cNvPr id="15" name="Content Placeholder 14">
            <a:extLst>
              <a:ext uri="{FF2B5EF4-FFF2-40B4-BE49-F238E27FC236}">
                <a16:creationId xmlns:a16="http://schemas.microsoft.com/office/drawing/2014/main" id="{57984C75-C4A7-4030-81F4-8E7440FCE224}"/>
              </a:ext>
            </a:extLst>
          </p:cNvPr>
          <p:cNvSpPr>
            <a:spLocks noGrp="1"/>
          </p:cNvSpPr>
          <p:nvPr>
            <p:ph idx="1"/>
          </p:nvPr>
        </p:nvSpPr>
        <p:spPr>
          <a:xfrm>
            <a:off x="838200" y="2509520"/>
            <a:ext cx="10515600" cy="3901440"/>
          </a:xfrm>
        </p:spPr>
        <p:txBody>
          <a:bodyPr>
            <a:normAutofit/>
          </a:bodyPr>
          <a:lstStyle/>
          <a:p>
            <a:pPr marL="314325" indent="0">
              <a:lnSpc>
                <a:spcPct val="100000"/>
              </a:lnSpc>
              <a:buNone/>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Policy </a:t>
            </a:r>
          </a:p>
          <a:p>
            <a:pPr marL="600075" indent="-285750">
              <a:lnSpc>
                <a:spcPct val="100000"/>
              </a:lnSpc>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Northern Ireland</a:t>
            </a:r>
          </a:p>
          <a:p>
            <a:pPr marL="1057275" lvl="1" indent="-285750">
              <a:lnSpc>
                <a:spcPct val="100000"/>
              </a:lnSpc>
              <a:tabLst>
                <a:tab pos="574675" algn="l"/>
              </a:tabLst>
            </a:pPr>
            <a:r>
              <a:rPr lang="en-GB" sz="1200" dirty="0">
                <a:latin typeface="Open Sans Light" panose="020B0306030504020204" pitchFamily="34" charset="0"/>
                <a:ea typeface="Open Sans Light" panose="020B0306030504020204" pitchFamily="34" charset="0"/>
                <a:cs typeface="Open Sans Light" panose="020B0306030504020204" pitchFamily="34" charset="0"/>
              </a:rPr>
              <a:t>Gender equality strategy &amp; action plan. </a:t>
            </a:r>
          </a:p>
          <a:p>
            <a:pPr marL="1057275" lvl="1" indent="-285750">
              <a:lnSpc>
                <a:spcPct val="100000"/>
              </a:lnSpc>
              <a:tabLst>
                <a:tab pos="574675" algn="l"/>
              </a:tabLst>
            </a:pPr>
            <a:r>
              <a:rPr lang="en-GB" sz="1200" dirty="0">
                <a:latin typeface="Open Sans Light" panose="020B0306030504020204" pitchFamily="34" charset="0"/>
                <a:ea typeface="Open Sans Light" panose="020B0306030504020204" pitchFamily="34" charset="0"/>
                <a:cs typeface="Open Sans Light" panose="020B0306030504020204" pitchFamily="34" charset="0"/>
              </a:rPr>
              <a:t>Gender pay transparency legislation. </a:t>
            </a:r>
          </a:p>
          <a:p>
            <a:pPr marL="771525" lvl="1" indent="0">
              <a:lnSpc>
                <a:spcPct val="100000"/>
              </a:lnSpc>
              <a:buNone/>
              <a:tabLst>
                <a:tab pos="574675" algn="l"/>
              </a:tabLst>
            </a:pPr>
            <a:endParaRPr lang="en-GB" sz="1200" dirty="0">
              <a:latin typeface="Open Sans Light" panose="020B0306030504020204" pitchFamily="34" charset="0"/>
              <a:ea typeface="Open Sans Light" panose="020B0306030504020204" pitchFamily="34" charset="0"/>
              <a:cs typeface="Open Sans Light" panose="020B0306030504020204" pitchFamily="34" charset="0"/>
            </a:endParaRPr>
          </a:p>
          <a:p>
            <a:pPr marL="600075" indent="-285750">
              <a:lnSpc>
                <a:spcPct val="100000"/>
              </a:lnSpc>
              <a:tabLst>
                <a:tab pos="574675" algn="l"/>
              </a:tabLst>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Republic of Ireland. </a:t>
            </a:r>
          </a:p>
          <a:p>
            <a:pPr marL="1057275" lvl="1" indent="-285750">
              <a:lnSpc>
                <a:spcPct val="100000"/>
              </a:lnSpc>
              <a:tabLst>
                <a:tab pos="574675" algn="l"/>
              </a:tabLst>
            </a:pPr>
            <a:r>
              <a:rPr lang="en-GB" sz="1200" dirty="0">
                <a:latin typeface="Open Sans Light" panose="020B0306030504020204" pitchFamily="34" charset="0"/>
                <a:ea typeface="Open Sans Light" panose="020B0306030504020204" pitchFamily="34" charset="0"/>
                <a:cs typeface="Open Sans Light" panose="020B0306030504020204" pitchFamily="34" charset="0"/>
              </a:rPr>
              <a:t>Missed opportunity in budget. </a:t>
            </a:r>
          </a:p>
          <a:p>
            <a:pPr marL="1057275" lvl="1" indent="-285750">
              <a:lnSpc>
                <a:spcPct val="100000"/>
              </a:lnSpc>
              <a:tabLst>
                <a:tab pos="574675" algn="l"/>
              </a:tabLst>
            </a:pPr>
            <a:r>
              <a:rPr lang="en-GB" sz="1200" dirty="0">
                <a:latin typeface="Open Sans Light" panose="020B0306030504020204" pitchFamily="34" charset="0"/>
                <a:ea typeface="Open Sans Light" panose="020B0306030504020204" pitchFamily="34" charset="0"/>
                <a:cs typeface="Open Sans Light" panose="020B0306030504020204" pitchFamily="34" charset="0"/>
              </a:rPr>
              <a:t>Gender Pay Gap reporting bill. </a:t>
            </a:r>
          </a:p>
          <a:p>
            <a:pPr marL="1057275" lvl="1" indent="-285750">
              <a:lnSpc>
                <a:spcPct val="100000"/>
              </a:lnSpc>
              <a:tabLst>
                <a:tab pos="574675" algn="l"/>
              </a:tabLst>
            </a:pPr>
            <a:r>
              <a:rPr lang="en-GB" sz="1200" dirty="0">
                <a:latin typeface="Open Sans Light" panose="020B0306030504020204" pitchFamily="34" charset="0"/>
                <a:ea typeface="Open Sans Light" panose="020B0306030504020204" pitchFamily="34" charset="0"/>
                <a:cs typeface="Open Sans Light" panose="020B0306030504020204" pitchFamily="34" charset="0"/>
              </a:rPr>
              <a:t>Citizens Assembly. </a:t>
            </a:r>
          </a:p>
          <a:p>
            <a:pPr marL="1057275" lvl="1" indent="-285750">
              <a:lnSpc>
                <a:spcPct val="100000"/>
              </a:lnSpc>
              <a:tabLst>
                <a:tab pos="574675" algn="l"/>
              </a:tabLst>
            </a:pPr>
            <a:r>
              <a:rPr lang="en-GB" sz="1200" dirty="0">
                <a:latin typeface="Open Sans Light" panose="020B0306030504020204" pitchFamily="34" charset="0"/>
                <a:ea typeface="Open Sans Light" panose="020B0306030504020204" pitchFamily="34" charset="0"/>
                <a:cs typeface="Open Sans Light" panose="020B0306030504020204" pitchFamily="34" charset="0"/>
              </a:rPr>
              <a:t>Current national strategy for women &amp; girls ends this year. </a:t>
            </a:r>
          </a:p>
        </p:txBody>
      </p:sp>
    </p:spTree>
    <p:extLst>
      <p:ext uri="{BB962C8B-B14F-4D97-AF65-F5344CB8AC3E}">
        <p14:creationId xmlns:p14="http://schemas.microsoft.com/office/powerpoint/2010/main" val="10343099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E17774-7DB7-4AEC-97D0-A1D16688B342}"/>
              </a:ext>
            </a:extLst>
          </p:cNvPr>
          <p:cNvSpPr>
            <a:spLocks noGrp="1"/>
          </p:cNvSpPr>
          <p:nvPr>
            <p:ph type="title"/>
          </p:nvPr>
        </p:nvSpPr>
        <p:spPr>
          <a:xfrm>
            <a:off x="9182100" y="2766218"/>
            <a:ext cx="2552700" cy="2250282"/>
          </a:xfrm>
        </p:spPr>
        <p:txBody>
          <a:bodyPr>
            <a:normAutofit/>
          </a:bodyPr>
          <a:lstStyle/>
          <a:p>
            <a:pPr algn="ctr"/>
            <a:r>
              <a:rPr lang="en-GB" sz="18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Gender Pay Gap in hourly earnings: Percentage difference in female earnings as compared to male earnings </a:t>
            </a:r>
            <a:endParaRPr lang="en-GB" sz="1800" dirty="0">
              <a:latin typeface="Open Sans Light" panose="020B0306030504020204" pitchFamily="34" charset="0"/>
              <a:ea typeface="Open Sans Light" panose="020B0306030504020204" pitchFamily="34" charset="0"/>
              <a:cs typeface="Open Sans Light" panose="020B0306030504020204" pitchFamily="34" charset="0"/>
            </a:endParaRPr>
          </a:p>
        </p:txBody>
      </p:sp>
      <p:graphicFrame>
        <p:nvGraphicFramePr>
          <p:cNvPr id="6" name="Content Placeholder 5">
            <a:extLst>
              <a:ext uri="{FF2B5EF4-FFF2-40B4-BE49-F238E27FC236}">
                <a16:creationId xmlns:a16="http://schemas.microsoft.com/office/drawing/2014/main" id="{59848F06-9013-406D-BC59-5B456293DF06}"/>
              </a:ext>
            </a:extLst>
          </p:cNvPr>
          <p:cNvGraphicFramePr>
            <a:graphicFrameLocks noGrp="1"/>
          </p:cNvGraphicFramePr>
          <p:nvPr>
            <p:ph idx="1"/>
            <p:extLst>
              <p:ext uri="{D42A27DB-BD31-4B8C-83A1-F6EECF244321}">
                <p14:modId xmlns:p14="http://schemas.microsoft.com/office/powerpoint/2010/main" val="3844511816"/>
              </p:ext>
            </p:extLst>
          </p:nvPr>
        </p:nvGraphicFramePr>
        <p:xfrm>
          <a:off x="457200" y="657229"/>
          <a:ext cx="8381998" cy="5972180"/>
        </p:xfrm>
        <a:graphic>
          <a:graphicData uri="http://schemas.openxmlformats.org/drawingml/2006/table">
            <a:tbl>
              <a:tblPr firstRow="1" firstCol="1" bandRow="1"/>
              <a:tblGrid>
                <a:gridCol w="3078779">
                  <a:extLst>
                    <a:ext uri="{9D8B030D-6E8A-4147-A177-3AD203B41FA5}">
                      <a16:colId xmlns:a16="http://schemas.microsoft.com/office/drawing/2014/main" val="3100508481"/>
                    </a:ext>
                  </a:extLst>
                </a:gridCol>
                <a:gridCol w="880127">
                  <a:extLst>
                    <a:ext uri="{9D8B030D-6E8A-4147-A177-3AD203B41FA5}">
                      <a16:colId xmlns:a16="http://schemas.microsoft.com/office/drawing/2014/main" val="3321528005"/>
                    </a:ext>
                  </a:extLst>
                </a:gridCol>
                <a:gridCol w="653023">
                  <a:extLst>
                    <a:ext uri="{9D8B030D-6E8A-4147-A177-3AD203B41FA5}">
                      <a16:colId xmlns:a16="http://schemas.microsoft.com/office/drawing/2014/main" val="878319904"/>
                    </a:ext>
                  </a:extLst>
                </a:gridCol>
                <a:gridCol w="1296065">
                  <a:extLst>
                    <a:ext uri="{9D8B030D-6E8A-4147-A177-3AD203B41FA5}">
                      <a16:colId xmlns:a16="http://schemas.microsoft.com/office/drawing/2014/main" val="882378801"/>
                    </a:ext>
                  </a:extLst>
                </a:gridCol>
                <a:gridCol w="762832">
                  <a:extLst>
                    <a:ext uri="{9D8B030D-6E8A-4147-A177-3AD203B41FA5}">
                      <a16:colId xmlns:a16="http://schemas.microsoft.com/office/drawing/2014/main" val="1604642251"/>
                    </a:ext>
                  </a:extLst>
                </a:gridCol>
                <a:gridCol w="653023">
                  <a:extLst>
                    <a:ext uri="{9D8B030D-6E8A-4147-A177-3AD203B41FA5}">
                      <a16:colId xmlns:a16="http://schemas.microsoft.com/office/drawing/2014/main" val="278432756"/>
                    </a:ext>
                  </a:extLst>
                </a:gridCol>
                <a:gridCol w="1058149">
                  <a:extLst>
                    <a:ext uri="{9D8B030D-6E8A-4147-A177-3AD203B41FA5}">
                      <a16:colId xmlns:a16="http://schemas.microsoft.com/office/drawing/2014/main" val="1682283482"/>
                    </a:ext>
                  </a:extLst>
                </a:gridCol>
              </a:tblGrid>
              <a:tr h="1071056">
                <a:tc>
                  <a:txBody>
                    <a:bodyPr/>
                    <a:lstStyle/>
                    <a:p>
                      <a:pPr marL="77470" indent="-6350" algn="l">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5438" marT="15174"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635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Median hourly earnings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6350" indent="-6350" algn="ctr">
                        <a:lnSpc>
                          <a:spcPct val="149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Percentage difference in female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4925"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earnings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compared to male earnings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635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Mean hourly earnings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51435" indent="-7620" algn="ctr">
                        <a:lnSpc>
                          <a:spcPct val="99000"/>
                        </a:lnSpc>
                        <a:spcAft>
                          <a:spcPts val="5"/>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Percentage difference in female earnings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42545" indent="-1905"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compared to male earnings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1823870"/>
                  </a:ext>
                </a:extLst>
              </a:tr>
              <a:tr h="157912">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txBody>
                  <a:tcPr marL="0" marR="25438" marT="15174"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37465"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39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6680" indent="-6350" algn="l">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Male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indent="-6350" algn="just">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Female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0485"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679589"/>
                  </a:ext>
                </a:extLst>
              </a:tr>
              <a:tr h="327840">
                <a:tc>
                  <a:txBody>
                    <a:bodyPr/>
                    <a:lstStyle/>
                    <a:p>
                      <a:pPr marL="77470" indent="-6350" algn="l">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Occupation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Managerial, Directors, Senior Officials </a:t>
                      </a:r>
                    </a:p>
                  </a:txBody>
                  <a:tcPr marL="0" marR="25438" marT="15174"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350" marR="381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26.83 </a:t>
                      </a:r>
                    </a:p>
                  </a:txBody>
                  <a:tcPr marL="0" marR="25438" marT="15174"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6350" marR="381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31.05 </a:t>
                      </a:r>
                    </a:p>
                  </a:txBody>
                  <a:tcPr marL="0" marR="25438" marT="15174"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7239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15.73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350" marR="508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29.83 </a:t>
                      </a:r>
                    </a:p>
                  </a:txBody>
                  <a:tcPr marL="0" marR="25438" marT="15174"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6350" marR="3810"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27.74 </a:t>
                      </a:r>
                    </a:p>
                  </a:txBody>
                  <a:tcPr marL="0" marR="25438" marT="15174"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70485" indent="-6350" algn="ctr">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-7.01 </a:t>
                      </a:r>
                    </a:p>
                  </a:txBody>
                  <a:tcPr marL="0" marR="25438" marT="15174"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0547532"/>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28.44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27.10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-4.71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31.69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29.61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-6.56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104432688"/>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Associate Professional &amp; Technical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21.11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21.49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556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1.80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25.56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23.69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-7.32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18677969"/>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Administrative &amp; Secretarial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20.14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17.32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-14.00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21.51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19.21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-10.69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42830577"/>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Skilled trades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15.93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11.20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-29.69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17.78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14.31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-19.52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72780081"/>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Caring, Leisure &amp; Other service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14.95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12.51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-16.32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16.42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15.01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-8.59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88065965"/>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Sales &amp; Customer service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12.50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11.08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-11.36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13.85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12.67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-8.52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318587845"/>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Process, Plant &amp; Machine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14.00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13.34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-4.71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15.99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14.20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-11.19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30822068"/>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Elementary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11.82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10.77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-8.88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20.90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12.53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-40.05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61161090"/>
                  </a:ext>
                </a:extLst>
              </a:tr>
              <a:tr h="456572">
                <a:tc>
                  <a:txBody>
                    <a:bodyPr/>
                    <a:lstStyle/>
                    <a:p>
                      <a:pPr marL="77470" indent="-6350" algn="l">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Industry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Agriculture, Forestry, Fishing, </a:t>
                      </a:r>
                    </a:p>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Electricity, Water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10" indent="-6350" algn="ctr">
                        <a:lnSpc>
                          <a:spcPct val="107000"/>
                        </a:lnSpc>
                        <a:spcAft>
                          <a:spcPts val="565"/>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14.12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marR="3810" indent="-6350" algn="ctr">
                        <a:lnSpc>
                          <a:spcPct val="107000"/>
                        </a:lnSpc>
                        <a:spcAft>
                          <a:spcPts val="565"/>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12.62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2390" indent="-6350" algn="ctr">
                        <a:lnSpc>
                          <a:spcPct val="107000"/>
                        </a:lnSpc>
                        <a:spcAft>
                          <a:spcPts val="565"/>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-10.62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6350" marR="5080" indent="-6350" algn="ctr">
                        <a:lnSpc>
                          <a:spcPct val="107000"/>
                        </a:lnSpc>
                        <a:spcAft>
                          <a:spcPts val="565"/>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2235" indent="-6350" algn="l">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21.74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marR="3810" indent="-6350" algn="ctr">
                        <a:lnSpc>
                          <a:spcPct val="107000"/>
                        </a:lnSpc>
                        <a:spcAft>
                          <a:spcPts val="565"/>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15.16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0485" indent="-6350" algn="ctr">
                        <a:lnSpc>
                          <a:spcPct val="107000"/>
                        </a:lnSpc>
                        <a:spcAft>
                          <a:spcPts val="565"/>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-30.27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839573606"/>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Manufacturing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18.32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16.41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-10.43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20.88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18.61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-10.87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61117735"/>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Construction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16.87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16.75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-0.71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17.38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17.69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75358794"/>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Wholesale, Retail &amp; Transportation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14.58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11.73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-19.55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19.08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13.74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-27.99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25417896"/>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Accommodation &amp; Food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10.97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11.12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556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1.37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12.86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13.71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6.61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7693253"/>
                  </a:ext>
                </a:extLst>
              </a:tr>
              <a:tr h="304953">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Information, Comms, Financial, </a:t>
                      </a:r>
                    </a:p>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Insurance &amp; Real Estate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25.38 </a:t>
                      </a:r>
                    </a:p>
                  </a:txBody>
                  <a:tcPr marL="0" marR="25438" marT="15174"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21.69 </a:t>
                      </a:r>
                    </a:p>
                  </a:txBody>
                  <a:tcPr marL="0" marR="25438" marT="15174"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-14.54 </a:t>
                      </a:r>
                    </a:p>
                  </a:txBody>
                  <a:tcPr marL="0" marR="25438" marT="1517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28.33 </a:t>
                      </a:r>
                    </a:p>
                  </a:txBody>
                  <a:tcPr marL="0" marR="25438" marT="15174"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26.57 </a:t>
                      </a:r>
                    </a:p>
                  </a:txBody>
                  <a:tcPr marL="0" marR="25438" marT="15174"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-6.21 </a:t>
                      </a:r>
                    </a:p>
                  </a:txBody>
                  <a:tcPr marL="0" marR="25438" marT="15174"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61988456"/>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Professional, Technical, Scientific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16.44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14.58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-11.31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21.55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17.88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-17.03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68073105"/>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Public admin, Health, Education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21.47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21.66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556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0.88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29.96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24.24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-19.09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81026561"/>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Arts, Entertainment &amp; Recreation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14.42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14.19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-1.60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16.58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17.86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7.72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80720143"/>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Other service activities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14.64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10.21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-30.26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17.61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14.55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-17.38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71333346"/>
                  </a:ext>
                </a:extLst>
              </a:tr>
              <a:tr h="304381">
                <a:tc>
                  <a:txBody>
                    <a:bodyPr/>
                    <a:lstStyle/>
                    <a:p>
                      <a:pPr marL="77470" indent="-6350" algn="l">
                        <a:lnSpc>
                          <a:spcPct val="107000"/>
                        </a:lnSpc>
                        <a:spcAft>
                          <a:spcPts val="20"/>
                        </a:spcAft>
                      </a:pP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Number employed at workplace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0-19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1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13.16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marR="381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14.21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239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556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7.98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6350" marR="508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16.65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marR="3810" indent="-6350" algn="ctr">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60960" indent="-6350" algn="l">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18.63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70485" indent="-6350" algn="ctr">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 </a:t>
                      </a:r>
                    </a:p>
                    <a:p>
                      <a:pPr marL="34925" indent="-6350" algn="ctr">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11.89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19632198"/>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20-49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14.74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350" marR="3873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14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-5.02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20.81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18.06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3655" indent="-6350" algn="ctr">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-13.21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70882354"/>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50 +  </a:t>
                      </a:r>
                      <a:r>
                        <a:rPr lang="en-GB" sz="1000" b="1">
                          <a:solidFill>
                            <a:srgbClr val="000000"/>
                          </a:solidFill>
                          <a:effectLst/>
                          <a:latin typeface="Open Sans Light" panose="020B0306030504020204"/>
                          <a:ea typeface="Segoe UI" panose="020B0502040204020203" pitchFamily="34" charset="0"/>
                          <a:cs typeface="Times New Roman" panose="02020603050405020304" pitchFamily="18" charset="0"/>
                        </a:rPr>
                        <a:t> </a:t>
                      </a:r>
                      <a:endPar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endParaRP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6350" marR="3810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20.7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19.44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683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-6.09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24.84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23.23 </a:t>
                      </a:r>
                    </a:p>
                  </a:txBody>
                  <a:tcPr marL="0" marR="25438" marT="15174"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34925" indent="-6350" algn="ctr">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-6.48 </a:t>
                      </a:r>
                    </a:p>
                  </a:txBody>
                  <a:tcPr marL="0" marR="25438" marT="15174"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02063532"/>
                  </a:ext>
                </a:extLst>
              </a:tr>
              <a:tr h="155566">
                <a:tc>
                  <a:txBody>
                    <a:bodyPr/>
                    <a:lstStyle/>
                    <a:p>
                      <a:pPr marL="7747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Do not know but more than 10 </a:t>
                      </a:r>
                    </a:p>
                  </a:txBody>
                  <a:tcPr marL="0" marR="25438" marT="15174"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6350" marR="39370"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17.65 </a:t>
                      </a:r>
                    </a:p>
                  </a:txBody>
                  <a:tcPr marL="0" marR="25438" marT="15174"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15.24 </a:t>
                      </a:r>
                    </a:p>
                  </a:txBody>
                  <a:tcPr marL="0" marR="25438" marT="15174"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34925" indent="-6350" algn="ctr">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-13.65 </a:t>
                      </a:r>
                    </a:p>
                  </a:txBody>
                  <a:tcPr marL="0" marR="25438" marT="1517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02235"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20.51 </a:t>
                      </a:r>
                    </a:p>
                  </a:txBody>
                  <a:tcPr marL="0" marR="25438" marT="15174"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60960" indent="-6350" algn="l">
                        <a:lnSpc>
                          <a:spcPct val="107000"/>
                        </a:lnSpc>
                        <a:spcAft>
                          <a:spcPts val="20"/>
                        </a:spcAft>
                      </a:pPr>
                      <a:r>
                        <a:rPr lang="en-GB" sz="1000">
                          <a:solidFill>
                            <a:srgbClr val="000000"/>
                          </a:solidFill>
                          <a:effectLst/>
                          <a:latin typeface="Open Sans Light" panose="020B0306030504020204"/>
                          <a:ea typeface="Segoe UI" panose="020B0502040204020203" pitchFamily="34" charset="0"/>
                          <a:cs typeface="Times New Roman" panose="02020603050405020304" pitchFamily="18" charset="0"/>
                        </a:rPr>
                        <a:t>17.93 </a:t>
                      </a:r>
                    </a:p>
                  </a:txBody>
                  <a:tcPr marL="0" marR="25438" marT="15174"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33655" indent="-6350" algn="ctr">
                        <a:lnSpc>
                          <a:spcPct val="107000"/>
                        </a:lnSpc>
                        <a:spcAft>
                          <a:spcPts val="20"/>
                        </a:spcAft>
                      </a:pPr>
                      <a:r>
                        <a:rPr lang="en-GB" sz="1000" dirty="0">
                          <a:solidFill>
                            <a:srgbClr val="000000"/>
                          </a:solidFill>
                          <a:effectLst/>
                          <a:latin typeface="Open Sans Light" panose="020B0306030504020204"/>
                          <a:ea typeface="Segoe UI" panose="020B0502040204020203" pitchFamily="34" charset="0"/>
                          <a:cs typeface="Times New Roman" panose="02020603050405020304" pitchFamily="18" charset="0"/>
                        </a:rPr>
                        <a:t>-12.58 </a:t>
                      </a:r>
                    </a:p>
                  </a:txBody>
                  <a:tcPr marL="0" marR="25438" marT="15174"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8473344"/>
                  </a:ext>
                </a:extLst>
              </a:tr>
            </a:tbl>
          </a:graphicData>
        </a:graphic>
      </p:graphicFrame>
    </p:spTree>
    <p:extLst>
      <p:ext uri="{BB962C8B-B14F-4D97-AF65-F5344CB8AC3E}">
        <p14:creationId xmlns:p14="http://schemas.microsoft.com/office/powerpoint/2010/main" val="698758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AC8E5-1478-4031-8C72-71BCD121F13E}"/>
              </a:ext>
            </a:extLst>
          </p:cNvPr>
          <p:cNvSpPr>
            <a:spLocks noGrp="1"/>
          </p:cNvSpPr>
          <p:nvPr>
            <p:ph type="title"/>
          </p:nvPr>
        </p:nvSpPr>
        <p:spPr>
          <a:xfrm>
            <a:off x="838200" y="1299845"/>
            <a:ext cx="10515600" cy="1325563"/>
          </a:xfrm>
        </p:spPr>
        <p:txBody>
          <a:bodyPr/>
          <a:lstStyle/>
          <a:p>
            <a:r>
              <a:rPr lang="en-GB" b="1" dirty="0">
                <a:solidFill>
                  <a:srgbClr val="84BF41"/>
                </a:solidFill>
                <a:latin typeface="Roboto Slab"/>
              </a:rPr>
              <a:t>Unadjusted gender pay gap NI vs. ROI</a:t>
            </a:r>
          </a:p>
        </p:txBody>
      </p:sp>
      <p:sp>
        <p:nvSpPr>
          <p:cNvPr id="3" name="Content Placeholder 2">
            <a:extLst>
              <a:ext uri="{FF2B5EF4-FFF2-40B4-BE49-F238E27FC236}">
                <a16:creationId xmlns:a16="http://schemas.microsoft.com/office/drawing/2014/main" id="{9C86000B-2E43-4E02-B0D8-4E2D2204C4F7}"/>
              </a:ext>
            </a:extLst>
          </p:cNvPr>
          <p:cNvSpPr>
            <a:spLocks noGrp="1"/>
          </p:cNvSpPr>
          <p:nvPr>
            <p:ph idx="1"/>
          </p:nvPr>
        </p:nvSpPr>
        <p:spPr>
          <a:xfrm>
            <a:off x="838200" y="2987039"/>
            <a:ext cx="10515600" cy="3677603"/>
          </a:xfrm>
        </p:spPr>
        <p:txBody>
          <a:bodyPr>
            <a:normAutofit/>
          </a:bodyPr>
          <a:lstStyle/>
          <a:p>
            <a:r>
              <a:rPr lang="en-GB" sz="2200" dirty="0">
                <a:latin typeface="Open Sans Light" panose="020B0306030504020204" pitchFamily="34" charset="0"/>
                <a:ea typeface="Open Sans Light" panose="020B0306030504020204" pitchFamily="34" charset="0"/>
                <a:cs typeface="Open Sans Light" panose="020B0306030504020204" pitchFamily="34" charset="0"/>
              </a:rPr>
              <a:t>Overarching story is that females earn less than males. </a:t>
            </a:r>
          </a:p>
          <a:p>
            <a:r>
              <a:rPr lang="en-GB" sz="2200" dirty="0">
                <a:latin typeface="Open Sans Light" panose="020B0306030504020204" pitchFamily="34" charset="0"/>
                <a:ea typeface="Open Sans Light" panose="020B0306030504020204" pitchFamily="34" charset="0"/>
                <a:cs typeface="Open Sans Light" panose="020B0306030504020204" pitchFamily="34" charset="0"/>
              </a:rPr>
              <a:t>But males in part-time employment in both NI &amp; ROI earn less than females. </a:t>
            </a:r>
          </a:p>
          <a:p>
            <a:r>
              <a:rPr lang="en-GB" sz="2200" dirty="0">
                <a:latin typeface="Open Sans Light" panose="020B0306030504020204" pitchFamily="34" charset="0"/>
                <a:ea typeface="Open Sans Light" panose="020B0306030504020204" pitchFamily="34" charset="0"/>
                <a:cs typeface="Open Sans Light" panose="020B0306030504020204" pitchFamily="34" charset="0"/>
              </a:rPr>
              <a:t>Gendered differences in pay manifest differently in NI vs. ROI. </a:t>
            </a:r>
          </a:p>
          <a:p>
            <a:r>
              <a:rPr lang="en-GB" sz="2200" dirty="0">
                <a:latin typeface="Open Sans Light" panose="020B0306030504020204" pitchFamily="34" charset="0"/>
                <a:ea typeface="Open Sans Light" panose="020B0306030504020204" pitchFamily="34" charset="0"/>
                <a:cs typeface="Open Sans Light" panose="020B0306030504020204" pitchFamily="34" charset="0"/>
              </a:rPr>
              <a:t>Education. In NI Reward to females for having a degree or above level of education are high….but as is Penalty for no qualifications. Not so in ROI.</a:t>
            </a:r>
          </a:p>
          <a:p>
            <a:r>
              <a:rPr lang="en-GB" sz="2200" dirty="0">
                <a:latin typeface="Open Sans Light" panose="020B0306030504020204" pitchFamily="34" charset="0"/>
                <a:ea typeface="Open Sans Light" panose="020B0306030504020204" pitchFamily="34" charset="0"/>
                <a:cs typeface="Open Sans Light" panose="020B0306030504020204" pitchFamily="34" charset="0"/>
              </a:rPr>
              <a:t>Sector. Public sector employment plays key role in reducing gender pay gap estimate based on the mean. </a:t>
            </a:r>
          </a:p>
        </p:txBody>
      </p:sp>
    </p:spTree>
    <p:extLst>
      <p:ext uri="{BB962C8B-B14F-4D97-AF65-F5344CB8AC3E}">
        <p14:creationId xmlns:p14="http://schemas.microsoft.com/office/powerpoint/2010/main" val="3911988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8A390-8023-4BD2-B395-211B62F39EBE}"/>
              </a:ext>
            </a:extLst>
          </p:cNvPr>
          <p:cNvSpPr>
            <a:spLocks noGrp="1"/>
          </p:cNvSpPr>
          <p:nvPr>
            <p:ph type="title"/>
          </p:nvPr>
        </p:nvSpPr>
        <p:spPr>
          <a:xfrm>
            <a:off x="736600" y="1381125"/>
            <a:ext cx="10515600" cy="1325563"/>
          </a:xfrm>
        </p:spPr>
        <p:txBody>
          <a:bodyPr/>
          <a:lstStyle/>
          <a:p>
            <a:r>
              <a:rPr lang="en-GB" b="1" dirty="0">
                <a:solidFill>
                  <a:srgbClr val="98C12C"/>
                </a:solidFill>
                <a:latin typeface="Roboto Slab" pitchFamily="2" charset="0"/>
                <a:ea typeface="Roboto Slab" pitchFamily="2" charset="0"/>
              </a:rPr>
              <a:t>NERI research on gender pay gap</a:t>
            </a:r>
            <a:endParaRPr lang="en-GB" dirty="0"/>
          </a:p>
        </p:txBody>
      </p:sp>
      <p:sp>
        <p:nvSpPr>
          <p:cNvPr id="5" name="Content Placeholder 4">
            <a:extLst>
              <a:ext uri="{FF2B5EF4-FFF2-40B4-BE49-F238E27FC236}">
                <a16:creationId xmlns:a16="http://schemas.microsoft.com/office/drawing/2014/main" id="{EE2AF8D0-A508-40E8-960C-DF1D50EBE4CA}"/>
              </a:ext>
            </a:extLst>
          </p:cNvPr>
          <p:cNvSpPr>
            <a:spLocks noGrp="1"/>
          </p:cNvSpPr>
          <p:nvPr>
            <p:ph idx="1"/>
          </p:nvPr>
        </p:nvSpPr>
        <p:spPr>
          <a:xfrm>
            <a:off x="838200" y="2614104"/>
            <a:ext cx="10515600" cy="3530600"/>
          </a:xfrm>
        </p:spPr>
        <p:txBody>
          <a:bodyPr>
            <a:normAutofit lnSpcReduction="10000"/>
          </a:bodyPr>
          <a:lstStyle/>
          <a:p>
            <a:pPr>
              <a:lnSpc>
                <a:spcPct val="150000"/>
              </a:lnSpc>
            </a:pPr>
            <a:r>
              <a:rPr lang="en-GB" sz="2400" dirty="0">
                <a:latin typeface="Open Sans Light" panose="020B0306030504020204" pitchFamily="34" charset="0"/>
                <a:ea typeface="Open Sans Light" panose="020B0306030504020204" pitchFamily="34" charset="0"/>
                <a:cs typeface="Open Sans Light" panose="020B0306030504020204" pitchFamily="34" charset="0"/>
              </a:rPr>
              <a:t>This paper is first of two papers focused on gender pay gap. </a:t>
            </a:r>
          </a:p>
          <a:p>
            <a:pPr>
              <a:lnSpc>
                <a:spcPct val="150000"/>
              </a:lnSpc>
            </a:pPr>
            <a:r>
              <a:rPr lang="en-GB" sz="2400" dirty="0">
                <a:latin typeface="Open Sans Light" panose="020B0306030504020204" pitchFamily="34" charset="0"/>
                <a:ea typeface="Open Sans Light" panose="020B0306030504020204" pitchFamily="34" charset="0"/>
                <a:cs typeface="Open Sans Light" panose="020B0306030504020204" pitchFamily="34" charset="0"/>
              </a:rPr>
              <a:t>Second paper to be published early 2021. </a:t>
            </a:r>
          </a:p>
          <a:p>
            <a:pPr>
              <a:lnSpc>
                <a:spcPct val="150000"/>
              </a:lnSpc>
            </a:pPr>
            <a:r>
              <a:rPr lang="en-GB" sz="2400" dirty="0">
                <a:latin typeface="Open Sans Light" panose="020B0306030504020204" pitchFamily="34" charset="0"/>
                <a:ea typeface="Open Sans Light" panose="020B0306030504020204" pitchFamily="34" charset="0"/>
                <a:cs typeface="Open Sans Light" panose="020B0306030504020204" pitchFamily="34" charset="0"/>
              </a:rPr>
              <a:t>Second paper will focus on: 	</a:t>
            </a:r>
          </a:p>
          <a:p>
            <a:pPr lvl="1">
              <a:lnSpc>
                <a:spcPct val="150000"/>
              </a:lnSpc>
            </a:pPr>
            <a:r>
              <a:rPr lang="en-GB" dirty="0">
                <a:latin typeface="Open Sans Light" panose="020B0306030504020204" pitchFamily="34" charset="0"/>
                <a:ea typeface="Open Sans Light" panose="020B0306030504020204" pitchFamily="34" charset="0"/>
                <a:cs typeface="Open Sans Light" panose="020B0306030504020204" pitchFamily="34" charset="0"/>
              </a:rPr>
              <a:t>The adjusted gender pay gap in Northern Ireland &amp; Republic of Ireland. i.e. causes/explanatory factors of the gender pay gap.</a:t>
            </a:r>
          </a:p>
          <a:p>
            <a:pPr lvl="1">
              <a:lnSpc>
                <a:spcPct val="150000"/>
              </a:lnSpc>
            </a:pPr>
            <a:r>
              <a:rPr lang="en-GB" dirty="0">
                <a:latin typeface="Open Sans Light" panose="020B0306030504020204" pitchFamily="34" charset="0"/>
                <a:ea typeface="Open Sans Light" panose="020B0306030504020204" pitchFamily="34" charset="0"/>
                <a:cs typeface="Open Sans Light" panose="020B0306030504020204" pitchFamily="34" charset="0"/>
              </a:rPr>
              <a:t>Policy suggestions to narrow/reduce the gender pay gap. </a:t>
            </a:r>
          </a:p>
        </p:txBody>
      </p:sp>
    </p:spTree>
    <p:extLst>
      <p:ext uri="{BB962C8B-B14F-4D97-AF65-F5344CB8AC3E}">
        <p14:creationId xmlns:p14="http://schemas.microsoft.com/office/powerpoint/2010/main" val="985054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6DB5-4C2F-44AD-91CD-B78A631765EF}"/>
              </a:ext>
            </a:extLst>
          </p:cNvPr>
          <p:cNvSpPr>
            <a:spLocks noGrp="1"/>
          </p:cNvSpPr>
          <p:nvPr>
            <p:ph type="title"/>
          </p:nvPr>
        </p:nvSpPr>
        <p:spPr>
          <a:xfrm>
            <a:off x="971365" y="5194578"/>
            <a:ext cx="10515600" cy="1325563"/>
          </a:xfrm>
        </p:spPr>
        <p:txBody>
          <a:bodyPr>
            <a:noAutofit/>
          </a:bodyPr>
          <a:lstStyle/>
          <a:p>
            <a:pPr>
              <a:lnSpc>
                <a:spcPct val="150000"/>
              </a:lnSpc>
            </a:pPr>
            <a:r>
              <a:rPr lang="en-GB" sz="2500" dirty="0">
                <a:latin typeface="Open Sans Light" panose="020B0306030504020204" pitchFamily="34" charset="0"/>
                <a:ea typeface="Open Sans Light" panose="020B0306030504020204" pitchFamily="34" charset="0"/>
                <a:cs typeface="Open Sans Light" panose="020B0306030504020204" pitchFamily="34" charset="0"/>
              </a:rPr>
              <a:t>Check out the </a:t>
            </a:r>
            <a:r>
              <a:rPr lang="en-GB" sz="2500" b="1" dirty="0">
                <a:latin typeface="Open Sans Light" panose="020B0306030504020204" pitchFamily="34" charset="0"/>
                <a:ea typeface="Open Sans Light" panose="020B0306030504020204" pitchFamily="34" charset="0"/>
                <a:cs typeface="Open Sans Light" panose="020B0306030504020204" pitchFamily="34" charset="0"/>
              </a:rPr>
              <a:t>‘Visualising our economy</a:t>
            </a:r>
            <a:r>
              <a:rPr lang="en-GB" sz="2500" dirty="0">
                <a:latin typeface="Open Sans Light" panose="020B0306030504020204" pitchFamily="34" charset="0"/>
                <a:ea typeface="Open Sans Light" panose="020B0306030504020204" pitchFamily="34" charset="0"/>
                <a:cs typeface="Open Sans Light" panose="020B0306030504020204" pitchFamily="34" charset="0"/>
              </a:rPr>
              <a:t>’ tab on our website for summaries of our key findings </a:t>
            </a:r>
            <a:r>
              <a:rPr lang="en-GB" sz="2500" dirty="0">
                <a:latin typeface="Open Sans Light" panose="020B0306030504020204" pitchFamily="34" charset="0"/>
                <a:ea typeface="Open Sans Light" panose="020B0306030504020204" pitchFamily="34" charset="0"/>
                <a:cs typeface="Open Sans Light" panose="020B0306030504020204" pitchFamily="34" charset="0"/>
                <a:hlinkClick r:id="rId2"/>
              </a:rPr>
              <a:t>http://nerinstitute.net/visualising-our-economy</a:t>
            </a:r>
            <a:r>
              <a:rPr lang="en-GB" sz="2500" dirty="0">
                <a:latin typeface="Open Sans Light" panose="020B0306030504020204" pitchFamily="34" charset="0"/>
                <a:ea typeface="Open Sans Light" panose="020B0306030504020204" pitchFamily="34" charset="0"/>
                <a:cs typeface="Open Sans Light" panose="020B0306030504020204" pitchFamily="34" charset="0"/>
              </a:rPr>
              <a:t>  </a:t>
            </a:r>
          </a:p>
        </p:txBody>
      </p:sp>
      <p:pic>
        <p:nvPicPr>
          <p:cNvPr id="5" name="Content Placeholder 4">
            <a:extLst>
              <a:ext uri="{FF2B5EF4-FFF2-40B4-BE49-F238E27FC236}">
                <a16:creationId xmlns:a16="http://schemas.microsoft.com/office/drawing/2014/main" id="{1CE8ABE8-D5AE-450D-A59D-D7D151281E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1365" y="150417"/>
            <a:ext cx="6929761" cy="4867254"/>
          </a:xfrm>
        </p:spPr>
      </p:pic>
    </p:spTree>
    <p:extLst>
      <p:ext uri="{BB962C8B-B14F-4D97-AF65-F5344CB8AC3E}">
        <p14:creationId xmlns:p14="http://schemas.microsoft.com/office/powerpoint/2010/main" val="462919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EEEB0C3-04D9-4C24-9581-7FB14C68E794}"/>
              </a:ext>
            </a:extLst>
          </p:cNvPr>
          <p:cNvSpPr txBox="1">
            <a:spLocks/>
          </p:cNvSpPr>
          <p:nvPr/>
        </p:nvSpPr>
        <p:spPr>
          <a:xfrm>
            <a:off x="971365" y="5194578"/>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GB" sz="2500" dirty="0">
                <a:latin typeface="Open Sans Light" panose="020B0306030504020204" pitchFamily="34" charset="0"/>
                <a:ea typeface="Open Sans Light" panose="020B0306030504020204" pitchFamily="34" charset="0"/>
                <a:cs typeface="Open Sans Light" panose="020B0306030504020204" pitchFamily="34" charset="0"/>
              </a:rPr>
              <a:t>Check out the ‘</a:t>
            </a:r>
            <a:r>
              <a:rPr lang="en-GB" sz="2500" b="1" dirty="0">
                <a:latin typeface="Open Sans Light" panose="020B0306030504020204" pitchFamily="34" charset="0"/>
                <a:ea typeface="Open Sans Light" panose="020B0306030504020204" pitchFamily="34" charset="0"/>
                <a:cs typeface="Open Sans Light" panose="020B0306030504020204" pitchFamily="34" charset="0"/>
              </a:rPr>
              <a:t>Visualising our economy</a:t>
            </a:r>
            <a:r>
              <a:rPr lang="en-GB" sz="2500" dirty="0">
                <a:latin typeface="Open Sans Light" panose="020B0306030504020204" pitchFamily="34" charset="0"/>
                <a:ea typeface="Open Sans Light" panose="020B0306030504020204" pitchFamily="34" charset="0"/>
                <a:cs typeface="Open Sans Light" panose="020B0306030504020204" pitchFamily="34" charset="0"/>
              </a:rPr>
              <a:t>’ tab on our website for summaries of our key findings </a:t>
            </a:r>
            <a:r>
              <a:rPr lang="en-GB" sz="2500" dirty="0">
                <a:latin typeface="Open Sans Light" panose="020B0306030504020204" pitchFamily="34" charset="0"/>
                <a:ea typeface="Open Sans Light" panose="020B0306030504020204" pitchFamily="34" charset="0"/>
                <a:cs typeface="Open Sans Light" panose="020B0306030504020204" pitchFamily="34" charset="0"/>
                <a:hlinkClick r:id="rId2"/>
              </a:rPr>
              <a:t>http://nerinstitute.net/visualising-our-economy</a:t>
            </a:r>
            <a:r>
              <a:rPr lang="en-GB" sz="2500" dirty="0">
                <a:latin typeface="Open Sans Light" panose="020B0306030504020204" pitchFamily="34" charset="0"/>
                <a:ea typeface="Open Sans Light" panose="020B0306030504020204" pitchFamily="34" charset="0"/>
                <a:cs typeface="Open Sans Light" panose="020B0306030504020204" pitchFamily="34" charset="0"/>
              </a:rPr>
              <a:t>  </a:t>
            </a:r>
          </a:p>
        </p:txBody>
      </p:sp>
      <p:pic>
        <p:nvPicPr>
          <p:cNvPr id="12" name="Content Placeholder 11" descr="Chart, waterfall chart&#10;&#10;Description automatically generated">
            <a:extLst>
              <a:ext uri="{FF2B5EF4-FFF2-40B4-BE49-F238E27FC236}">
                <a16:creationId xmlns:a16="http://schemas.microsoft.com/office/drawing/2014/main" id="{534558E3-6CCB-4098-B0FF-5E5875AD370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5262" y="217252"/>
            <a:ext cx="6537591" cy="4588111"/>
          </a:xfrm>
        </p:spPr>
      </p:pic>
    </p:spTree>
    <p:extLst>
      <p:ext uri="{BB962C8B-B14F-4D97-AF65-F5344CB8AC3E}">
        <p14:creationId xmlns:p14="http://schemas.microsoft.com/office/powerpoint/2010/main" val="3818625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1943449" y="2274093"/>
            <a:ext cx="8305102" cy="2309813"/>
          </a:xfrm>
        </p:spPr>
        <p:txBody>
          <a:bodyPr>
            <a:noAutofit/>
          </a:bodyPr>
          <a:lstStyle/>
          <a:p>
            <a:pPr marL="0" indent="0" algn="ctr">
              <a:buNone/>
            </a:pPr>
            <a:r>
              <a:rPr lang="en-GB" sz="4000" b="1" dirty="0">
                <a:solidFill>
                  <a:srgbClr val="2F7C7F"/>
                </a:solidFill>
                <a:latin typeface="Roboto Slab" pitchFamily="2" charset="0"/>
                <a:ea typeface="Roboto Slab" pitchFamily="2" charset="0"/>
              </a:rPr>
              <a:t>How Unequal?</a:t>
            </a:r>
          </a:p>
          <a:p>
            <a:pPr marL="0" indent="0" algn="l">
              <a:buNone/>
            </a:pPr>
            <a:endParaRPr lang="en-GB" sz="2400" b="0" i="0" dirty="0">
              <a:solidFill>
                <a:srgbClr val="003162"/>
              </a:solidFill>
              <a:effectLst/>
              <a:latin typeface="Playfair Display"/>
            </a:endParaRPr>
          </a:p>
          <a:p>
            <a:pPr marL="0" indent="0" algn="ctr">
              <a:buNone/>
            </a:pPr>
            <a:r>
              <a:rPr lang="en-GB" sz="2400" b="1" i="0" dirty="0">
                <a:solidFill>
                  <a:srgbClr val="1B6E6C"/>
                </a:solidFill>
                <a:effectLst/>
                <a:latin typeface="Playfair Display" panose="020F0502020204030204" pitchFamily="2" charset="0"/>
              </a:rPr>
              <a:t>The unadjusted gender pay gap in earnings in </a:t>
            </a:r>
          </a:p>
          <a:p>
            <a:pPr marL="0" indent="0" algn="ctr">
              <a:buNone/>
            </a:pPr>
            <a:r>
              <a:rPr lang="en-GB" sz="2400" b="1" i="0" dirty="0">
                <a:solidFill>
                  <a:srgbClr val="1B6E6C"/>
                </a:solidFill>
                <a:effectLst/>
                <a:latin typeface="Playfair Display" panose="020F0502020204030204" pitchFamily="2" charset="0"/>
              </a:rPr>
              <a:t>Northern Ireland </a:t>
            </a:r>
            <a:r>
              <a:rPr lang="en-GB" sz="2400" b="1" dirty="0">
                <a:solidFill>
                  <a:srgbClr val="1B6E6C"/>
                </a:solidFill>
                <a:latin typeface="Playfair Display" panose="020F0502020204030204" pitchFamily="2" charset="0"/>
              </a:rPr>
              <a:t>&amp;</a:t>
            </a:r>
            <a:r>
              <a:rPr lang="en-GB" sz="2400" b="1" i="0" dirty="0">
                <a:solidFill>
                  <a:srgbClr val="1B6E6C"/>
                </a:solidFill>
                <a:effectLst/>
                <a:latin typeface="Playfair Display" panose="020F0502020204030204" pitchFamily="2" charset="0"/>
              </a:rPr>
              <a:t>the Republic of Ireland</a:t>
            </a:r>
          </a:p>
        </p:txBody>
      </p:sp>
      <p:sp>
        <p:nvSpPr>
          <p:cNvPr id="10" name="Rectangle 9">
            <a:extLst>
              <a:ext uri="{FF2B5EF4-FFF2-40B4-BE49-F238E27FC236}">
                <a16:creationId xmlns:a16="http://schemas.microsoft.com/office/drawing/2014/main" id="{84F88042-3C45-4A7E-A082-DB73669AA66B}"/>
              </a:ext>
            </a:extLst>
          </p:cNvPr>
          <p:cNvSpPr/>
          <p:nvPr/>
        </p:nvSpPr>
        <p:spPr>
          <a:xfrm>
            <a:off x="973123" y="5039768"/>
            <a:ext cx="6096000" cy="1363707"/>
          </a:xfrm>
          <a:prstGeom prst="rect">
            <a:avLst/>
          </a:prstGeom>
        </p:spPr>
        <p:txBody>
          <a:bodyPr>
            <a:spAutoFit/>
          </a:bodyPr>
          <a:lstStyle/>
          <a:p>
            <a:pPr>
              <a:lnSpc>
                <a:spcPct val="160000"/>
              </a:lnSpc>
              <a:spcBef>
                <a:spcPts val="0"/>
              </a:spcBef>
              <a:spcAft>
                <a:spcPts val="0"/>
              </a:spcAft>
            </a:pPr>
            <a:r>
              <a:rPr lang="en-IE" b="1"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 Wilson </a:t>
            </a:r>
            <a:r>
              <a:rPr lang="en-IE" b="1" dirty="0">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 </a:t>
            </a:r>
            <a:r>
              <a:rPr lang="en-IE" dirty="0">
                <a:solidFill>
                  <a:srgbClr val="08537F"/>
                </a:solidFill>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dirty="0">
                <a:solidFill>
                  <a:srgbClr val="0B3B64"/>
                </a:solidFill>
                <a:latin typeface="Roboto Slab" pitchFamily="2" charset="0"/>
                <a:ea typeface="Roboto Slab" pitchFamily="2" charset="0"/>
                <a:cs typeface="Open Sans Light" panose="020B0306030504020204" pitchFamily="34" charset="0"/>
              </a:rPr>
              <a:t>WEBSITE: www.nerinstitute.net</a:t>
            </a:r>
          </a:p>
        </p:txBody>
      </p:sp>
    </p:spTree>
    <p:extLst>
      <p:ext uri="{BB962C8B-B14F-4D97-AF65-F5344CB8AC3E}">
        <p14:creationId xmlns:p14="http://schemas.microsoft.com/office/powerpoint/2010/main" val="2172619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iagram&#10;&#10;Description automatically generated">
            <a:extLst>
              <a:ext uri="{FF2B5EF4-FFF2-40B4-BE49-F238E27FC236}">
                <a16:creationId xmlns:a16="http://schemas.microsoft.com/office/drawing/2014/main" id="{D3768977-31C7-4A29-BA00-64A1C0DF41F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02524" y="1256908"/>
            <a:ext cx="7063990" cy="4812296"/>
          </a:xfrm>
        </p:spPr>
      </p:pic>
    </p:spTree>
    <p:extLst>
      <p:ext uri="{BB962C8B-B14F-4D97-AF65-F5344CB8AC3E}">
        <p14:creationId xmlns:p14="http://schemas.microsoft.com/office/powerpoint/2010/main" val="2961768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card&#10;&#10;Description automatically generated">
            <a:extLst>
              <a:ext uri="{FF2B5EF4-FFF2-40B4-BE49-F238E27FC236}">
                <a16:creationId xmlns:a16="http://schemas.microsoft.com/office/drawing/2014/main" id="{6B2DE9BA-0F52-4612-A4DE-1EBD81D794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420" y="737711"/>
            <a:ext cx="3327400" cy="4351338"/>
          </a:xfrm>
        </p:spPr>
      </p:pic>
      <p:sp>
        <p:nvSpPr>
          <p:cNvPr id="7" name="TextBox 6">
            <a:extLst>
              <a:ext uri="{FF2B5EF4-FFF2-40B4-BE49-F238E27FC236}">
                <a16:creationId xmlns:a16="http://schemas.microsoft.com/office/drawing/2014/main" id="{BF98AFB1-4C3C-4D67-A76D-885637A33E18}"/>
              </a:ext>
            </a:extLst>
          </p:cNvPr>
          <p:cNvSpPr txBox="1"/>
          <p:nvPr/>
        </p:nvSpPr>
        <p:spPr>
          <a:xfrm>
            <a:off x="292100" y="5569635"/>
            <a:ext cx="11595100" cy="1200329"/>
          </a:xfrm>
          <a:prstGeom prst="rect">
            <a:avLst/>
          </a:prstGeom>
          <a:noFill/>
        </p:spPr>
        <p:txBody>
          <a:bodyPr wrap="square">
            <a:spAutoFit/>
          </a:bodyPr>
          <a:lstStyle/>
          <a:p>
            <a:r>
              <a:rPr lang="en-GB" dirty="0">
                <a:latin typeface="Open Sans Light" panose="020B0306030504020204"/>
              </a:rPr>
              <a:t>Wilson, L. (2020) </a:t>
            </a:r>
            <a:r>
              <a:rPr lang="en-GB" i="1" dirty="0">
                <a:latin typeface="Open Sans Light" panose="020B0306030504020204"/>
              </a:rPr>
              <a:t>How Unequal? The unadjusted gender pay gap in earnings in Northern Ireland and the Republic of Ireland, </a:t>
            </a:r>
            <a:r>
              <a:rPr lang="en-GB" dirty="0">
                <a:latin typeface="Open Sans Light" panose="020B0306030504020204"/>
              </a:rPr>
              <a:t>NERI Working Paper Series, NERI WP 2020/No. 69, Belfast: NERI. </a:t>
            </a:r>
          </a:p>
          <a:p>
            <a:r>
              <a:rPr lang="en-GB" dirty="0">
                <a:latin typeface="Open Sans Light" panose="020B0306030504020204"/>
              </a:rPr>
              <a:t>Available HERE: </a:t>
            </a:r>
            <a:r>
              <a:rPr lang="en-GB" dirty="0">
                <a:latin typeface="Open Sans Light" panose="020B0306030504020204"/>
                <a:hlinkClick r:id="rId3"/>
              </a:rPr>
              <a:t>http://nerinstitute.net/research/how-unequal-unadjusted-gender-pay-gap-earnings-northern-ireland-and-republic-ireland</a:t>
            </a:r>
            <a:endParaRPr lang="en-GB" dirty="0">
              <a:latin typeface="Open Sans Light" panose="020B0306030504020204"/>
            </a:endParaRPr>
          </a:p>
        </p:txBody>
      </p:sp>
    </p:spTree>
    <p:extLst>
      <p:ext uri="{BB962C8B-B14F-4D97-AF65-F5344CB8AC3E}">
        <p14:creationId xmlns:p14="http://schemas.microsoft.com/office/powerpoint/2010/main" val="1855406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5DBA-CE6A-453E-8D03-BDBC93C541EB}"/>
              </a:ext>
            </a:extLst>
          </p:cNvPr>
          <p:cNvSpPr>
            <a:spLocks noGrp="1"/>
          </p:cNvSpPr>
          <p:nvPr>
            <p:ph type="title"/>
          </p:nvPr>
        </p:nvSpPr>
        <p:spPr>
          <a:xfrm>
            <a:off x="287782" y="1298695"/>
            <a:ext cx="11404109" cy="1391239"/>
          </a:xfrm>
        </p:spPr>
        <p:txBody>
          <a:bodyPr>
            <a:noAutofit/>
          </a:bodyPr>
          <a:lstStyle/>
          <a:p>
            <a:r>
              <a:rPr lang="en-GB" sz="3800" b="1" dirty="0">
                <a:solidFill>
                  <a:srgbClr val="84BF41"/>
                </a:solidFill>
                <a:latin typeface="Roboto Slab"/>
              </a:rPr>
              <a:t>What we measure &amp; how we measure it matters</a:t>
            </a:r>
          </a:p>
        </p:txBody>
      </p:sp>
      <p:sp>
        <p:nvSpPr>
          <p:cNvPr id="3" name="Content Placeholder 2">
            <a:extLst>
              <a:ext uri="{FF2B5EF4-FFF2-40B4-BE49-F238E27FC236}">
                <a16:creationId xmlns:a16="http://schemas.microsoft.com/office/drawing/2014/main" id="{61886E39-439B-4541-BA99-E48B5568A7EB}"/>
              </a:ext>
            </a:extLst>
          </p:cNvPr>
          <p:cNvSpPr>
            <a:spLocks noGrp="1"/>
          </p:cNvSpPr>
          <p:nvPr>
            <p:ph idx="1"/>
          </p:nvPr>
        </p:nvSpPr>
        <p:spPr>
          <a:xfrm>
            <a:off x="838200" y="2805344"/>
            <a:ext cx="10515600" cy="3371619"/>
          </a:xfrm>
        </p:spPr>
        <p:txBody>
          <a:bodyPr>
            <a:normAutofit/>
          </a:bodyPr>
          <a:lstStyle/>
          <a:p>
            <a:r>
              <a:rPr lang="en-GB" sz="2400" dirty="0">
                <a:latin typeface="Open Sans Light" panose="020B0306030504020204" pitchFamily="34" charset="0"/>
                <a:ea typeface="Open Sans Light" panose="020B0306030504020204" pitchFamily="34" charset="0"/>
                <a:cs typeface="Open Sans Light" panose="020B0306030504020204" pitchFamily="34" charset="0"/>
              </a:rPr>
              <a:t>What is the gender pay gap? </a:t>
            </a:r>
          </a:p>
          <a:p>
            <a:pPr lvl="2"/>
            <a:r>
              <a:rPr lang="en-GB" sz="1800" dirty="0">
                <a:latin typeface="Open Sans Light" panose="020B0306030504020204" pitchFamily="34" charset="0"/>
                <a:ea typeface="Open Sans Light" panose="020B0306030504020204" pitchFamily="34" charset="0"/>
                <a:cs typeface="Open Sans Light" panose="020B0306030504020204" pitchFamily="34" charset="0"/>
              </a:rPr>
              <a:t>A metric that tells us about the difference in the earnings of males and females in the labour market. </a:t>
            </a:r>
          </a:p>
          <a:p>
            <a:pPr lvl="2"/>
            <a:r>
              <a:rPr lang="en-GB" sz="1800" dirty="0">
                <a:latin typeface="Open Sans Light" panose="020B0306030504020204" pitchFamily="34" charset="0"/>
                <a:ea typeface="Open Sans Light" panose="020B0306030504020204" pitchFamily="34" charset="0"/>
                <a:cs typeface="Open Sans Light" panose="020B0306030504020204" pitchFamily="34" charset="0"/>
              </a:rPr>
              <a:t>One of the main mechanisms used to assess the extent of gender inequalities in the labour market. </a:t>
            </a:r>
          </a:p>
          <a:p>
            <a:pPr lvl="2"/>
            <a:r>
              <a:rPr lang="en-GB" sz="1800" dirty="0">
                <a:latin typeface="Open Sans Light" panose="020B0306030504020204" pitchFamily="34" charset="0"/>
                <a:ea typeface="Open Sans Light" panose="020B0306030504020204" pitchFamily="34" charset="0"/>
                <a:cs typeface="Open Sans Light" panose="020B0306030504020204" pitchFamily="34" charset="0"/>
              </a:rPr>
              <a:t>A concept that is broader than the ‘unequal pay for equal work or work of equal value’. </a:t>
            </a:r>
          </a:p>
          <a:p>
            <a:pPr lvl="2"/>
            <a:r>
              <a:rPr lang="en-GB" sz="1800" dirty="0">
                <a:latin typeface="Open Sans Light" panose="020B0306030504020204" pitchFamily="34" charset="0"/>
                <a:ea typeface="Open Sans Light" panose="020B0306030504020204" pitchFamily="34" charset="0"/>
                <a:cs typeface="Open Sans Light" panose="020B0306030504020204" pitchFamily="34" charset="0"/>
              </a:rPr>
              <a:t>Does not capture discrimination or unequal pay for work of equal value ~ nor is this the aim. </a:t>
            </a:r>
          </a:p>
          <a:p>
            <a:pPr marL="914400" lvl="2" indent="0">
              <a:buNone/>
            </a:pPr>
            <a:endParaRPr lang="en-GB" sz="24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Concept/Measurement = Estimate. </a:t>
            </a: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sz="28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sz="28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sz="28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sz="28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sz="28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marL="0" indent="0">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520645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8A390-8023-4BD2-B395-211B62F39EBE}"/>
              </a:ext>
            </a:extLst>
          </p:cNvPr>
          <p:cNvSpPr>
            <a:spLocks noGrp="1"/>
          </p:cNvSpPr>
          <p:nvPr>
            <p:ph type="title"/>
          </p:nvPr>
        </p:nvSpPr>
        <p:spPr>
          <a:xfrm>
            <a:off x="701089" y="951189"/>
            <a:ext cx="10103035" cy="1325563"/>
          </a:xfrm>
        </p:spPr>
        <p:txBody>
          <a:bodyPr>
            <a:normAutofit/>
          </a:bodyPr>
          <a:lstStyle/>
          <a:p>
            <a:r>
              <a:rPr lang="en-GB" sz="4000" b="1" dirty="0">
                <a:solidFill>
                  <a:srgbClr val="98C12C"/>
                </a:solidFill>
                <a:latin typeface="Roboto Slab" pitchFamily="2" charset="0"/>
                <a:ea typeface="Roboto Slab" pitchFamily="2" charset="0"/>
              </a:rPr>
              <a:t>Conceptualisation &amp; Measurement of </a:t>
            </a:r>
            <a:br>
              <a:rPr lang="en-GB" sz="4000" b="1" dirty="0">
                <a:solidFill>
                  <a:srgbClr val="98C12C"/>
                </a:solidFill>
                <a:latin typeface="Roboto Slab" pitchFamily="2" charset="0"/>
                <a:ea typeface="Roboto Slab" pitchFamily="2" charset="0"/>
              </a:rPr>
            </a:br>
            <a:r>
              <a:rPr lang="en-GB" sz="4000" b="1" dirty="0">
                <a:solidFill>
                  <a:srgbClr val="98C12C"/>
                </a:solidFill>
                <a:latin typeface="Roboto Slab" pitchFamily="2" charset="0"/>
                <a:ea typeface="Roboto Slab" pitchFamily="2" charset="0"/>
              </a:rPr>
              <a:t>the gender pay gap</a:t>
            </a:r>
            <a:endParaRPr lang="en-GB" sz="4000" dirty="0"/>
          </a:p>
        </p:txBody>
      </p:sp>
      <p:sp>
        <p:nvSpPr>
          <p:cNvPr id="5" name="Content Placeholder 4">
            <a:extLst>
              <a:ext uri="{FF2B5EF4-FFF2-40B4-BE49-F238E27FC236}">
                <a16:creationId xmlns:a16="http://schemas.microsoft.com/office/drawing/2014/main" id="{EE2AF8D0-A508-40E8-960C-DF1D50EBE4CA}"/>
              </a:ext>
            </a:extLst>
          </p:cNvPr>
          <p:cNvSpPr>
            <a:spLocks noGrp="1"/>
          </p:cNvSpPr>
          <p:nvPr>
            <p:ph idx="1"/>
          </p:nvPr>
        </p:nvSpPr>
        <p:spPr>
          <a:xfrm>
            <a:off x="838200" y="2933700"/>
            <a:ext cx="10515600" cy="3530600"/>
          </a:xfrm>
        </p:spPr>
        <p:txBody>
          <a:bodyPr>
            <a:normAutofit/>
          </a:bodyPr>
          <a:lstStyle/>
          <a:p>
            <a:r>
              <a:rPr lang="en-GB" sz="2400" b="1" dirty="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rPr>
              <a:t>Unadjusted and adjusted gender pay gaps</a:t>
            </a:r>
            <a:r>
              <a:rPr lang="en-GB" sz="2400" b="1" dirty="0">
                <a:latin typeface="Open Sans Light" panose="020B0306030504020204" pitchFamily="34" charset="0"/>
                <a:ea typeface="Open Sans Light" panose="020B0306030504020204" pitchFamily="34" charset="0"/>
                <a:cs typeface="Open Sans Light" panose="020B0306030504020204" pitchFamily="34" charset="0"/>
              </a:rPr>
              <a:t>. </a:t>
            </a:r>
          </a:p>
          <a:p>
            <a:r>
              <a:rPr lang="en-GB" sz="2400" b="1" dirty="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rPr>
              <a:t>Who are we comparing? </a:t>
            </a:r>
            <a:r>
              <a:rPr lang="en-GB" sz="2400" dirty="0">
                <a:latin typeface="Open Sans Light" panose="020B0306030504020204" pitchFamily="34" charset="0"/>
                <a:ea typeface="Open Sans Light" panose="020B0306030504020204" pitchFamily="34" charset="0"/>
                <a:cs typeface="Open Sans Light" panose="020B0306030504020204" pitchFamily="34" charset="0"/>
              </a:rPr>
              <a:t>i.e. are we comparing all workers? Or only full-time? Or only part-time?</a:t>
            </a:r>
          </a:p>
          <a:p>
            <a:r>
              <a:rPr lang="en-GB" sz="2400" b="1" dirty="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rPr>
              <a:t>What earnings period are we comparing? </a:t>
            </a:r>
            <a:r>
              <a:rPr lang="en-GB" sz="2400" dirty="0">
                <a:latin typeface="Open Sans Light" panose="020B0306030504020204" pitchFamily="34" charset="0"/>
                <a:ea typeface="Open Sans Light" panose="020B0306030504020204" pitchFamily="34" charset="0"/>
                <a:cs typeface="Open Sans Light" panose="020B0306030504020204" pitchFamily="34" charset="0"/>
              </a:rPr>
              <a:t>i.e. hourly, weekly or annual?</a:t>
            </a:r>
          </a:p>
          <a:p>
            <a:r>
              <a:rPr lang="en-GB" sz="2400" b="1" dirty="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rPr>
              <a:t>Which measure of the average are we comparing? </a:t>
            </a:r>
            <a:r>
              <a:rPr lang="en-GB" sz="2400" dirty="0">
                <a:latin typeface="Open Sans Light" panose="020B0306030504020204" pitchFamily="34" charset="0"/>
                <a:ea typeface="Open Sans Light" panose="020B0306030504020204" pitchFamily="34" charset="0"/>
                <a:cs typeface="Open Sans Light" panose="020B0306030504020204" pitchFamily="34" charset="0"/>
              </a:rPr>
              <a:t>i.e. mean or median? </a:t>
            </a:r>
          </a:p>
        </p:txBody>
      </p:sp>
    </p:spTree>
    <p:extLst>
      <p:ext uri="{BB962C8B-B14F-4D97-AF65-F5344CB8AC3E}">
        <p14:creationId xmlns:p14="http://schemas.microsoft.com/office/powerpoint/2010/main" val="3193182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B2666-E939-4FA2-8BCB-3187F14E5618}"/>
              </a:ext>
            </a:extLst>
          </p:cNvPr>
          <p:cNvSpPr>
            <a:spLocks noGrp="1"/>
          </p:cNvSpPr>
          <p:nvPr>
            <p:ph type="title"/>
          </p:nvPr>
        </p:nvSpPr>
        <p:spPr>
          <a:xfrm>
            <a:off x="838200" y="1252536"/>
            <a:ext cx="10515600" cy="1325563"/>
          </a:xfrm>
        </p:spPr>
        <p:txBody>
          <a:bodyPr/>
          <a:lstStyle/>
          <a:p>
            <a:r>
              <a:rPr lang="en-GB" b="1" dirty="0">
                <a:solidFill>
                  <a:srgbClr val="98C12C"/>
                </a:solidFill>
                <a:latin typeface="Roboto Slab" pitchFamily="2" charset="0"/>
                <a:ea typeface="Roboto Slab" pitchFamily="2" charset="0"/>
              </a:rPr>
              <a:t>Unadjusted gender pay gap</a:t>
            </a:r>
            <a:endParaRPr lang="en-GB" dirty="0"/>
          </a:p>
        </p:txBody>
      </p:sp>
      <p:sp>
        <p:nvSpPr>
          <p:cNvPr id="3" name="Content Placeholder 2">
            <a:extLst>
              <a:ext uri="{FF2B5EF4-FFF2-40B4-BE49-F238E27FC236}">
                <a16:creationId xmlns:a16="http://schemas.microsoft.com/office/drawing/2014/main" id="{DCA86E70-EE0A-4BA0-AA51-085AE6068DFF}"/>
              </a:ext>
            </a:extLst>
          </p:cNvPr>
          <p:cNvSpPr>
            <a:spLocks noGrp="1"/>
          </p:cNvSpPr>
          <p:nvPr>
            <p:ph idx="1"/>
          </p:nvPr>
        </p:nvSpPr>
        <p:spPr>
          <a:xfrm>
            <a:off x="838200" y="2578098"/>
            <a:ext cx="10515600" cy="4051301"/>
          </a:xfrm>
        </p:spPr>
        <p:txBody>
          <a:bodyPr>
            <a:normAutofit fontScale="85000" lnSpcReduction="20000"/>
          </a:bodyPr>
          <a:lstStyle/>
          <a:p>
            <a:pPr>
              <a:lnSpc>
                <a:spcPct val="120000"/>
              </a:lnSpc>
            </a:pPr>
            <a:r>
              <a:rPr lang="en-GB" dirty="0">
                <a:latin typeface="Open Sans Light" panose="020B0306030504020204"/>
              </a:rPr>
              <a:t>Based on a simple comparison of male and female earnings. </a:t>
            </a:r>
          </a:p>
          <a:p>
            <a:pPr>
              <a:lnSpc>
                <a:spcPct val="120000"/>
              </a:lnSpc>
            </a:pPr>
            <a:r>
              <a:rPr lang="en-GB" dirty="0">
                <a:latin typeface="Open Sans Light" panose="020B0306030504020204"/>
              </a:rPr>
              <a:t>Particularly useful at assessing the overall extent of gender pay inequality in the labour market and the differential economic returns from work rewarded to females as compared to males. </a:t>
            </a:r>
          </a:p>
          <a:p>
            <a:pPr>
              <a:lnSpc>
                <a:spcPct val="120000"/>
              </a:lnSpc>
            </a:pPr>
            <a:r>
              <a:rPr lang="en-GB" dirty="0">
                <a:latin typeface="Open Sans Light" panose="020B0306030504020204"/>
              </a:rPr>
              <a:t>Do not take into account all of the different factors or characteristics of males and females that may play a role in explaining the differences. </a:t>
            </a:r>
          </a:p>
          <a:p>
            <a:pPr lvl="2">
              <a:lnSpc>
                <a:spcPct val="120000"/>
              </a:lnSpc>
            </a:pPr>
            <a:r>
              <a:rPr lang="en-GB" dirty="0">
                <a:latin typeface="Open Sans Light" panose="020B0306030504020204"/>
              </a:rPr>
              <a:t>Individuals with different characteristics are rewarded differently in the labour market. </a:t>
            </a:r>
          </a:p>
          <a:p>
            <a:pPr lvl="2">
              <a:lnSpc>
                <a:spcPct val="120000"/>
              </a:lnSpc>
            </a:pPr>
            <a:r>
              <a:rPr lang="en-GB" dirty="0">
                <a:latin typeface="Open Sans Light" panose="020B0306030504020204"/>
              </a:rPr>
              <a:t>Structural differences in the characteristics of males and females.</a:t>
            </a:r>
          </a:p>
          <a:p>
            <a:pPr lvl="2">
              <a:lnSpc>
                <a:spcPct val="120000"/>
              </a:lnSpc>
            </a:pPr>
            <a:r>
              <a:rPr lang="en-GB" dirty="0">
                <a:latin typeface="Open Sans Light" panose="020B0306030504020204"/>
              </a:rPr>
              <a:t>Males and females may be rewarded unequally for their labour i.e. unequal pay for equal work/work of equal value. </a:t>
            </a:r>
          </a:p>
          <a:p>
            <a:pPr lvl="2"/>
            <a:endParaRPr lang="en-GB" dirty="0"/>
          </a:p>
        </p:txBody>
      </p:sp>
    </p:spTree>
    <p:extLst>
      <p:ext uri="{BB962C8B-B14F-4D97-AF65-F5344CB8AC3E}">
        <p14:creationId xmlns:p14="http://schemas.microsoft.com/office/powerpoint/2010/main" val="1330663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AB883-5A6B-4B99-9E3E-2E6DDFFB5C51}"/>
              </a:ext>
            </a:extLst>
          </p:cNvPr>
          <p:cNvSpPr>
            <a:spLocks noGrp="1"/>
          </p:cNvSpPr>
          <p:nvPr>
            <p:ph type="title"/>
          </p:nvPr>
        </p:nvSpPr>
        <p:spPr>
          <a:xfrm>
            <a:off x="736600" y="1285936"/>
            <a:ext cx="10706100" cy="1325563"/>
          </a:xfrm>
        </p:spPr>
        <p:txBody>
          <a:bodyPr>
            <a:normAutofit/>
          </a:bodyPr>
          <a:lstStyle/>
          <a:p>
            <a:r>
              <a:rPr lang="en-GB" sz="4000" b="1" dirty="0">
                <a:solidFill>
                  <a:srgbClr val="98C12C"/>
                </a:solidFill>
                <a:latin typeface="Roboto Slab" pitchFamily="2" charset="0"/>
                <a:ea typeface="Roboto Slab" pitchFamily="2" charset="0"/>
              </a:rPr>
              <a:t>Unadjusted vs. Adjusted gender pay gap</a:t>
            </a:r>
            <a:endParaRPr lang="en-GB" sz="4000" dirty="0"/>
          </a:p>
        </p:txBody>
      </p:sp>
      <p:sp>
        <p:nvSpPr>
          <p:cNvPr id="3" name="Content Placeholder 2">
            <a:extLst>
              <a:ext uri="{FF2B5EF4-FFF2-40B4-BE49-F238E27FC236}">
                <a16:creationId xmlns:a16="http://schemas.microsoft.com/office/drawing/2014/main" id="{2784C9B2-8682-440A-BBBB-843A4B08B540}"/>
              </a:ext>
            </a:extLst>
          </p:cNvPr>
          <p:cNvSpPr>
            <a:spLocks noGrp="1"/>
          </p:cNvSpPr>
          <p:nvPr>
            <p:ph idx="1"/>
          </p:nvPr>
        </p:nvSpPr>
        <p:spPr>
          <a:xfrm>
            <a:off x="736600" y="2773679"/>
            <a:ext cx="10515600" cy="3474721"/>
          </a:xfrm>
        </p:spPr>
        <p:txBody>
          <a:bodyPr>
            <a:normAutofit/>
          </a:bodyPr>
          <a:lstStyle/>
          <a:p>
            <a:r>
              <a:rPr lang="en-GB" sz="2400" dirty="0">
                <a:latin typeface="Open Sans Light" panose="020B0306030504020204" pitchFamily="34" charset="0"/>
                <a:ea typeface="Open Sans Light" panose="020B0306030504020204" pitchFamily="34" charset="0"/>
                <a:cs typeface="Open Sans Light" panose="020B0306030504020204" pitchFamily="34" charset="0"/>
              </a:rPr>
              <a:t>Underlying narrative that unadjusted gender pay gap reflects ‘a gender representation gap rather than a true….GPG’.</a:t>
            </a: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Assumption that the only thing that matters is the ‘unequal pay’ part of gendered differences in pay i.e. discrimination gap. </a:t>
            </a: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Assumption that adjusted estimates of gender pay gap provide a ‘true’ or ‘accurate’ estimate of the gender pay gap. </a:t>
            </a:r>
          </a:p>
        </p:txBody>
      </p:sp>
    </p:spTree>
    <p:extLst>
      <p:ext uri="{BB962C8B-B14F-4D97-AF65-F5344CB8AC3E}">
        <p14:creationId xmlns:p14="http://schemas.microsoft.com/office/powerpoint/2010/main" val="2894310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RI powerpoint template 2019_2" id="{886F96A1-4AAC-4E9A-B4FE-4E0AB9C80148}" vid="{7FAB3F19-EB36-4DDD-8E64-974AB763A2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NERI powerpoint template 2019_2</Template>
  <TotalTime>978</TotalTime>
  <Words>4228</Words>
  <Application>Microsoft Office PowerPoint</Application>
  <PresentationFormat>Widescreen</PresentationFormat>
  <Paragraphs>1743</Paragraphs>
  <Slides>35</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Arial</vt:lpstr>
      <vt:lpstr>Calibri</vt:lpstr>
      <vt:lpstr>Calibri Light</vt:lpstr>
      <vt:lpstr>Open Sans Light</vt:lpstr>
      <vt:lpstr>Playfair Display</vt:lpstr>
      <vt:lpstr>Roboto Slab</vt:lpstr>
      <vt:lpstr>Segoe UI</vt:lpstr>
      <vt:lpstr>Office Theme</vt:lpstr>
      <vt:lpstr>PowerPoint Presentation</vt:lpstr>
      <vt:lpstr>Introduction </vt:lpstr>
      <vt:lpstr>Context </vt:lpstr>
      <vt:lpstr>PowerPoint Presentation</vt:lpstr>
      <vt:lpstr>PowerPoint Presentation</vt:lpstr>
      <vt:lpstr>What we measure &amp; how we measure it matters</vt:lpstr>
      <vt:lpstr>Conceptualisation &amp; Measurement of  the gender pay gap</vt:lpstr>
      <vt:lpstr>Unadjusted gender pay gap</vt:lpstr>
      <vt:lpstr>Unadjusted vs. Adjusted gender pay gap</vt:lpstr>
      <vt:lpstr>International assessments of the unadjusted gender pay gap</vt:lpstr>
      <vt:lpstr>National assessments of the gender pay gap</vt:lpstr>
      <vt:lpstr>PowerPoint Presentation</vt:lpstr>
      <vt:lpstr>The gender pay gap in Northern Ireland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Gender Pay Gap in hourly earnings: Percentage difference in female earnings as compared to male earnings </vt:lpstr>
      <vt:lpstr>The gender pay gap in the Republic of Ireland</vt:lpstr>
      <vt:lpstr>PowerPoint Presentation</vt:lpstr>
      <vt:lpstr>PowerPoint Presentation</vt:lpstr>
      <vt:lpstr>The distribution of male and female hourly earnings</vt:lpstr>
      <vt:lpstr>Median hourly earnings by gender across income deciles and gender pay gap in hourly earnings</vt:lpstr>
      <vt:lpstr>PowerPoint Presentation</vt:lpstr>
      <vt:lpstr>PowerPoint Presentation</vt:lpstr>
      <vt:lpstr>Gender differences in the structure of employment </vt:lpstr>
      <vt:lpstr>Gender Pay Gap in hourly earnings: Percentage difference in female earnings as compared to male earnings </vt:lpstr>
      <vt:lpstr>Unadjusted gender pay gap NI vs. ROI</vt:lpstr>
      <vt:lpstr>NERI research on gender pay gap</vt:lpstr>
      <vt:lpstr>Check out the ‘Visualising our economy’ tab on our website for summaries of our key findings http://nerinstitute.net/visualising-our-economy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Wilson</dc:creator>
  <cp:lastModifiedBy>Lisa</cp:lastModifiedBy>
  <cp:revision>49</cp:revision>
  <cp:lastPrinted>2019-12-04T09:38:13Z</cp:lastPrinted>
  <dcterms:created xsi:type="dcterms:W3CDTF">2019-12-03T17:29:52Z</dcterms:created>
  <dcterms:modified xsi:type="dcterms:W3CDTF">2020-12-16T15:38:30Z</dcterms:modified>
</cp:coreProperties>
</file>