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1" r:id="rId2"/>
    <p:sldId id="342" r:id="rId3"/>
    <p:sldId id="329" r:id="rId4"/>
    <p:sldId id="327" r:id="rId5"/>
    <p:sldId id="330" r:id="rId6"/>
    <p:sldId id="333" r:id="rId7"/>
    <p:sldId id="334" r:id="rId8"/>
    <p:sldId id="335" r:id="rId9"/>
    <p:sldId id="341" r:id="rId10"/>
    <p:sldId id="328" r:id="rId11"/>
    <p:sldId id="336" r:id="rId12"/>
    <p:sldId id="338" r:id="rId13"/>
    <p:sldId id="339" r:id="rId14"/>
    <p:sldId id="340" r:id="rId15"/>
    <p:sldId id="337" r:id="rId16"/>
    <p:sldId id="345" r:id="rId17"/>
    <p:sldId id="347" r:id="rId18"/>
    <p:sldId id="346" r:id="rId19"/>
    <p:sldId id="344" r:id="rId20"/>
    <p:sldId id="348" r:id="rId21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BF41"/>
    <a:srgbClr val="1B6E6C"/>
    <a:srgbClr val="C6D9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712" autoAdjust="0"/>
  </p:normalViewPr>
  <p:slideViewPr>
    <p:cSldViewPr snapToGrid="0">
      <p:cViewPr varScale="1">
        <p:scale>
          <a:sx n="73" d="100"/>
          <a:sy n="73" d="100"/>
        </p:scale>
        <p:origin x="76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2C9999-2D28-4F9E-9CFF-C3486FF548EC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C6AB60-092D-407E-B3DF-35AEE1DA38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5508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C6AB60-092D-407E-B3DF-35AEE1DA38F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2762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C0CFC5A-6D2B-4682-ABDE-56D79C991112}" type="slidenum">
              <a:rPr lang="en-GB" altLang="en-US">
                <a:latin typeface="Calibri" panose="020F0502020204030204" pitchFamily="34" charset="0"/>
              </a:rPr>
              <a:pPr eaLnBrk="1" hangingPunct="1"/>
              <a:t>3</a:t>
            </a:fld>
            <a:endParaRPr lang="en-GB" altLang="en-US">
              <a:latin typeface="Calibri" panose="020F0502020204030204" pitchFamily="34" charset="0"/>
            </a:endParaRPr>
          </a:p>
        </p:txBody>
      </p:sp>
      <p:sp>
        <p:nvSpPr>
          <p:cNvPr id="34819" name="Rectangle 2"/>
          <p:cNvSpPr>
            <a:spLocks noChangeArrowheads="1"/>
          </p:cNvSpPr>
          <p:nvPr/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IE" altLang="en-US">
              <a:latin typeface="Calibri" panose="020F0502020204030204" pitchFamily="34" charset="0"/>
            </a:endParaRPr>
          </a:p>
        </p:txBody>
      </p:sp>
      <p:sp>
        <p:nvSpPr>
          <p:cNvPr id="34820" name="Rectangle 3"/>
          <p:cNvSpPr>
            <a:spLocks noChangeArrowheads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 defTabSz="7620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7620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7620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7620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7620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en-GB" altLang="en-US" sz="1000" i="1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34821" name="Rectangle 4"/>
          <p:cNvSpPr>
            <a:spLocks noChangeArrowheads="1"/>
          </p:cNvSpPr>
          <p:nvPr/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IE" altLang="en-US">
              <a:latin typeface="Calibri" panose="020F0502020204030204" pitchFamily="34" charset="0"/>
            </a:endParaRPr>
          </a:p>
        </p:txBody>
      </p:sp>
      <p:sp>
        <p:nvSpPr>
          <p:cNvPr id="34822" name="Rectangle 5"/>
          <p:cNvSpPr>
            <a:spLocks noChangeArrowheads="1"/>
          </p:cNvSpPr>
          <p:nvPr/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IE" altLang="en-US">
              <a:latin typeface="Calibri" panose="020F0502020204030204" pitchFamily="34" charset="0"/>
            </a:endParaRPr>
          </a:p>
        </p:txBody>
      </p:sp>
      <p:sp>
        <p:nvSpPr>
          <p:cNvPr id="34823" name="Rectangle 6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4824" name="Rectangle 7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2353661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7FCD62A-75BF-433A-A057-2C573BD5D5CD}" type="slidenum">
              <a:rPr lang="en-GB" altLang="en-US">
                <a:latin typeface="Calibri" panose="020F0502020204030204" pitchFamily="34" charset="0"/>
              </a:rPr>
              <a:pPr eaLnBrk="1" hangingPunct="1"/>
              <a:t>4</a:t>
            </a:fld>
            <a:endParaRPr lang="en-GB" altLang="en-US">
              <a:latin typeface="Calibri" panose="020F0502020204030204" pitchFamily="34" charset="0"/>
            </a:endParaRPr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7892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477348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14677CA-DB89-4C9A-B416-344A592C5AC2}" type="slidenum">
              <a:rPr lang="en-US" altLang="en-US">
                <a:latin typeface="Calibri" panose="020F0502020204030204" pitchFamily="34" charset="0"/>
              </a:rPr>
              <a:pPr/>
              <a:t>6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2704889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5140757-9B56-460B-8373-CC04812C3250}" type="slidenum">
              <a:rPr lang="en-GB" altLang="en-US">
                <a:latin typeface="Calibri" panose="020F0502020204030204" pitchFamily="34" charset="0"/>
              </a:rPr>
              <a:pPr/>
              <a:t>8</a:t>
            </a:fld>
            <a:endParaRPr lang="en-GB" altLang="en-US">
              <a:latin typeface="Calibri" panose="020F0502020204030204" pitchFamily="34" charset="0"/>
            </a:endParaRPr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6463" y="4714875"/>
            <a:ext cx="49847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1552937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4FD6F0E-8DC0-4542-90D1-201ECE289B31}" type="slidenum">
              <a:rPr lang="en-GB" altLang="en-US">
                <a:latin typeface="Calibri" panose="020F0502020204030204" pitchFamily="34" charset="0"/>
              </a:rPr>
              <a:pPr eaLnBrk="1" hangingPunct="1"/>
              <a:t>10</a:t>
            </a:fld>
            <a:endParaRPr lang="en-GB" altLang="en-US">
              <a:latin typeface="Calibri" panose="020F0502020204030204" pitchFamily="34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895509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CB081-3A9F-4ACF-8204-4C0FAF3ABD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06465B-33B1-403F-8EE3-11AEB04B98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7A37AE-CA36-4351-AD24-DF3908118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65F34F-4911-4F04-A4DA-88C02A9F8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42FB7-ADCA-4D46-AC96-0658EFDC1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535AB9-8F23-41B8-B89D-2C6CCC587C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21800" y="23813"/>
            <a:ext cx="28702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194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39A7A-7D73-4B5E-B604-B018FD5E4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648C8C-BB58-4F38-BCF5-989A509653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D9F571-F0C4-4590-81DE-AC70666F1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BE363B-F8C9-42B5-A80D-17C61AABA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74B7B-CF81-4F03-AB89-EA99DAE25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154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66E9E6-5246-49F0-B340-76D4FD2C36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417BF-AFCC-415E-A209-861A10058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5A63FD-D2B4-493E-87A4-19A7C9D35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9E526-9AB9-4D73-8BB3-253456FBC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28FFE0-974F-47F6-BDAB-E71D01F31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5494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D2321-9EC2-4A21-87DF-9F1A59A47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622BC1-875D-4E7A-A069-F5E143D7F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CB9195-02A5-4954-8EEB-B7ACA6688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1C496-BABA-4EE1-9616-D1BC3BD75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07300A-768C-46AA-93F5-E550E660D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884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C01BB-860B-4A9E-8B16-26CEA15BB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05FAA4-8D1C-4774-A92E-87F16FB37C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E8648E-7DE4-447B-81EC-CC6802942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6529C4-3AEE-403B-9152-6EFBDB70C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DE5927-C7E1-4482-AC9E-9E4CC23AD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3332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F21B1-7A83-4D0E-A772-49202B58D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BED01-8D9E-464E-A2CF-D8E637F0E0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79E3F7-BD53-49AC-BA0F-C58A997A8C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4F6181-2543-44D5-88FA-34B496887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5C40B8-4172-4089-8789-293D6D82C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D4F9A1-0A69-41C8-9FC4-462CA2E17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4689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8456D-4C1E-453F-BBAD-E33E69F5E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841695-7EC3-4A74-ACAC-F94EF235BE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74A8EC-A30F-48EA-B8C7-1AF934C5A2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180A0F-D7F0-4B65-8C63-89353FB3FB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9E8977-7BB3-40E8-AAD6-BE7BECC4C0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A48A0F-B9C8-461C-AAFA-0C2A72CA0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1978D2-4C94-48E7-8552-74BB72344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49192E-B00B-4E11-AABA-C308E91A6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970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A341C-0365-4356-89DA-4A9CDFEA3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72C45F-7BBC-484A-BC7E-6F7D71C3C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5E8514-752C-44DD-9E94-ED23E6A09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C8F4D5-8F10-43F5-B0F5-5D2E8232A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688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819003-7061-4B39-80A4-BB7B67EFD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00E735-2854-4899-9D55-7AA417375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20B037-AD77-4642-A4FE-D9F2E824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02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9F474-C0E8-4810-95A5-A3AB29244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404322-B004-4776-AE86-5564709E5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C932B7-9AB5-4ECE-B3B3-8742D79EBB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EC56D6-653B-4AAA-93AF-5DA2EDC14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95678E-C6E0-4F41-92AC-DF209362A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9BD819-60BC-458A-B6B2-28D6DC288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4390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70C99-036F-4112-A24D-B7B2C3018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5AB5FD-28EC-435C-A453-EA24FE3F89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610EA1-0113-41FF-B89F-E464873ECA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35020A-428D-42D0-8FB0-68A6D5F62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9A6D14-8E3C-4471-B1D7-7467B299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6DD475-04A7-4F76-859B-413612165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5304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12D2BF-47BB-4DB1-93BC-0FEA0C066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CC66A3-E9FF-4AEA-A66E-78870432B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DDEB48-1F79-4097-904D-0E76B7927A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4C597-B13E-4AB6-95CA-80DDF93B94DA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7A7101-CC5D-4463-A775-AC0B75C95B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23A974-D801-4B99-A603-167F597CD6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421BB2-CE58-4D20-9101-1F4F39B8A05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9321800" y="0"/>
            <a:ext cx="28702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407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erinstitute.net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0AE067-BDD4-43AE-BAF0-6BD4EDAE9D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80" y="0"/>
            <a:ext cx="2683091" cy="151147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DD66392-AEA4-4660-85B6-A640AC8467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0745" y="1825625"/>
            <a:ext cx="8305102" cy="230981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4000" b="1" dirty="0" smtClean="0">
                <a:solidFill>
                  <a:srgbClr val="2F7C7F"/>
                </a:solidFill>
                <a:latin typeface="Roboto Slab" pitchFamily="2" charset="0"/>
                <a:ea typeface="Roboto Slab" pitchFamily="2" charset="0"/>
              </a:rPr>
              <a:t>Capitalism and Neoliberalism</a:t>
            </a:r>
            <a:r>
              <a:rPr lang="en-GB" sz="3500" b="1" dirty="0">
                <a:solidFill>
                  <a:srgbClr val="2F7C7F"/>
                </a:solidFill>
                <a:latin typeface="Roboto Slab" pitchFamily="2" charset="0"/>
                <a:ea typeface="Roboto Slab" pitchFamily="2" charset="0"/>
              </a:rPr>
              <a:t/>
            </a:r>
            <a:br>
              <a:rPr lang="en-GB" sz="3500" b="1" dirty="0">
                <a:solidFill>
                  <a:srgbClr val="2F7C7F"/>
                </a:solidFill>
                <a:latin typeface="Roboto Slab" pitchFamily="2" charset="0"/>
                <a:ea typeface="Roboto Slab" pitchFamily="2" charset="0"/>
              </a:rPr>
            </a:br>
            <a:r>
              <a:rPr lang="en-GB" sz="3500" b="1" dirty="0">
                <a:solidFill>
                  <a:srgbClr val="2F7C7F"/>
                </a:solidFill>
                <a:latin typeface="Roboto Slab" pitchFamily="2" charset="0"/>
                <a:ea typeface="Roboto Slab" pitchFamily="2" charset="0"/>
              </a:rPr>
              <a:t> </a:t>
            </a:r>
            <a:r>
              <a:rPr lang="en-GB" sz="3200" b="1" dirty="0">
                <a:solidFill>
                  <a:srgbClr val="2F7C7F"/>
                </a:solidFill>
                <a:latin typeface="Playfair Display" pitchFamily="2" charset="77"/>
              </a:rPr>
              <a:t/>
            </a:r>
            <a:br>
              <a:rPr lang="en-GB" sz="3200" b="1" dirty="0">
                <a:solidFill>
                  <a:srgbClr val="2F7C7F"/>
                </a:solidFill>
                <a:latin typeface="Playfair Display" pitchFamily="2" charset="77"/>
              </a:rPr>
            </a:br>
            <a:r>
              <a:rPr lang="en-GB" sz="2500" dirty="0" smtClean="0">
                <a:solidFill>
                  <a:srgbClr val="2F7C7F"/>
                </a:solidFill>
                <a:latin typeface="Roboto Slab" pitchFamily="2" charset="0"/>
              </a:rPr>
              <a:t>A primer and a discussion</a:t>
            </a:r>
            <a:endParaRPr lang="en-IE" sz="2500" dirty="0">
              <a:solidFill>
                <a:srgbClr val="2F7C7F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2DD64E-E74B-401E-95F4-F95350DAB7B6}"/>
              </a:ext>
            </a:extLst>
          </p:cNvPr>
          <p:cNvSpPr txBox="1"/>
          <p:nvPr/>
        </p:nvSpPr>
        <p:spPr>
          <a:xfrm>
            <a:off x="973123" y="4126715"/>
            <a:ext cx="7524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smtClean="0">
                <a:solidFill>
                  <a:srgbClr val="0B3B64"/>
                </a:solidFill>
                <a:latin typeface="Roboto Slab" pitchFamily="2" charset="0"/>
                <a:ea typeface="Roboto Slab" pitchFamily="2" charset="0"/>
                <a:cs typeface="Open Sans Light" panose="020B0306030504020204" pitchFamily="34" charset="0"/>
              </a:rPr>
              <a:t>10th June 2020</a:t>
            </a:r>
            <a:endParaRPr lang="en-IE" b="1" dirty="0">
              <a:solidFill>
                <a:srgbClr val="0B3B64"/>
              </a:solidFill>
              <a:latin typeface="Roboto Slab" pitchFamily="2" charset="0"/>
              <a:ea typeface="Roboto Slab" pitchFamily="2" charset="0"/>
              <a:cs typeface="Open Sans Light" panose="020B0306030504020204" pitchFamily="34" charset="0"/>
            </a:endParaRPr>
          </a:p>
          <a:p>
            <a:r>
              <a:rPr lang="en-IE" b="1" dirty="0" err="1" smtClean="0">
                <a:solidFill>
                  <a:srgbClr val="0B3B64"/>
                </a:solidFill>
                <a:latin typeface="Roboto Slab" pitchFamily="2" charset="0"/>
                <a:ea typeface="Roboto Slab" pitchFamily="2" charset="0"/>
                <a:cs typeface="Open Sans Light" panose="020B0306030504020204" pitchFamily="34" charset="0"/>
              </a:rPr>
              <a:t>Maynooth</a:t>
            </a:r>
            <a:r>
              <a:rPr lang="en-IE" b="1" dirty="0" smtClean="0">
                <a:solidFill>
                  <a:srgbClr val="0B3B64"/>
                </a:solidFill>
                <a:latin typeface="Roboto Slab" pitchFamily="2" charset="0"/>
                <a:ea typeface="Roboto Slab" pitchFamily="2" charset="0"/>
                <a:cs typeface="Open Sans Light" panose="020B0306030504020204" pitchFamily="34" charset="0"/>
              </a:rPr>
              <a:t> University</a:t>
            </a:r>
            <a:endParaRPr lang="en-IE" b="1" dirty="0">
              <a:solidFill>
                <a:srgbClr val="0B3B64"/>
              </a:solidFill>
              <a:latin typeface="Roboto Slab" pitchFamily="2" charset="0"/>
              <a:ea typeface="Roboto Slab" pitchFamily="2" charset="0"/>
              <a:cs typeface="Open Sans Light" panose="020B0306030504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F88042-3C45-4A7E-A082-DB73669AA66B}"/>
              </a:ext>
            </a:extLst>
          </p:cNvPr>
          <p:cNvSpPr/>
          <p:nvPr/>
        </p:nvSpPr>
        <p:spPr>
          <a:xfrm>
            <a:off x="973123" y="5039768"/>
            <a:ext cx="6096000" cy="14219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IE" b="1" dirty="0" smtClean="0">
                <a:solidFill>
                  <a:srgbClr val="0B3B6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Dr Tom McDonnell </a:t>
            </a:r>
            <a:r>
              <a:rPr lang="en-IE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</a:t>
            </a:r>
            <a:r>
              <a:rPr lang="en-IE" b="1" dirty="0">
                <a:solidFill>
                  <a:srgbClr val="98C12C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Twitter: </a:t>
            </a:r>
            <a:r>
              <a:rPr lang="en-IE" dirty="0" smtClean="0">
                <a:solidFill>
                  <a:srgbClr val="0B3B6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@TomAMcDonnell1 </a:t>
            </a:r>
            <a:r>
              <a:rPr lang="en-IE" dirty="0">
                <a:solidFill>
                  <a:srgbClr val="08537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</a:t>
            </a:r>
          </a:p>
          <a:p>
            <a:pPr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IE" dirty="0">
                <a:solidFill>
                  <a:srgbClr val="0B3B64"/>
                </a:solidFill>
                <a:latin typeface="Roboto Slab" pitchFamily="2" charset="0"/>
                <a:ea typeface="Roboto Slab" pitchFamily="2" charset="0"/>
                <a:cs typeface="Open Sans Light" panose="020B0306030504020204" pitchFamily="34" charset="0"/>
              </a:rPr>
              <a:t>WEBSITE: </a:t>
            </a:r>
            <a:r>
              <a:rPr lang="en-IE" dirty="0" smtClean="0">
                <a:solidFill>
                  <a:srgbClr val="0B3B64"/>
                </a:solidFill>
                <a:latin typeface="Roboto Slab" pitchFamily="2" charset="0"/>
                <a:ea typeface="Roboto Slab" pitchFamily="2" charset="0"/>
                <a:cs typeface="Open Sans Light" panose="020B0306030504020204" pitchFamily="34" charset="0"/>
                <a:hlinkClick r:id="rId4"/>
              </a:rPr>
              <a:t>www.nerinstitute.net</a:t>
            </a:r>
            <a:r>
              <a:rPr lang="en-IE" dirty="0" smtClean="0">
                <a:solidFill>
                  <a:srgbClr val="0B3B64"/>
                </a:solidFill>
                <a:latin typeface="Roboto Slab" pitchFamily="2" charset="0"/>
                <a:ea typeface="Roboto Slab" pitchFamily="2" charset="0"/>
                <a:cs typeface="Open Sans Light" panose="020B0306030504020204" pitchFamily="34" charset="0"/>
              </a:rPr>
              <a:t> </a:t>
            </a:r>
            <a:endParaRPr lang="en-IE" dirty="0">
              <a:solidFill>
                <a:srgbClr val="0B3B64"/>
              </a:solidFill>
              <a:latin typeface="Roboto Slab" pitchFamily="2" charset="0"/>
              <a:ea typeface="Roboto Slab" pitchFamily="2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14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EB51DC9-98D3-4DA3-8E96-D28E4BDC75C7}" type="slidenum">
              <a:rPr lang="en-GB" altLang="en-US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10</a:t>
            </a:fld>
            <a:endParaRPr lang="en-GB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 debates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rtlCol="0">
            <a:normAutofit fontScale="92500" lnSpcReduction="20000"/>
          </a:bodyPr>
          <a:lstStyle/>
          <a:p>
            <a:pPr>
              <a:defRPr/>
            </a:pPr>
            <a:r>
              <a:rPr lang="en-GB" sz="2400" dirty="0">
                <a:solidFill>
                  <a:srgbClr val="0070C0"/>
                </a:solidFill>
                <a:cs typeface="Arial" pitchFamily="34" charset="0"/>
              </a:rPr>
              <a:t>economic and political right </a:t>
            </a:r>
            <a:r>
              <a:rPr lang="en-GB" sz="2400" dirty="0">
                <a:cs typeface="Arial" pitchFamily="34" charset="0"/>
              </a:rPr>
              <a:t>argue for a </a:t>
            </a:r>
            <a:r>
              <a:rPr lang="en-GB" sz="2400" i="1" dirty="0">
                <a:solidFill>
                  <a:srgbClr val="0070C0"/>
                </a:solidFill>
                <a:cs typeface="Arial" pitchFamily="34" charset="0"/>
              </a:rPr>
              <a:t>laissez-faire</a:t>
            </a:r>
            <a:r>
              <a:rPr lang="en-GB" sz="2400" dirty="0">
                <a:solidFill>
                  <a:srgbClr val="0070C0"/>
                </a:solidFill>
                <a:cs typeface="Arial" pitchFamily="34" charset="0"/>
              </a:rPr>
              <a:t> approach </a:t>
            </a:r>
            <a:r>
              <a:rPr lang="en-GB" sz="2400" dirty="0">
                <a:cs typeface="Arial" pitchFamily="34" charset="0"/>
              </a:rPr>
              <a:t>to the economy on the part of government - governments job is to ensure free and competitive markets</a:t>
            </a:r>
          </a:p>
          <a:p>
            <a:pPr lvl="1">
              <a:defRPr/>
            </a:pPr>
            <a:r>
              <a:rPr lang="en-GB" dirty="0">
                <a:cs typeface="Arial" pitchFamily="34" charset="0"/>
              </a:rPr>
              <a:t>The right argue that free markets are the most efficient (least wasteful) way to achieve economic prosperity</a:t>
            </a:r>
          </a:p>
          <a:p>
            <a:pPr>
              <a:defRPr/>
            </a:pPr>
            <a:endParaRPr lang="en-GB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GB" sz="2400" dirty="0">
                <a:solidFill>
                  <a:srgbClr val="0070C0"/>
                </a:solidFill>
                <a:cs typeface="Arial" pitchFamily="34" charset="0"/>
              </a:rPr>
              <a:t>centre/left</a:t>
            </a:r>
            <a:r>
              <a:rPr lang="en-GB" sz="2400" dirty="0">
                <a:cs typeface="Arial" pitchFamily="34" charset="0"/>
              </a:rPr>
              <a:t> argue that disequilibria can persist for long periods of time (markets don't work!) and that therefore (e.g.) </a:t>
            </a:r>
            <a:r>
              <a:rPr lang="en-GB" sz="2400" dirty="0">
                <a:solidFill>
                  <a:srgbClr val="0070C0"/>
                </a:solidFill>
                <a:cs typeface="Arial" pitchFamily="34" charset="0"/>
              </a:rPr>
              <a:t>government intervention</a:t>
            </a:r>
            <a:r>
              <a:rPr lang="en-GB" sz="2400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GB" sz="2400" dirty="0">
                <a:cs typeface="Arial" pitchFamily="34" charset="0"/>
              </a:rPr>
              <a:t>to boost aggregate demand is necessary to bring the economy towards full employment</a:t>
            </a:r>
          </a:p>
          <a:p>
            <a:pPr lvl="1">
              <a:defRPr/>
            </a:pPr>
            <a:r>
              <a:rPr lang="en-GB" dirty="0">
                <a:cs typeface="Arial" pitchFamily="34" charset="0"/>
              </a:rPr>
              <a:t>The centre and the left also argue that government intervention is needed in order to achieve certain social goals such as:</a:t>
            </a:r>
          </a:p>
          <a:p>
            <a:pPr lvl="2">
              <a:defRPr/>
            </a:pPr>
            <a:r>
              <a:rPr lang="en-GB" dirty="0">
                <a:cs typeface="Arial" pitchFamily="34" charset="0"/>
              </a:rPr>
              <a:t>Full employment</a:t>
            </a:r>
          </a:p>
          <a:p>
            <a:pPr lvl="2">
              <a:defRPr/>
            </a:pPr>
            <a:r>
              <a:rPr lang="en-GB" dirty="0">
                <a:cs typeface="Arial" pitchFamily="34" charset="0"/>
              </a:rPr>
              <a:t>poverty reduction, </a:t>
            </a:r>
          </a:p>
          <a:p>
            <a:pPr lvl="2">
              <a:defRPr/>
            </a:pPr>
            <a:r>
              <a:rPr lang="en-GB" dirty="0">
                <a:cs typeface="Arial" pitchFamily="34" charset="0"/>
              </a:rPr>
              <a:t>reduced inequality, </a:t>
            </a:r>
          </a:p>
          <a:p>
            <a:pPr lvl="2">
              <a:defRPr/>
            </a:pPr>
            <a:r>
              <a:rPr lang="en-GB" dirty="0">
                <a:cs typeface="Arial" pitchFamily="34" charset="0"/>
              </a:rPr>
              <a:t>environmental protection etc.</a:t>
            </a:r>
            <a:r>
              <a:rPr lang="en-GB" dirty="0">
                <a:cs typeface="Times New Roman" pitchFamily="18" charset="0"/>
              </a:rPr>
              <a:t/>
            </a:r>
            <a:br>
              <a:rPr lang="en-GB" dirty="0">
                <a:cs typeface="Times New Roman" pitchFamily="18" charset="0"/>
              </a:rPr>
            </a:br>
            <a:endParaRPr lang="en-GB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073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16386" name="Picture 2" descr="https://www.zerohedge.com/sites/default/files/images/user3303/imageroot/2014/06/20140625_ec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751" y="-657726"/>
            <a:ext cx="14896152" cy="7372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413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Varieties of capitalism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41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sz="2400" dirty="0"/>
              <a:t>Different societies have developed different ways of organising their economies, even within the apparently universal ideology of capitalism.</a:t>
            </a:r>
          </a:p>
          <a:p>
            <a:r>
              <a:rPr lang="en-IE" sz="2400" dirty="0"/>
              <a:t>In the contemporary world economy there are three distinctive types of political economic system.</a:t>
            </a:r>
          </a:p>
          <a:p>
            <a:endParaRPr lang="en-IE" sz="2400" dirty="0"/>
          </a:p>
          <a:p>
            <a:r>
              <a:rPr lang="en-IE" sz="2400" dirty="0"/>
              <a:t>Neo-liberal market capitalism – US, UK, Ireland?</a:t>
            </a:r>
          </a:p>
          <a:p>
            <a:r>
              <a:rPr lang="en-IE" sz="2400" dirty="0"/>
              <a:t>Social-market capitalism – Germany, most of Europe</a:t>
            </a:r>
          </a:p>
          <a:p>
            <a:r>
              <a:rPr lang="en-IE" sz="2400" dirty="0"/>
              <a:t>Developmental capitalism – Japan, most East Asia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1065958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Varieties of Capitalism (Cont.)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43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IE" sz="2400" dirty="0"/>
              <a:t>The essence of these governance models is their differing conception of the ‘proper’ role of government in regulating the economy. </a:t>
            </a:r>
          </a:p>
          <a:p>
            <a:pPr>
              <a:lnSpc>
                <a:spcPct val="90000"/>
              </a:lnSpc>
              <a:buFont typeface="Wingdings" charset="2"/>
              <a:buNone/>
            </a:pPr>
            <a:endParaRPr lang="en-IE" sz="2400" dirty="0"/>
          </a:p>
          <a:p>
            <a:pPr>
              <a:lnSpc>
                <a:spcPct val="90000"/>
              </a:lnSpc>
            </a:pPr>
            <a:r>
              <a:rPr lang="en-IE" sz="2400" i="1" dirty="0"/>
              <a:t>Neo-liberal</a:t>
            </a:r>
            <a:r>
              <a:rPr lang="en-IE" sz="2400" dirty="0"/>
              <a:t>: market mechanisms are used to regulate all or most aspects of the economy. </a:t>
            </a:r>
          </a:p>
          <a:p>
            <a:pPr>
              <a:lnSpc>
                <a:spcPct val="90000"/>
              </a:lnSpc>
            </a:pPr>
            <a:r>
              <a:rPr lang="en-IE" sz="2400" dirty="0"/>
              <a:t>Individualism is dominant – short term business goals predominate – the state does not overtly attempt to plan the economy strategically.</a:t>
            </a:r>
          </a:p>
          <a:p>
            <a:pPr>
              <a:lnSpc>
                <a:spcPct val="90000"/>
              </a:lnSpc>
            </a:pPr>
            <a:r>
              <a:rPr lang="en-IE" sz="2400" dirty="0"/>
              <a:t>Dominant philosophy is ‘shareholder value’ – facilitating maximum returns to the owners of capital</a:t>
            </a:r>
          </a:p>
          <a:p>
            <a:pPr>
              <a:lnSpc>
                <a:spcPct val="90000"/>
              </a:lnSpc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3358382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Varieties of capitalism (Cont.)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45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IE" sz="2400" i="1"/>
              <a:t>Social-market</a:t>
            </a:r>
            <a:r>
              <a:rPr lang="en-IE" sz="2400"/>
              <a:t>: places a higher premium upon collaboration between different actors in the economy.</a:t>
            </a:r>
          </a:p>
          <a:p>
            <a:pPr>
              <a:lnSpc>
                <a:spcPct val="80000"/>
              </a:lnSpc>
            </a:pPr>
            <a:r>
              <a:rPr lang="en-IE" sz="2400"/>
              <a:t>Has a broader definition of ‘stakeholders’ beyond that of owners of capital</a:t>
            </a:r>
          </a:p>
          <a:p>
            <a:pPr>
              <a:lnSpc>
                <a:spcPct val="80000"/>
              </a:lnSpc>
            </a:pPr>
            <a:endParaRPr lang="en-IE" sz="2400"/>
          </a:p>
          <a:p>
            <a:pPr>
              <a:lnSpc>
                <a:spcPct val="80000"/>
              </a:lnSpc>
            </a:pPr>
            <a:r>
              <a:rPr lang="en-IE" sz="2400" i="1"/>
              <a:t>Developmental: </a:t>
            </a:r>
            <a:r>
              <a:rPr lang="en-IE" sz="2400"/>
              <a:t>the state plays a much more central role – features the setting of substantial social and economic goals </a:t>
            </a:r>
          </a:p>
          <a:p>
            <a:pPr>
              <a:lnSpc>
                <a:spcPct val="80000"/>
              </a:lnSpc>
            </a:pPr>
            <a:r>
              <a:rPr lang="en-IE" sz="2400"/>
              <a:t>– greatest precedence to industrial policy i.e. to promoting the structure of domestic industry that enhances the nation’s international competitiveness</a:t>
            </a:r>
          </a:p>
          <a:p>
            <a:pPr>
              <a:lnSpc>
                <a:spcPct val="80000"/>
              </a:lnSpc>
            </a:pPr>
            <a:r>
              <a:rPr lang="en-IE" sz="2400"/>
              <a:t> – a goal-oriented approach.</a:t>
            </a:r>
            <a:endParaRPr lang="en-GB" sz="2400" i="1"/>
          </a:p>
        </p:txBody>
      </p:sp>
    </p:spTree>
    <p:extLst>
      <p:ext uri="{BB962C8B-B14F-4D97-AF65-F5344CB8AC3E}">
        <p14:creationId xmlns:p14="http://schemas.microsoft.com/office/powerpoint/2010/main" val="32771949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Neoliberalism</a:t>
            </a:r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74027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Intellectual Origins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IE" dirty="0" smtClean="0"/>
              <a:t>Neoliberalism must be distinguished from liberalism. </a:t>
            </a:r>
          </a:p>
          <a:p>
            <a:r>
              <a:rPr lang="en-IE" dirty="0" smtClean="0"/>
              <a:t>Neoliberalism is only concerned with ‘economic’ freedom – it is agnostic on issues of social justice, democracy and equality</a:t>
            </a:r>
          </a:p>
          <a:p>
            <a:pPr lvl="1"/>
            <a:r>
              <a:rPr lang="en-IE" dirty="0" smtClean="0"/>
              <a:t>The individual is solely responsible for the consequences of their own choices</a:t>
            </a:r>
          </a:p>
          <a:p>
            <a:pPr lvl="1"/>
            <a:r>
              <a:rPr lang="en-IE" dirty="0" smtClean="0"/>
              <a:t>State intervention eventually will lead to totalitarianism</a:t>
            </a:r>
          </a:p>
          <a:p>
            <a:pPr lvl="1"/>
            <a:r>
              <a:rPr lang="en-IE" dirty="0" smtClean="0"/>
              <a:t>Individuals are perfectly rational and have better information than the state as to their own needs</a:t>
            </a:r>
          </a:p>
          <a:p>
            <a:r>
              <a:rPr lang="en-IE" dirty="0" smtClean="0"/>
              <a:t>Appropriate role for the state is seen as that of a night watchman – courts, police and military are justified expenditure to the extent that they enforce individual and commercial liberty</a:t>
            </a:r>
          </a:p>
          <a:p>
            <a:r>
              <a:rPr lang="en-IE" dirty="0" smtClean="0"/>
              <a:t>The institutional framework or ‘rules of the game’ should support private property rights and the proper functioning of markets  - state intervention should be restricted to the bare minimum – a laissez faire </a:t>
            </a:r>
            <a:r>
              <a:rPr lang="en-IE" dirty="0" err="1" smtClean="0"/>
              <a:t>approachg</a:t>
            </a:r>
            <a:endParaRPr lang="en-IE" dirty="0" smtClean="0"/>
          </a:p>
          <a:p>
            <a:endParaRPr lang="en-IE" dirty="0"/>
          </a:p>
          <a:p>
            <a:r>
              <a:rPr lang="en-IE" dirty="0" smtClean="0"/>
              <a:t>Friedrich Hayek:</a:t>
            </a:r>
          </a:p>
          <a:p>
            <a:pPr lvl="1"/>
            <a:r>
              <a:rPr lang="en-IE" dirty="0" smtClean="0"/>
              <a:t>‘Freedom to choose’</a:t>
            </a:r>
          </a:p>
          <a:p>
            <a:r>
              <a:rPr lang="en-IE" dirty="0" smtClean="0"/>
              <a:t>Milton Friedman:</a:t>
            </a:r>
          </a:p>
          <a:p>
            <a:pPr lvl="1"/>
            <a:r>
              <a:rPr lang="en-IE" dirty="0" smtClean="0"/>
              <a:t>‘free markets (and free trade) are the optimal way to organise an exchange of goods and services’ – ‘states don’t have enough information’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7638868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Neoliberal agenda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E" dirty="0" smtClean="0"/>
              <a:t>Supremacy of the individual and commercial interests over that of society</a:t>
            </a:r>
          </a:p>
          <a:p>
            <a:pPr lvl="1"/>
            <a:r>
              <a:rPr lang="en-IE" dirty="0" smtClean="0"/>
              <a:t>Thatcher ‘ no such thing as society’</a:t>
            </a:r>
          </a:p>
          <a:p>
            <a:r>
              <a:rPr lang="en-IE" dirty="0" smtClean="0"/>
              <a:t>Neoliberal agenda:</a:t>
            </a:r>
          </a:p>
          <a:p>
            <a:pPr lvl="1"/>
            <a:r>
              <a:rPr lang="en-IE" dirty="0" smtClean="0"/>
              <a:t>Free trade</a:t>
            </a:r>
          </a:p>
          <a:p>
            <a:pPr lvl="1"/>
            <a:r>
              <a:rPr lang="en-IE" dirty="0" smtClean="0"/>
              <a:t>Privatisation</a:t>
            </a:r>
          </a:p>
          <a:p>
            <a:pPr lvl="1"/>
            <a:r>
              <a:rPr lang="en-IE" dirty="0" smtClean="0"/>
              <a:t>Shrinking of the state</a:t>
            </a:r>
          </a:p>
          <a:p>
            <a:pPr lvl="1"/>
            <a:r>
              <a:rPr lang="en-IE" dirty="0" smtClean="0"/>
              <a:t>Large tax cuts</a:t>
            </a:r>
          </a:p>
          <a:p>
            <a:pPr lvl="1"/>
            <a:r>
              <a:rPr lang="en-IE" dirty="0" smtClean="0"/>
              <a:t>Balanced budgets or ‘austerity’ (because state intervention always fails)</a:t>
            </a:r>
          </a:p>
          <a:p>
            <a:r>
              <a:rPr lang="en-IE" dirty="0" smtClean="0"/>
              <a:t>Neoliberalism is consistent with autocratic regimes and with democratic regimes</a:t>
            </a:r>
          </a:p>
          <a:p>
            <a:pPr lvl="1"/>
            <a:r>
              <a:rPr lang="en-IE" dirty="0" smtClean="0"/>
              <a:t>Its about ‘economic’ freedom not ‘egalitarian’ or ‘participative’ freedom</a:t>
            </a:r>
          </a:p>
          <a:p>
            <a:r>
              <a:rPr lang="en-IE" dirty="0" smtClean="0"/>
              <a:t>Neoliberalism has never been the dominant school amongst academic economists – it is fundamentally a political and ideological project</a:t>
            </a:r>
          </a:p>
        </p:txBody>
      </p:sp>
    </p:spTree>
    <p:extLst>
      <p:ext uri="{BB962C8B-B14F-4D97-AF65-F5344CB8AC3E}">
        <p14:creationId xmlns:p14="http://schemas.microsoft.com/office/powerpoint/2010/main" val="740500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Political revolution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E" dirty="0" smtClean="0"/>
              <a:t>Keynesian ‘stagflation’ of the 1970s and the end of the golden era of capitalism (1945-1973)</a:t>
            </a:r>
          </a:p>
          <a:p>
            <a:r>
              <a:rPr lang="en-IE" dirty="0" smtClean="0"/>
              <a:t>Rise of the monetarists in the 1980s and 1990s – Pinochet, Thatcher, Reagan, Clinton</a:t>
            </a:r>
          </a:p>
          <a:p>
            <a:pPr lvl="1"/>
            <a:r>
              <a:rPr lang="en-IE" dirty="0" smtClean="0"/>
              <a:t>Scepticism of democracy where it threatens individual or commercial liberty</a:t>
            </a:r>
          </a:p>
          <a:p>
            <a:r>
              <a:rPr lang="en-IE" dirty="0" smtClean="0"/>
              <a:t>IMF and World Bank enforce neoliberal policies on developing economies from the 1970s onwards (mainly in Latin America and Africa)</a:t>
            </a:r>
          </a:p>
          <a:p>
            <a:pPr lvl="1"/>
            <a:r>
              <a:rPr lang="en-IE" dirty="0" smtClean="0"/>
              <a:t>The Washington Consensus involved fiscal consolidation, privatisation, openness to capital flows, reduction of trade barriers, deregulation</a:t>
            </a:r>
          </a:p>
          <a:p>
            <a:pPr lvl="2"/>
            <a:r>
              <a:rPr lang="en-IE" dirty="0" smtClean="0"/>
              <a:t>Technocratic rule</a:t>
            </a:r>
          </a:p>
          <a:p>
            <a:pPr lvl="1"/>
            <a:r>
              <a:rPr lang="en-IE" dirty="0" smtClean="0"/>
              <a:t>However, East Asian countries continue to pursue more </a:t>
            </a:r>
            <a:r>
              <a:rPr lang="en-IE" dirty="0" err="1" smtClean="0"/>
              <a:t>developmentalist</a:t>
            </a:r>
            <a:r>
              <a:rPr lang="en-IE" dirty="0" smtClean="0"/>
              <a:t> models and outperform other developing economies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07880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Costs of neoliberalism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en-IE" dirty="0" smtClean="0"/>
          </a:p>
          <a:p>
            <a:r>
              <a:rPr lang="en-IE" dirty="0" smtClean="0"/>
              <a:t>International capital flows generate economic instability</a:t>
            </a:r>
          </a:p>
          <a:p>
            <a:pPr lvl="1"/>
            <a:r>
              <a:rPr lang="en-IE" dirty="0" smtClean="0"/>
              <a:t>Latin America (1980s), East Asia (1990s), Global financial crash (2008) </a:t>
            </a:r>
            <a:r>
              <a:rPr lang="en-IE" dirty="0" err="1" smtClean="0"/>
              <a:t>etc</a:t>
            </a:r>
            <a:r>
              <a:rPr lang="en-IE" dirty="0" smtClean="0"/>
              <a:t> </a:t>
            </a:r>
            <a:r>
              <a:rPr lang="en-IE" dirty="0" err="1" smtClean="0"/>
              <a:t>etc</a:t>
            </a:r>
            <a:endParaRPr lang="en-IE" dirty="0" smtClean="0"/>
          </a:p>
          <a:p>
            <a:r>
              <a:rPr lang="en-IE" dirty="0" smtClean="0"/>
              <a:t>Deregulation, attacks on trade unions, tax cuts, privatisation and smaller states are all linked to rising inequality</a:t>
            </a:r>
          </a:p>
          <a:p>
            <a:pPr lvl="1"/>
            <a:r>
              <a:rPr lang="en-IE" dirty="0" smtClean="0"/>
              <a:t>Incomes have grown fastest at the top since the early 1980s in those countries that have embraced the neoliberal policy suite</a:t>
            </a:r>
          </a:p>
          <a:p>
            <a:pPr lvl="1"/>
            <a:r>
              <a:rPr lang="en-IE" dirty="0" smtClean="0"/>
              <a:t>Relative income stagnation at the bottom half of the distribution</a:t>
            </a:r>
          </a:p>
          <a:p>
            <a:pPr lvl="2"/>
            <a:r>
              <a:rPr lang="en-IE" dirty="0" smtClean="0"/>
              <a:t>Rising inequality has generated a backlash against globalisation and a rise in nationalism (alienation of the rust belts)</a:t>
            </a:r>
          </a:p>
          <a:p>
            <a:pPr lvl="1"/>
            <a:r>
              <a:rPr lang="en-IE" dirty="0" smtClean="0"/>
              <a:t>Inequality undermines democracy itself as ‘winners’ rig the system in their favour via their disproportionate influence on and lobbying of policymakers</a:t>
            </a:r>
          </a:p>
          <a:p>
            <a:r>
              <a:rPr lang="en-IE" dirty="0" smtClean="0"/>
              <a:t>The neoliberal model (i.e. minimal regulation, profit seeking to the exclusion of all else) has intensified climate chaos</a:t>
            </a:r>
          </a:p>
          <a:p>
            <a:pPr lvl="2"/>
            <a:r>
              <a:rPr lang="en-IE" dirty="0" smtClean="0"/>
              <a:t>Neoliberals often deny the existence of climate change because it would imply a need for regulation – and an attack on individual freedom 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910193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Economics and varieties of Capitalism</a:t>
            </a:r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209500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Post-2008: A contested space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IE" dirty="0" smtClean="0"/>
              <a:t>The neoliberal agenda was dominant from 1979 to 2008</a:t>
            </a:r>
          </a:p>
          <a:p>
            <a:pPr lvl="1"/>
            <a:r>
              <a:rPr lang="en-IE" dirty="0" smtClean="0"/>
              <a:t>The financial crash fundamentally discredited the policies of deregulation and unfettered capital flows</a:t>
            </a:r>
          </a:p>
          <a:p>
            <a:pPr lvl="1"/>
            <a:r>
              <a:rPr lang="en-IE" dirty="0" smtClean="0"/>
              <a:t>Austerity is blamed for the prolongation of the Euro crisis, while austerity and globalisation are both credited with fuelling inequality and the rise of far right parties around the world</a:t>
            </a:r>
          </a:p>
          <a:p>
            <a:r>
              <a:rPr lang="en-IE" dirty="0" smtClean="0"/>
              <a:t>The IMF and OECD have gradually moved away from neoliberal policies over the last decade</a:t>
            </a:r>
          </a:p>
          <a:p>
            <a:r>
              <a:rPr lang="en-IE" dirty="0" smtClean="0"/>
              <a:t>At any rate, neoliberal policies have always been highly contested in Europe and in Asia. Many European countries spend in excess of 40% of their GDP on public spending</a:t>
            </a:r>
          </a:p>
          <a:p>
            <a:r>
              <a:rPr lang="en-IE" dirty="0" smtClean="0"/>
              <a:t>The covid-19 crisis has shown that private markets are fundamentally dependent on the State</a:t>
            </a:r>
          </a:p>
          <a:p>
            <a:pPr marL="0" indent="0">
              <a:buNone/>
            </a:pPr>
            <a:r>
              <a:rPr lang="en-IE" dirty="0" smtClean="0"/>
              <a:t> 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222981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209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IE" altLang="en-US" sz="1800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4648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IE" altLang="en-US" sz="1800"/>
          </a:p>
        </p:txBody>
      </p:sp>
      <p:sp>
        <p:nvSpPr>
          <p:cNvPr id="5124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4000" dirty="0">
                <a:solidFill>
                  <a:srgbClr val="0070C0"/>
                </a:solidFill>
              </a:rPr>
              <a:t>What do economists study?</a:t>
            </a:r>
          </a:p>
        </p:txBody>
      </p:sp>
      <p:sp>
        <p:nvSpPr>
          <p:cNvPr id="63501" name="Rectangle 1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GB" altLang="en-US" dirty="0"/>
              <a:t>Economic problems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u="sng" dirty="0">
                <a:solidFill>
                  <a:srgbClr val="0070C0"/>
                </a:solidFill>
              </a:rPr>
              <a:t>production</a:t>
            </a:r>
            <a:r>
              <a:rPr lang="en-GB" altLang="en-US" dirty="0"/>
              <a:t> and </a:t>
            </a:r>
            <a:r>
              <a:rPr lang="en-GB" altLang="en-US" u="sng" dirty="0">
                <a:solidFill>
                  <a:srgbClr val="0070C0"/>
                </a:solidFill>
              </a:rPr>
              <a:t>consumption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dirty="0">
                <a:solidFill>
                  <a:srgbClr val="0070C0"/>
                </a:solidFill>
              </a:rPr>
              <a:t>Scarcity</a:t>
            </a:r>
            <a:r>
              <a:rPr lang="en-GB" altLang="en-US" dirty="0"/>
              <a:t>: the central economic problem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dirty="0"/>
              <a:t>defining </a:t>
            </a:r>
            <a:r>
              <a:rPr lang="en-GB" altLang="en-US" dirty="0" smtClean="0"/>
              <a:t>scarcity</a:t>
            </a:r>
          </a:p>
          <a:p>
            <a:pPr lvl="2"/>
            <a:r>
              <a:rPr lang="en-GB" altLang="en-US" dirty="0" smtClean="0"/>
              <a:t>distribution</a:t>
            </a:r>
            <a:endParaRPr lang="en-GB" altLang="en-US" dirty="0"/>
          </a:p>
          <a:p>
            <a:pPr lvl="1" eaLnBrk="1" hangingPunct="1">
              <a:lnSpc>
                <a:spcPct val="90000"/>
              </a:lnSpc>
            </a:pPr>
            <a:r>
              <a:rPr lang="en-GB" altLang="en-US" dirty="0"/>
              <a:t>use of resources (factors of production)</a:t>
            </a:r>
          </a:p>
          <a:p>
            <a:pPr lvl="2" eaLnBrk="1" hangingPunct="1">
              <a:lnSpc>
                <a:spcPct val="90000"/>
              </a:lnSpc>
            </a:pPr>
            <a:r>
              <a:rPr lang="en-GB" altLang="en-US" dirty="0" smtClean="0"/>
              <a:t>labour</a:t>
            </a:r>
            <a:r>
              <a:rPr lang="en-IE" altLang="en-US" dirty="0" smtClean="0"/>
              <a:t> </a:t>
            </a:r>
            <a:endParaRPr lang="en-GB" altLang="en-US" dirty="0"/>
          </a:p>
          <a:p>
            <a:pPr lvl="2" eaLnBrk="1" hangingPunct="1">
              <a:lnSpc>
                <a:spcPct val="90000"/>
              </a:lnSpc>
            </a:pPr>
            <a:r>
              <a:rPr lang="en-GB" altLang="en-US" dirty="0"/>
              <a:t>land and raw materials</a:t>
            </a:r>
          </a:p>
          <a:p>
            <a:pPr lvl="2" eaLnBrk="1" hangingPunct="1">
              <a:lnSpc>
                <a:spcPct val="90000"/>
              </a:lnSpc>
            </a:pPr>
            <a:r>
              <a:rPr lang="en-GB" altLang="en-US" dirty="0"/>
              <a:t>c</a:t>
            </a:r>
            <a:r>
              <a:rPr lang="en-GB" altLang="en-US" dirty="0" smtClean="0"/>
              <a:t>apital</a:t>
            </a:r>
          </a:p>
          <a:p>
            <a:pPr lvl="2" eaLnBrk="1" hangingPunct="1">
              <a:lnSpc>
                <a:spcPct val="90000"/>
              </a:lnSpc>
            </a:pPr>
            <a:r>
              <a:rPr lang="en-GB" altLang="en-US" dirty="0" smtClean="0"/>
              <a:t>ideas</a:t>
            </a:r>
            <a:endParaRPr lang="en-GB" altLang="en-US" dirty="0"/>
          </a:p>
          <a:p>
            <a:pPr lvl="1" eaLnBrk="1" hangingPunct="1">
              <a:lnSpc>
                <a:spcPct val="90000"/>
              </a:lnSpc>
            </a:pPr>
            <a:r>
              <a:rPr lang="en-GB" altLang="en-US" dirty="0"/>
              <a:t>demand and </a:t>
            </a:r>
            <a:r>
              <a:rPr lang="en-GB" altLang="en-US" dirty="0" smtClean="0"/>
              <a:t>supply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8876337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5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5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5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35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35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35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35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35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35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35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35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35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35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35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35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35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35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35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350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350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350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350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01" grpId="0" build="p" bldLvl="2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2209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IE" altLang="en-US" sz="1800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5056976" y="661988"/>
            <a:ext cx="2233625" cy="4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defTabSz="7620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7620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7620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7620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7620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000" b="1">
                <a:solidFill>
                  <a:schemeClr val="tx2"/>
                </a:solidFill>
              </a:rPr>
              <a:t>Goods and services</a:t>
            </a:r>
          </a:p>
        </p:txBody>
      </p:sp>
      <p:sp>
        <p:nvSpPr>
          <p:cNvPr id="9220" name="Arc 4"/>
          <p:cNvSpPr>
            <a:spLocks/>
          </p:cNvSpPr>
          <p:nvPr/>
        </p:nvSpPr>
        <p:spPr bwMode="auto">
          <a:xfrm rot="-720000">
            <a:off x="2833689" y="1087439"/>
            <a:ext cx="6213475" cy="2924175"/>
          </a:xfrm>
          <a:custGeom>
            <a:avLst/>
            <a:gdLst>
              <a:gd name="T0" fmla="*/ 0 w 37381"/>
              <a:gd name="T1" fmla="*/ 127924804 h 21600"/>
              <a:gd name="T2" fmla="*/ 1032804676 w 37381"/>
              <a:gd name="T3" fmla="*/ 354377248 h 21600"/>
              <a:gd name="T4" fmla="*/ 439303204 w 37381"/>
              <a:gd name="T5" fmla="*/ 395870344 h 21600"/>
              <a:gd name="T6" fmla="*/ 0 60000 65536"/>
              <a:gd name="T7" fmla="*/ 0 60000 65536"/>
              <a:gd name="T8" fmla="*/ 0 60000 65536"/>
              <a:gd name="T9" fmla="*/ 0 w 37381"/>
              <a:gd name="T10" fmla="*/ 0 h 21600"/>
              <a:gd name="T11" fmla="*/ 37381 w 3738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381" h="21600" fill="none" extrusionOk="0">
                <a:moveTo>
                  <a:pt x="-1" y="6979"/>
                </a:moveTo>
                <a:cubicBezTo>
                  <a:pt x="4090" y="2531"/>
                  <a:pt x="9856" y="-1"/>
                  <a:pt x="15900" y="0"/>
                </a:cubicBezTo>
                <a:cubicBezTo>
                  <a:pt x="26952" y="0"/>
                  <a:pt x="36222" y="8343"/>
                  <a:pt x="37381" y="19335"/>
                </a:cubicBezTo>
              </a:path>
              <a:path w="37381" h="21600" stroke="0" extrusionOk="0">
                <a:moveTo>
                  <a:pt x="-1" y="6979"/>
                </a:moveTo>
                <a:cubicBezTo>
                  <a:pt x="4090" y="2531"/>
                  <a:pt x="9856" y="-1"/>
                  <a:pt x="15900" y="0"/>
                </a:cubicBezTo>
                <a:cubicBezTo>
                  <a:pt x="26952" y="0"/>
                  <a:pt x="36222" y="8343"/>
                  <a:pt x="37381" y="19335"/>
                </a:cubicBezTo>
                <a:lnTo>
                  <a:pt x="15900" y="21600"/>
                </a:lnTo>
                <a:lnTo>
                  <a:pt x="-1" y="6979"/>
                </a:lnTo>
                <a:close/>
              </a:path>
            </a:pathLst>
          </a:custGeom>
          <a:noFill/>
          <a:ln w="57150" cap="rnd">
            <a:solidFill>
              <a:schemeClr val="tx2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IE"/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5432663" y="1508126"/>
            <a:ext cx="1480662" cy="1139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defTabSz="7620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7620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7620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7620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7620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IE" altLang="en-US" sz="2800" b="1">
                <a:solidFill>
                  <a:schemeClr val="accent2"/>
                </a:solidFill>
              </a:rPr>
              <a:t>€</a:t>
            </a:r>
            <a:endParaRPr lang="en-GB" altLang="en-US" sz="2800" b="1">
              <a:solidFill>
                <a:schemeClr val="accent2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000" b="1">
                <a:solidFill>
                  <a:schemeClr val="accent2"/>
                </a:solidFill>
              </a:rPr>
              <a:t>Consumer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000" b="1">
                <a:solidFill>
                  <a:schemeClr val="accent2"/>
                </a:solidFill>
              </a:rPr>
              <a:t>expenditure</a:t>
            </a:r>
          </a:p>
        </p:txBody>
      </p:sp>
      <p:sp>
        <p:nvSpPr>
          <p:cNvPr id="9222" name="Arc 6"/>
          <p:cNvSpPr>
            <a:spLocks/>
          </p:cNvSpPr>
          <p:nvPr/>
        </p:nvSpPr>
        <p:spPr bwMode="auto">
          <a:xfrm rot="10800000">
            <a:off x="3046414" y="3427413"/>
            <a:ext cx="6091237" cy="2982912"/>
          </a:xfrm>
          <a:custGeom>
            <a:avLst/>
            <a:gdLst>
              <a:gd name="T0" fmla="*/ 0 w 36663"/>
              <a:gd name="T1" fmla="*/ 205222965 h 21600"/>
              <a:gd name="T2" fmla="*/ 1012005788 w 36663"/>
              <a:gd name="T3" fmla="*/ 183634691 h 21600"/>
              <a:gd name="T4" fmla="*/ 515705294 w 36663"/>
              <a:gd name="T5" fmla="*/ 411933519 h 21600"/>
              <a:gd name="T6" fmla="*/ 0 60000 65536"/>
              <a:gd name="T7" fmla="*/ 0 60000 65536"/>
              <a:gd name="T8" fmla="*/ 0 60000 65536"/>
              <a:gd name="T9" fmla="*/ 0 w 36663"/>
              <a:gd name="T10" fmla="*/ 0 h 21600"/>
              <a:gd name="T11" fmla="*/ 36663 w 3666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6663" h="21600" fill="none" extrusionOk="0">
                <a:moveTo>
                  <a:pt x="-1" y="10760"/>
                </a:moveTo>
                <a:cubicBezTo>
                  <a:pt x="3863" y="4099"/>
                  <a:pt x="10982" y="-1"/>
                  <a:pt x="18683" y="0"/>
                </a:cubicBezTo>
                <a:cubicBezTo>
                  <a:pt x="25909" y="0"/>
                  <a:pt x="32657" y="3613"/>
                  <a:pt x="36662" y="9629"/>
                </a:cubicBezTo>
              </a:path>
              <a:path w="36663" h="21600" stroke="0" extrusionOk="0">
                <a:moveTo>
                  <a:pt x="-1" y="10760"/>
                </a:moveTo>
                <a:cubicBezTo>
                  <a:pt x="3863" y="4099"/>
                  <a:pt x="10982" y="-1"/>
                  <a:pt x="18683" y="0"/>
                </a:cubicBezTo>
                <a:cubicBezTo>
                  <a:pt x="25909" y="0"/>
                  <a:pt x="32657" y="3613"/>
                  <a:pt x="36662" y="9629"/>
                </a:cubicBezTo>
                <a:lnTo>
                  <a:pt x="18683" y="21600"/>
                </a:lnTo>
                <a:lnTo>
                  <a:pt x="-1" y="10760"/>
                </a:lnTo>
                <a:close/>
              </a:path>
            </a:pathLst>
          </a:custGeom>
          <a:noFill/>
          <a:ln w="57150" cap="rnd">
            <a:solidFill>
              <a:schemeClr val="tx2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IE"/>
          </a:p>
        </p:txBody>
      </p:sp>
      <p:sp>
        <p:nvSpPr>
          <p:cNvPr id="9223" name="Arc 7"/>
          <p:cNvSpPr>
            <a:spLocks/>
          </p:cNvSpPr>
          <p:nvPr/>
        </p:nvSpPr>
        <p:spPr bwMode="auto">
          <a:xfrm rot="10680000">
            <a:off x="3452814" y="3192463"/>
            <a:ext cx="5305425" cy="2825750"/>
          </a:xfrm>
          <a:custGeom>
            <a:avLst/>
            <a:gdLst>
              <a:gd name="T0" fmla="*/ 0 w 32912"/>
              <a:gd name="T1" fmla="*/ 129606818 h 21600"/>
              <a:gd name="T2" fmla="*/ 855236219 w 32912"/>
              <a:gd name="T3" fmla="*/ 130839028 h 21600"/>
              <a:gd name="T4" fmla="*/ 426812511 w 32912"/>
              <a:gd name="T5" fmla="*/ 369669586 h 21600"/>
              <a:gd name="T6" fmla="*/ 0 60000 65536"/>
              <a:gd name="T7" fmla="*/ 0 60000 65536"/>
              <a:gd name="T8" fmla="*/ 0 60000 65536"/>
              <a:gd name="T9" fmla="*/ 0 w 32912"/>
              <a:gd name="T10" fmla="*/ 0 h 21600"/>
              <a:gd name="T11" fmla="*/ 32912 w 3291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912" h="21600" fill="none" extrusionOk="0">
                <a:moveTo>
                  <a:pt x="-1" y="7572"/>
                </a:moveTo>
                <a:cubicBezTo>
                  <a:pt x="4103" y="2767"/>
                  <a:pt x="10105" y="-1"/>
                  <a:pt x="16425" y="0"/>
                </a:cubicBezTo>
                <a:cubicBezTo>
                  <a:pt x="22777" y="0"/>
                  <a:pt x="28807" y="2796"/>
                  <a:pt x="32911" y="7645"/>
                </a:cubicBezTo>
              </a:path>
              <a:path w="32912" h="21600" stroke="0" extrusionOk="0">
                <a:moveTo>
                  <a:pt x="-1" y="7572"/>
                </a:moveTo>
                <a:cubicBezTo>
                  <a:pt x="4103" y="2767"/>
                  <a:pt x="10105" y="-1"/>
                  <a:pt x="16425" y="0"/>
                </a:cubicBezTo>
                <a:cubicBezTo>
                  <a:pt x="22777" y="0"/>
                  <a:pt x="28807" y="2796"/>
                  <a:pt x="32911" y="7645"/>
                </a:cubicBezTo>
                <a:lnTo>
                  <a:pt x="16425" y="21600"/>
                </a:lnTo>
                <a:lnTo>
                  <a:pt x="-1" y="7572"/>
                </a:lnTo>
                <a:close/>
              </a:path>
            </a:pathLst>
          </a:custGeom>
          <a:noFill/>
          <a:ln w="57150" cap="rnd">
            <a:solidFill>
              <a:schemeClr val="accent2"/>
            </a:solidFill>
            <a:round/>
            <a:headEnd type="stealth" w="med" len="lg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IE"/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5332940" y="4862514"/>
            <a:ext cx="1729320" cy="1139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defTabSz="7620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7620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7620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7620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7620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000" b="1">
                <a:solidFill>
                  <a:schemeClr val="accent2"/>
                </a:solidFill>
              </a:rPr>
              <a:t>Wages, rent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000" b="1">
                <a:solidFill>
                  <a:schemeClr val="accent2"/>
                </a:solidFill>
              </a:rPr>
              <a:t>dividends, etc.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IE" altLang="en-US" sz="2800" b="1">
                <a:solidFill>
                  <a:schemeClr val="accent2"/>
                </a:solidFill>
              </a:rPr>
              <a:t>€</a:t>
            </a:r>
            <a:endParaRPr lang="en-GB" altLang="en-US" sz="2800" b="1">
              <a:solidFill>
                <a:schemeClr val="accent2"/>
              </a:solidFill>
            </a:endParaRPr>
          </a:p>
        </p:txBody>
      </p:sp>
      <p:sp>
        <p:nvSpPr>
          <p:cNvPr id="9225" name="Arc 9"/>
          <p:cNvSpPr>
            <a:spLocks/>
          </p:cNvSpPr>
          <p:nvPr/>
        </p:nvSpPr>
        <p:spPr bwMode="auto">
          <a:xfrm rot="-720000">
            <a:off x="3197226" y="1447801"/>
            <a:ext cx="5686425" cy="2924175"/>
          </a:xfrm>
          <a:custGeom>
            <a:avLst/>
            <a:gdLst>
              <a:gd name="T0" fmla="*/ 0 w 34210"/>
              <a:gd name="T1" fmla="*/ 89840539 h 21600"/>
              <a:gd name="T2" fmla="*/ 945204013 w 34210"/>
              <a:gd name="T3" fmla="*/ 271592636 h 21600"/>
              <a:gd name="T4" fmla="*/ 378578939 w 34210"/>
              <a:gd name="T5" fmla="*/ 395870344 h 21600"/>
              <a:gd name="T6" fmla="*/ 0 60000 65536"/>
              <a:gd name="T7" fmla="*/ 0 60000 65536"/>
              <a:gd name="T8" fmla="*/ 0 60000 65536"/>
              <a:gd name="T9" fmla="*/ 0 w 34210"/>
              <a:gd name="T10" fmla="*/ 0 h 21600"/>
              <a:gd name="T11" fmla="*/ 34210 w 3421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210" h="21600" fill="none" extrusionOk="0">
                <a:moveTo>
                  <a:pt x="0" y="4902"/>
                </a:moveTo>
                <a:cubicBezTo>
                  <a:pt x="3862" y="1732"/>
                  <a:pt x="8705" y="-1"/>
                  <a:pt x="13702" y="0"/>
                </a:cubicBezTo>
                <a:cubicBezTo>
                  <a:pt x="23018" y="0"/>
                  <a:pt x="31285" y="5973"/>
                  <a:pt x="34209" y="14819"/>
                </a:cubicBezTo>
              </a:path>
              <a:path w="34210" h="21600" stroke="0" extrusionOk="0">
                <a:moveTo>
                  <a:pt x="0" y="4902"/>
                </a:moveTo>
                <a:cubicBezTo>
                  <a:pt x="3862" y="1732"/>
                  <a:pt x="8705" y="-1"/>
                  <a:pt x="13702" y="0"/>
                </a:cubicBezTo>
                <a:cubicBezTo>
                  <a:pt x="23018" y="0"/>
                  <a:pt x="31285" y="5973"/>
                  <a:pt x="34209" y="14819"/>
                </a:cubicBezTo>
                <a:lnTo>
                  <a:pt x="13702" y="21600"/>
                </a:lnTo>
                <a:lnTo>
                  <a:pt x="0" y="4902"/>
                </a:lnTo>
                <a:close/>
              </a:path>
            </a:pathLst>
          </a:custGeom>
          <a:noFill/>
          <a:ln w="57150" cap="rnd">
            <a:solidFill>
              <a:schemeClr val="accent2"/>
            </a:solidFill>
            <a:round/>
            <a:headEnd type="stealth" w="med" len="lg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IE"/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2819401" y="6400800"/>
            <a:ext cx="6784975" cy="4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defTabSz="7620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7620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7620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7620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7620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000" b="1" dirty="0">
                <a:solidFill>
                  <a:schemeClr val="tx2"/>
                </a:solidFill>
              </a:rPr>
              <a:t>Services of factors of production (labour, </a:t>
            </a:r>
            <a:r>
              <a:rPr lang="en-GB" altLang="en-US" sz="2000" b="1" dirty="0" smtClean="0">
                <a:solidFill>
                  <a:schemeClr val="tx2"/>
                </a:solidFill>
              </a:rPr>
              <a:t>capital, </a:t>
            </a:r>
            <a:r>
              <a:rPr lang="en-GB" altLang="en-US" sz="2000" b="1" dirty="0" err="1" smtClean="0">
                <a:solidFill>
                  <a:schemeClr val="tx2"/>
                </a:solidFill>
              </a:rPr>
              <a:t>etc</a:t>
            </a:r>
            <a:r>
              <a:rPr lang="en-GB" altLang="en-US" sz="2000" b="1" dirty="0">
                <a:solidFill>
                  <a:schemeClr val="tx2"/>
                </a:solidFill>
              </a:rPr>
              <a:t>)</a:t>
            </a:r>
          </a:p>
        </p:txBody>
      </p:sp>
      <p:sp>
        <p:nvSpPr>
          <p:cNvPr id="219147" name="Rectangle 11"/>
          <p:cNvSpPr>
            <a:spLocks noChangeArrowheads="1"/>
          </p:cNvSpPr>
          <p:nvPr/>
        </p:nvSpPr>
        <p:spPr bwMode="auto">
          <a:xfrm>
            <a:off x="1524000" y="0"/>
            <a:ext cx="9144000" cy="57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lIns="92075" tIns="46038" rIns="92075" bIns="46038" anchor="ctr"/>
          <a:lstStyle/>
          <a:p>
            <a:pPr algn="ctr" eaLnBrk="0" hangingPunct="0">
              <a:defRPr/>
            </a:pPr>
            <a:r>
              <a:rPr lang="en-GB" sz="29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The circular flow of goods and incomes</a:t>
            </a:r>
          </a:p>
        </p:txBody>
      </p:sp>
      <p:graphicFrame>
        <p:nvGraphicFramePr>
          <p:cNvPr id="9228" name="Object 12"/>
          <p:cNvGraphicFramePr>
            <a:graphicFrameLocks noChangeAspect="1"/>
          </p:cNvGraphicFramePr>
          <p:nvPr/>
        </p:nvGraphicFramePr>
        <p:xfrm>
          <a:off x="8305800" y="3124200"/>
          <a:ext cx="2057400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Clip" r:id="rId4" imgW="2278063" imgH="3421063" progId="">
                  <p:embed/>
                </p:oleObj>
              </mc:Choice>
              <mc:Fallback>
                <p:oleObj name="Clip" r:id="rId4" imgW="2278063" imgH="342106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10000" contrast="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5800" y="3124200"/>
                        <a:ext cx="2057400" cy="167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9" name="Object 13"/>
          <p:cNvGraphicFramePr>
            <a:graphicFrameLocks noChangeAspect="1"/>
          </p:cNvGraphicFramePr>
          <p:nvPr/>
        </p:nvGraphicFramePr>
        <p:xfrm>
          <a:off x="1524000" y="2590800"/>
          <a:ext cx="3657600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Clip" r:id="rId6" imgW="5905500" imgH="3697288" progId="">
                  <p:embed/>
                </p:oleObj>
              </mc:Choice>
              <mc:Fallback>
                <p:oleObj name="Clip" r:id="rId6" imgW="5905500" imgH="369728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40000" contrast="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2590800"/>
                        <a:ext cx="3657600" cy="243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0" name="Rectangle 14"/>
          <p:cNvSpPr>
            <a:spLocks noChangeArrowheads="1"/>
          </p:cNvSpPr>
          <p:nvPr/>
        </p:nvSpPr>
        <p:spPr bwMode="auto">
          <a:xfrm>
            <a:off x="4784725" y="2593976"/>
            <a:ext cx="23955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defTabSz="7620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7620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7620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7620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7620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B0F0"/>
                </a:solidFill>
              </a:rPr>
              <a:t>GOODS MARKETS</a:t>
            </a:r>
          </a:p>
        </p:txBody>
      </p:sp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4802189" y="4495801"/>
            <a:ext cx="2994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defTabSz="7620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7620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7620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7620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7620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B0F0"/>
                </a:solidFill>
              </a:rPr>
              <a:t>FACTOR MARKETS</a:t>
            </a:r>
          </a:p>
        </p:txBody>
      </p:sp>
    </p:spTree>
    <p:extLst>
      <p:ext uri="{BB962C8B-B14F-4D97-AF65-F5344CB8AC3E}">
        <p14:creationId xmlns:p14="http://schemas.microsoft.com/office/powerpoint/2010/main" val="723926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IE" dirty="0" smtClean="0">
                <a:solidFill>
                  <a:schemeClr val="accent1">
                    <a:lumMod val="75000"/>
                  </a:schemeClr>
                </a:solidFill>
              </a:rPr>
              <a:t>The institutional sectors</a:t>
            </a:r>
            <a:endParaRPr lang="en-I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IE" dirty="0" smtClean="0"/>
              <a:t>Households (including the non-profit sector)</a:t>
            </a:r>
          </a:p>
          <a:p>
            <a:pPr>
              <a:defRPr/>
            </a:pPr>
            <a:r>
              <a:rPr lang="en-IE" dirty="0" smtClean="0"/>
              <a:t>Firms (financial and non-financial companies)</a:t>
            </a:r>
          </a:p>
          <a:p>
            <a:pPr>
              <a:defRPr/>
            </a:pPr>
            <a:r>
              <a:rPr lang="en-IE" dirty="0" smtClean="0"/>
              <a:t>Government</a:t>
            </a:r>
          </a:p>
          <a:p>
            <a:pPr>
              <a:defRPr/>
            </a:pPr>
            <a:endParaRPr lang="en-IE" dirty="0" smtClean="0"/>
          </a:p>
          <a:p>
            <a:pPr>
              <a:defRPr/>
            </a:pPr>
            <a:r>
              <a:rPr lang="en-IE" dirty="0" smtClean="0"/>
              <a:t>We measure the size of the economy by adding up the value of the goods and services produced in a given year</a:t>
            </a:r>
          </a:p>
          <a:p>
            <a:pPr lvl="1">
              <a:defRPr/>
            </a:pPr>
            <a:r>
              <a:rPr lang="en-IE" dirty="0" smtClean="0"/>
              <a:t>Total production (output) of goods and services is called GDP (Gross Domestic Product) 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53421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8715233" cy="1325563"/>
          </a:xfrm>
        </p:spPr>
        <p:txBody>
          <a:bodyPr/>
          <a:lstStyle/>
          <a:p>
            <a:pPr eaLnBrk="1" hangingPunct="1"/>
            <a:r>
              <a:rPr lang="en-GB" altLang="en-US" smtClean="0"/>
              <a:t>Demand and Supply</a:t>
            </a:r>
            <a:endParaRPr lang="en-US" altLang="en-US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GB" altLang="en-US" i="1" dirty="0" smtClean="0"/>
              <a:t>potential</a:t>
            </a:r>
            <a:r>
              <a:rPr lang="en-GB" altLang="en-US" dirty="0" smtClean="0"/>
              <a:t> demand will almost invariably outstrip </a:t>
            </a:r>
            <a:r>
              <a:rPr lang="en-GB" altLang="en-US" i="1" dirty="0" smtClean="0"/>
              <a:t>potential</a:t>
            </a:r>
            <a:r>
              <a:rPr lang="en-GB" altLang="en-US" dirty="0" smtClean="0"/>
              <a:t> supply</a:t>
            </a:r>
          </a:p>
          <a:p>
            <a:pPr eaLnBrk="1" hangingPunct="1">
              <a:lnSpc>
                <a:spcPct val="90000"/>
              </a:lnSpc>
            </a:pPr>
            <a:endParaRPr lang="en-GB" altLang="en-US" dirty="0" smtClean="0"/>
          </a:p>
          <a:p>
            <a:pPr eaLnBrk="1" hangingPunct="1">
              <a:lnSpc>
                <a:spcPct val="90000"/>
              </a:lnSpc>
            </a:pPr>
            <a:r>
              <a:rPr lang="en-GB" altLang="en-US" dirty="0" smtClean="0"/>
              <a:t>markets equate </a:t>
            </a:r>
            <a:r>
              <a:rPr lang="en-GB" altLang="en-US" b="1" dirty="0" smtClean="0"/>
              <a:t>actual</a:t>
            </a:r>
            <a:r>
              <a:rPr lang="en-GB" altLang="en-US" dirty="0" smtClean="0"/>
              <a:t> </a:t>
            </a:r>
            <a:r>
              <a:rPr lang="en-GB" altLang="en-US" b="1" dirty="0" smtClean="0"/>
              <a:t>demand</a:t>
            </a:r>
            <a:r>
              <a:rPr lang="en-GB" altLang="en-US" dirty="0" smtClean="0"/>
              <a:t> with </a:t>
            </a:r>
            <a:r>
              <a:rPr lang="en-GB" altLang="en-US" b="1" dirty="0" smtClean="0"/>
              <a:t>actual</a:t>
            </a:r>
            <a:r>
              <a:rPr lang="en-GB" altLang="en-US" dirty="0" smtClean="0"/>
              <a:t> </a:t>
            </a:r>
            <a:r>
              <a:rPr lang="en-GB" altLang="en-US" b="1" dirty="0" smtClean="0"/>
              <a:t>supply</a:t>
            </a:r>
            <a:r>
              <a:rPr lang="en-GB" altLang="en-US" dirty="0" smtClean="0"/>
              <a:t> by raising or lowering prices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dirty="0" smtClean="0"/>
              <a:t>prices usually (but not always) in monetary terms</a:t>
            </a:r>
          </a:p>
          <a:p>
            <a:r>
              <a:rPr lang="en-GB" altLang="en-US" dirty="0" smtClean="0"/>
              <a:t>competitive markets:</a:t>
            </a:r>
          </a:p>
          <a:p>
            <a:pPr lvl="1"/>
            <a:r>
              <a:rPr lang="en-GB" altLang="en-US" dirty="0" smtClean="0"/>
              <a:t>Individual consumers and producers are too numerous to have a significant impact on prices i.e. they are more or less price takers</a:t>
            </a:r>
          </a:p>
          <a:p>
            <a:pPr lvl="1"/>
            <a:r>
              <a:rPr lang="en-GB" altLang="en-US" dirty="0" smtClean="0"/>
              <a:t>Competitive markets are </a:t>
            </a:r>
            <a:r>
              <a:rPr lang="en-GB" altLang="en-US" u="sng" dirty="0" smtClean="0"/>
              <a:t>rare</a:t>
            </a:r>
            <a:r>
              <a:rPr lang="en-GB" altLang="en-US" dirty="0" smtClean="0"/>
              <a:t> in the real world but give us a basic framework</a:t>
            </a:r>
            <a:endParaRPr lang="en-GB" altLang="en-US" dirty="0"/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3020235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99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9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99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9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9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99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01625"/>
            <a:ext cx="7772400" cy="990600"/>
          </a:xfrm>
        </p:spPr>
        <p:txBody>
          <a:bodyPr/>
          <a:lstStyle/>
          <a:p>
            <a:pPr eaLnBrk="1" hangingPunct="1"/>
            <a:r>
              <a:rPr lang="en-US" altLang="en-US" smtClean="0">
                <a:solidFill>
                  <a:srgbClr val="000066"/>
                </a:solidFill>
              </a:rPr>
              <a:t>Equilibrium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447800"/>
            <a:ext cx="3657600" cy="46482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§"/>
            </a:pPr>
            <a:r>
              <a:rPr lang="en-GB" altLang="en-US">
                <a:solidFill>
                  <a:srgbClr val="000066"/>
                </a:solidFill>
              </a:rPr>
              <a:t>Equilibrium in the economy where D and S curves intersect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en-GB" altLang="en-US" smtClean="0">
                <a:solidFill>
                  <a:srgbClr val="000066"/>
                </a:solidFill>
              </a:rPr>
              <a:t>if D &gt; S, price level will rise</a:t>
            </a:r>
          </a:p>
          <a:p>
            <a:pPr lvl="1" eaLnBrk="1" hangingPunct="1">
              <a:buFont typeface="Wingdings" panose="05000000000000000000" pitchFamily="2" charset="2"/>
              <a:buChar char="§"/>
            </a:pPr>
            <a:r>
              <a:rPr lang="en-GB" altLang="en-US" smtClean="0">
                <a:solidFill>
                  <a:srgbClr val="000066"/>
                </a:solidFill>
              </a:rPr>
              <a:t>if D &lt; S, price level will fall</a:t>
            </a:r>
            <a:endParaRPr lang="en-US" altLang="en-US" smtClean="0">
              <a:solidFill>
                <a:srgbClr val="000066"/>
              </a:solidFill>
            </a:endParaRPr>
          </a:p>
        </p:txBody>
      </p:sp>
      <p:grpSp>
        <p:nvGrpSpPr>
          <p:cNvPr id="74756" name="Group 4"/>
          <p:cNvGrpSpPr>
            <a:grpSpLocks/>
          </p:cNvGrpSpPr>
          <p:nvPr/>
        </p:nvGrpSpPr>
        <p:grpSpPr bwMode="auto">
          <a:xfrm>
            <a:off x="5791201" y="1676400"/>
            <a:ext cx="4429125" cy="4000500"/>
            <a:chOff x="2688" y="1056"/>
            <a:chExt cx="2790" cy="2520"/>
          </a:xfrm>
        </p:grpSpPr>
        <p:sp>
          <p:nvSpPr>
            <p:cNvPr id="74758" name="Line 5"/>
            <p:cNvSpPr>
              <a:spLocks noChangeAspect="1" noChangeShapeType="1"/>
            </p:cNvSpPr>
            <p:nvPr/>
          </p:nvSpPr>
          <p:spPr bwMode="auto">
            <a:xfrm>
              <a:off x="3014" y="1200"/>
              <a:ext cx="0" cy="208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IE"/>
            </a:p>
          </p:txBody>
        </p:sp>
        <p:sp>
          <p:nvSpPr>
            <p:cNvPr id="74759" name="Line 6"/>
            <p:cNvSpPr>
              <a:spLocks noChangeAspect="1" noChangeShapeType="1"/>
            </p:cNvSpPr>
            <p:nvPr/>
          </p:nvSpPr>
          <p:spPr bwMode="auto">
            <a:xfrm>
              <a:off x="3014" y="3288"/>
              <a:ext cx="188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IE"/>
            </a:p>
          </p:txBody>
        </p:sp>
        <p:sp>
          <p:nvSpPr>
            <p:cNvPr id="74760" name="Line 7"/>
            <p:cNvSpPr>
              <a:spLocks noChangeAspect="1" noChangeShapeType="1"/>
            </p:cNvSpPr>
            <p:nvPr/>
          </p:nvSpPr>
          <p:spPr bwMode="auto">
            <a:xfrm>
              <a:off x="3209" y="1344"/>
              <a:ext cx="1562" cy="172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IE"/>
            </a:p>
          </p:txBody>
        </p:sp>
        <p:sp>
          <p:nvSpPr>
            <p:cNvPr id="74761" name="Text Box 8"/>
            <p:cNvSpPr txBox="1">
              <a:spLocks noChangeAspect="1" noChangeArrowheads="1"/>
            </p:cNvSpPr>
            <p:nvPr/>
          </p:nvSpPr>
          <p:spPr bwMode="auto">
            <a:xfrm>
              <a:off x="4706" y="1344"/>
              <a:ext cx="39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IE" altLang="en-US" sz="1800" b="1"/>
                <a:t>S</a:t>
              </a:r>
            </a:p>
          </p:txBody>
        </p:sp>
        <p:sp>
          <p:nvSpPr>
            <p:cNvPr id="74762" name="Arc 9"/>
            <p:cNvSpPr>
              <a:spLocks noChangeAspect="1"/>
            </p:cNvSpPr>
            <p:nvPr/>
          </p:nvSpPr>
          <p:spPr bwMode="auto">
            <a:xfrm rot="5400000">
              <a:off x="2989" y="1355"/>
              <a:ext cx="1872" cy="1562"/>
            </a:xfrm>
            <a:custGeom>
              <a:avLst/>
              <a:gdLst>
                <a:gd name="T0" fmla="*/ 0 w 21600"/>
                <a:gd name="T1" fmla="*/ 0 h 21600"/>
                <a:gd name="T2" fmla="*/ 162 w 21600"/>
                <a:gd name="T3" fmla="*/ 113 h 21600"/>
                <a:gd name="T4" fmla="*/ 0 w 21600"/>
                <a:gd name="T5" fmla="*/ 113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IE"/>
            </a:p>
          </p:txBody>
        </p:sp>
        <p:sp>
          <p:nvSpPr>
            <p:cNvPr id="74763" name="Text Box 10"/>
            <p:cNvSpPr txBox="1">
              <a:spLocks noChangeAspect="1" noChangeArrowheads="1"/>
            </p:cNvSpPr>
            <p:nvPr/>
          </p:nvSpPr>
          <p:spPr bwMode="auto">
            <a:xfrm>
              <a:off x="4668" y="2856"/>
              <a:ext cx="39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IE" altLang="en-US" sz="1800" b="1"/>
                <a:t>D</a:t>
              </a:r>
              <a:endParaRPr lang="en-IE" altLang="en-US" sz="1800" b="1" baseline="-25000"/>
            </a:p>
          </p:txBody>
        </p:sp>
        <p:sp>
          <p:nvSpPr>
            <p:cNvPr id="74764" name="Text Box 11"/>
            <p:cNvSpPr txBox="1">
              <a:spLocks noChangeAspect="1" noChangeArrowheads="1"/>
            </p:cNvSpPr>
            <p:nvPr/>
          </p:nvSpPr>
          <p:spPr bwMode="auto">
            <a:xfrm>
              <a:off x="2688" y="1056"/>
              <a:ext cx="39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IE" altLang="en-US" sz="1800" b="1"/>
                <a:t>P</a:t>
              </a:r>
            </a:p>
          </p:txBody>
        </p:sp>
        <p:sp>
          <p:nvSpPr>
            <p:cNvPr id="74765" name="Text Box 12"/>
            <p:cNvSpPr txBox="1">
              <a:spLocks noChangeAspect="1" noChangeArrowheads="1"/>
            </p:cNvSpPr>
            <p:nvPr/>
          </p:nvSpPr>
          <p:spPr bwMode="auto">
            <a:xfrm>
              <a:off x="5088" y="3216"/>
              <a:ext cx="39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IE" altLang="en-US" sz="1800" b="1"/>
                <a:t>Y</a:t>
              </a:r>
            </a:p>
          </p:txBody>
        </p:sp>
        <p:sp>
          <p:nvSpPr>
            <p:cNvPr id="74766" name="Text Box 13"/>
            <p:cNvSpPr txBox="1">
              <a:spLocks noChangeAspect="1" noChangeArrowheads="1"/>
            </p:cNvSpPr>
            <p:nvPr/>
          </p:nvSpPr>
          <p:spPr bwMode="auto">
            <a:xfrm>
              <a:off x="2753" y="3216"/>
              <a:ext cx="39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IE" altLang="en-US" sz="1800" b="1"/>
                <a:t>0</a:t>
              </a:r>
            </a:p>
          </p:txBody>
        </p:sp>
        <p:sp>
          <p:nvSpPr>
            <p:cNvPr id="74767" name="Line 14"/>
            <p:cNvSpPr>
              <a:spLocks noChangeAspect="1" noChangeShapeType="1"/>
            </p:cNvSpPr>
            <p:nvPr/>
          </p:nvSpPr>
          <p:spPr bwMode="auto">
            <a:xfrm flipH="1">
              <a:off x="3014" y="2496"/>
              <a:ext cx="1237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IE"/>
            </a:p>
          </p:txBody>
        </p:sp>
        <p:sp>
          <p:nvSpPr>
            <p:cNvPr id="74768" name="Line 15"/>
            <p:cNvSpPr>
              <a:spLocks noChangeAspect="1" noChangeShapeType="1"/>
            </p:cNvSpPr>
            <p:nvPr/>
          </p:nvSpPr>
          <p:spPr bwMode="auto">
            <a:xfrm>
              <a:off x="4251" y="2496"/>
              <a:ext cx="0" cy="792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IE"/>
            </a:p>
          </p:txBody>
        </p:sp>
        <p:sp>
          <p:nvSpPr>
            <p:cNvPr id="74769" name="Text Box 16"/>
            <p:cNvSpPr txBox="1">
              <a:spLocks noChangeAspect="1" noChangeArrowheads="1"/>
            </p:cNvSpPr>
            <p:nvPr/>
          </p:nvSpPr>
          <p:spPr bwMode="auto">
            <a:xfrm>
              <a:off x="2753" y="2352"/>
              <a:ext cx="39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IE" altLang="en-US" sz="1800" b="1"/>
                <a:t>P*</a:t>
              </a:r>
            </a:p>
          </p:txBody>
        </p:sp>
        <p:sp>
          <p:nvSpPr>
            <p:cNvPr id="74770" name="Text Box 17"/>
            <p:cNvSpPr txBox="1">
              <a:spLocks noChangeAspect="1" noChangeArrowheads="1"/>
            </p:cNvSpPr>
            <p:nvPr/>
          </p:nvSpPr>
          <p:spPr bwMode="auto">
            <a:xfrm>
              <a:off x="4120" y="3288"/>
              <a:ext cx="39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IE" altLang="en-US" sz="1800" b="1"/>
                <a:t>Y*</a:t>
              </a:r>
            </a:p>
          </p:txBody>
        </p:sp>
        <p:sp>
          <p:nvSpPr>
            <p:cNvPr id="74771" name="AutoShape 18"/>
            <p:cNvSpPr>
              <a:spLocks noChangeAspect="1" noChangeArrowheads="1"/>
            </p:cNvSpPr>
            <p:nvPr/>
          </p:nvSpPr>
          <p:spPr bwMode="auto">
            <a:xfrm>
              <a:off x="4228" y="2466"/>
              <a:ext cx="65" cy="72"/>
            </a:xfrm>
            <a:prstGeom prst="flowChartConnector">
              <a:avLst/>
            </a:prstGeom>
            <a:solidFill>
              <a:srgbClr val="33333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IE" alt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210729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1524001" y="293688"/>
            <a:ext cx="9142413" cy="51911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/>
        </p:spPr>
        <p:txBody>
          <a:bodyPr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en-GB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Features of the four market structures</a:t>
            </a:r>
          </a:p>
        </p:txBody>
      </p:sp>
      <p:graphicFrame>
        <p:nvGraphicFramePr>
          <p:cNvPr id="108547" name="Object 3"/>
          <p:cNvGraphicFramePr>
            <a:graphicFrameLocks/>
          </p:cNvGraphicFramePr>
          <p:nvPr/>
        </p:nvGraphicFramePr>
        <p:xfrm>
          <a:off x="1519237" y="1411289"/>
          <a:ext cx="9134476" cy="5330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Document" r:id="rId4" imgW="9146522" imgH="4432311" progId="Word.Document.8">
                  <p:embed/>
                </p:oleObj>
              </mc:Choice>
              <mc:Fallback>
                <p:oleObj name="Document" r:id="rId4" imgW="9146522" imgH="4432311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91" r="40973" b="39018"/>
                      <a:stretch>
                        <a:fillRect/>
                      </a:stretch>
                    </p:blipFill>
                    <p:spPr bwMode="auto">
                      <a:xfrm>
                        <a:off x="1519237" y="1411289"/>
                        <a:ext cx="9134476" cy="5330825"/>
                      </a:xfrm>
                      <a:prstGeom prst="rect">
                        <a:avLst/>
                      </a:prstGeom>
                      <a:solidFill>
                        <a:schemeClr val="tx1">
                          <a:alpha val="50195"/>
                        </a:schemeClr>
                      </a:solidFill>
                      <a:ln w="28575">
                        <a:solidFill>
                          <a:srgbClr val="00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7630663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All modern economies are </a:t>
            </a:r>
            <a:r>
              <a:rPr lang="en-IE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</a:t>
            </a:r>
            <a:r>
              <a:rPr lang="en-IE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elfare state</a:t>
            </a:r>
            <a:endParaRPr lang="en-IE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sz="3200" dirty="0" smtClean="0"/>
              <a:t>A form of economic and social organisation</a:t>
            </a:r>
          </a:p>
          <a:p>
            <a:pPr lvl="1"/>
            <a:r>
              <a:rPr lang="en-IE" sz="3200" dirty="0" smtClean="0"/>
              <a:t>A system in which the state plays a role in the protection of its citizens</a:t>
            </a:r>
          </a:p>
          <a:p>
            <a:pPr lvl="1"/>
            <a:r>
              <a:rPr lang="en-IE" sz="3200" dirty="0" smtClean="0"/>
              <a:t>Not just physical protection and the maintenance of order, but promotion of the economic and social well-being of its citizens</a:t>
            </a:r>
          </a:p>
          <a:p>
            <a:r>
              <a:rPr lang="en-IE" sz="3200" dirty="0" smtClean="0"/>
              <a:t>The welfare state can be seen as a combination of collectivism, capitalism, social welfare policy and democracy</a:t>
            </a:r>
            <a:endParaRPr lang="en-IE" sz="3200" dirty="0"/>
          </a:p>
        </p:txBody>
      </p:sp>
    </p:spTree>
    <p:extLst>
      <p:ext uri="{BB962C8B-B14F-4D97-AF65-F5344CB8AC3E}">
        <p14:creationId xmlns:p14="http://schemas.microsoft.com/office/powerpoint/2010/main" val="3393231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RI powerpoint template 2019_2" id="{886F96A1-4AAC-4E9A-B4FE-4E0AB9C80148}" vid="{7FAB3F19-EB36-4DDD-8E64-974AB763A23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NERI powerpoint template 2019_2</Template>
  <TotalTime>338</TotalTime>
  <Words>1348</Words>
  <Application>Microsoft Office PowerPoint</Application>
  <PresentationFormat>Widescreen</PresentationFormat>
  <Paragraphs>152</Paragraphs>
  <Slides>20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Arial</vt:lpstr>
      <vt:lpstr>Calibri</vt:lpstr>
      <vt:lpstr>Calibri Light</vt:lpstr>
      <vt:lpstr>Open Sans Light</vt:lpstr>
      <vt:lpstr>Playfair Display</vt:lpstr>
      <vt:lpstr>Roboto Slab</vt:lpstr>
      <vt:lpstr>Times New Roman</vt:lpstr>
      <vt:lpstr>Wingdings</vt:lpstr>
      <vt:lpstr>Office Theme</vt:lpstr>
      <vt:lpstr>Clip</vt:lpstr>
      <vt:lpstr>Document</vt:lpstr>
      <vt:lpstr>PowerPoint Presentation</vt:lpstr>
      <vt:lpstr>Economics and varieties of Capitalism</vt:lpstr>
      <vt:lpstr>What do economists study?</vt:lpstr>
      <vt:lpstr>PowerPoint Presentation</vt:lpstr>
      <vt:lpstr>The institutional sectors</vt:lpstr>
      <vt:lpstr>Demand and Supply</vt:lpstr>
      <vt:lpstr>Equilibrium</vt:lpstr>
      <vt:lpstr>PowerPoint Presentation</vt:lpstr>
      <vt:lpstr>All modern economies are welfare state</vt:lpstr>
      <vt:lpstr>Policy debates</vt:lpstr>
      <vt:lpstr>PowerPoint Presentation</vt:lpstr>
      <vt:lpstr>Varieties of capitalism</vt:lpstr>
      <vt:lpstr>Varieties of Capitalism (Cont.)</vt:lpstr>
      <vt:lpstr>Varieties of capitalism (Cont.)</vt:lpstr>
      <vt:lpstr>Neoliberalism</vt:lpstr>
      <vt:lpstr>Intellectual Origins</vt:lpstr>
      <vt:lpstr>Neoliberal agenda</vt:lpstr>
      <vt:lpstr>Political revolution</vt:lpstr>
      <vt:lpstr>Costs of neoliberalism</vt:lpstr>
      <vt:lpstr>Post-2008: A contested space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McDonnell</dc:creator>
  <cp:lastModifiedBy>Louisa Gavin</cp:lastModifiedBy>
  <cp:revision>21</cp:revision>
  <cp:lastPrinted>2019-12-04T09:38:13Z</cp:lastPrinted>
  <dcterms:created xsi:type="dcterms:W3CDTF">2019-12-03T17:29:52Z</dcterms:created>
  <dcterms:modified xsi:type="dcterms:W3CDTF">2020-06-19T09:14:31Z</dcterms:modified>
</cp:coreProperties>
</file>