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61" r:id="rId2"/>
    <p:sldId id="267" r:id="rId3"/>
    <p:sldId id="263" r:id="rId4"/>
    <p:sldId id="268" r:id="rId5"/>
    <p:sldId id="271" r:id="rId6"/>
    <p:sldId id="264" r:id="rId7"/>
    <p:sldId id="277" r:id="rId8"/>
    <p:sldId id="272" r:id="rId9"/>
    <p:sldId id="269" r:id="rId10"/>
    <p:sldId id="270" r:id="rId11"/>
    <p:sldId id="266" r:id="rId12"/>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sa Wilson" initials="LW" lastIdx="1" clrIdx="0">
    <p:extLst>
      <p:ext uri="{19B8F6BF-5375-455C-9EA6-DF929625EA0E}">
        <p15:presenceInfo xmlns:p15="http://schemas.microsoft.com/office/powerpoint/2012/main" userId="Lisa Wils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84BF41"/>
    <a:srgbClr val="1B6E6C"/>
    <a:srgbClr val="C6D9D5"/>
    <a:srgbClr val="2F7C7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9049" autoAdjust="0"/>
    <p:restoredTop sz="93898" autoAdjust="0"/>
  </p:normalViewPr>
  <p:slideViewPr>
    <p:cSldViewPr snapToGrid="0">
      <p:cViewPr varScale="1">
        <p:scale>
          <a:sx n="72" d="100"/>
          <a:sy n="72" d="100"/>
        </p:scale>
        <p:origin x="24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Lisa%20Wilson\Downloads\Tables%20C1%20-%20Headline%20Figures%20United%20Kingdom%20and%20Northern%20Ireland.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Lisa%20Wilson\Dropbox%20(NERI)\Fiscal%20policy\Section%203\income%20dist.ods"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374475152296848"/>
          <c:y val="5.1400554097404488E-2"/>
          <c:w val="0.87203684248848023"/>
          <c:h val="0.74392570720326623"/>
        </c:manualLayout>
      </c:layout>
      <c:lineChart>
        <c:grouping val="standard"/>
        <c:varyColors val="0"/>
        <c:ser>
          <c:idx val="0"/>
          <c:order val="0"/>
          <c:tx>
            <c:strRef>
              <c:f>Table_1_4!$A$23</c:f>
              <c:strCache>
                <c:ptCount val="1"/>
                <c:pt idx="0">
                  <c:v>UK (AHC)</c:v>
                </c:pt>
              </c:strCache>
            </c:strRef>
          </c:tx>
          <c:spPr>
            <a:ln w="28575" cap="rnd">
              <a:solidFill>
                <a:srgbClr val="002060"/>
              </a:solidFill>
              <a:round/>
            </a:ln>
            <a:effectLst/>
          </c:spPr>
          <c:marker>
            <c:symbol val="none"/>
          </c:marker>
          <c:dLbls>
            <c:dLbl>
              <c:idx val="16"/>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603-49AB-8321-80CFA5E0D9B8}"/>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Calibri "/>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Table_1_4!$B$22:$S$22</c:f>
              <c:strCache>
                <c:ptCount val="17"/>
                <c:pt idx="0">
                  <c:v>2002/03</c:v>
                </c:pt>
                <c:pt idx="1">
                  <c:v>2003/04</c:v>
                </c:pt>
                <c:pt idx="2">
                  <c:v>2004/05</c:v>
                </c:pt>
                <c:pt idx="3">
                  <c:v>2005/06</c:v>
                </c:pt>
                <c:pt idx="4">
                  <c:v>2006/07</c:v>
                </c:pt>
                <c:pt idx="5">
                  <c:v>2007/08</c:v>
                </c:pt>
                <c:pt idx="6">
                  <c:v>2008/09</c:v>
                </c:pt>
                <c:pt idx="7">
                  <c:v>2009/10</c:v>
                </c:pt>
                <c:pt idx="8">
                  <c:v>2010/11</c:v>
                </c:pt>
                <c:pt idx="9">
                  <c:v>2011/12</c:v>
                </c:pt>
                <c:pt idx="10">
                  <c:v>2012/13</c:v>
                </c:pt>
                <c:pt idx="11">
                  <c:v>2013/14</c:v>
                </c:pt>
                <c:pt idx="12">
                  <c:v>2014/15</c:v>
                </c:pt>
                <c:pt idx="13">
                  <c:v>2015/16</c:v>
                </c:pt>
                <c:pt idx="14">
                  <c:v>2016/17</c:v>
                </c:pt>
                <c:pt idx="15">
                  <c:v>2017/18</c:v>
                </c:pt>
                <c:pt idx="16">
                  <c:v>2018/19</c:v>
                </c:pt>
              </c:strCache>
              <c:extLst/>
            </c:strRef>
          </c:cat>
          <c:val>
            <c:numRef>
              <c:f>Table_1_4!$B$23:$S$23</c:f>
              <c:numCache>
                <c:formatCode>0</c:formatCode>
                <c:ptCount val="17"/>
                <c:pt idx="0">
                  <c:v>22</c:v>
                </c:pt>
                <c:pt idx="1">
                  <c:v>21</c:v>
                </c:pt>
                <c:pt idx="2">
                  <c:v>21</c:v>
                </c:pt>
                <c:pt idx="3">
                  <c:v>21</c:v>
                </c:pt>
                <c:pt idx="4">
                  <c:v>22</c:v>
                </c:pt>
                <c:pt idx="5">
                  <c:v>22</c:v>
                </c:pt>
                <c:pt idx="6">
                  <c:v>22</c:v>
                </c:pt>
                <c:pt idx="7">
                  <c:v>22</c:v>
                </c:pt>
                <c:pt idx="8">
                  <c:v>21</c:v>
                </c:pt>
                <c:pt idx="9">
                  <c:v>21</c:v>
                </c:pt>
                <c:pt idx="10">
                  <c:v>21</c:v>
                </c:pt>
                <c:pt idx="11">
                  <c:v>21</c:v>
                </c:pt>
                <c:pt idx="12">
                  <c:v>21</c:v>
                </c:pt>
                <c:pt idx="13">
                  <c:v>22</c:v>
                </c:pt>
                <c:pt idx="14" formatCode="#,##0">
                  <c:v>22</c:v>
                </c:pt>
                <c:pt idx="15" formatCode="#,##0">
                  <c:v>22</c:v>
                </c:pt>
                <c:pt idx="16" formatCode="#,##0">
                  <c:v>22</c:v>
                </c:pt>
              </c:numCache>
              <c:extLst/>
            </c:numRef>
          </c:val>
          <c:smooth val="0"/>
          <c:extLst>
            <c:ext xmlns:c16="http://schemas.microsoft.com/office/drawing/2014/chart" uri="{C3380CC4-5D6E-409C-BE32-E72D297353CC}">
              <c16:uniqueId val="{00000001-5603-49AB-8321-80CFA5E0D9B8}"/>
            </c:ext>
          </c:extLst>
        </c:ser>
        <c:ser>
          <c:idx val="1"/>
          <c:order val="1"/>
          <c:tx>
            <c:strRef>
              <c:f>Table_1_4!$A$24</c:f>
              <c:strCache>
                <c:ptCount val="1"/>
                <c:pt idx="0">
                  <c:v>NI (AHC)</c:v>
                </c:pt>
              </c:strCache>
            </c:strRef>
          </c:tx>
          <c:spPr>
            <a:ln w="28575" cap="rnd">
              <a:solidFill>
                <a:schemeClr val="accent6">
                  <a:lumMod val="75000"/>
                </a:schemeClr>
              </a:solidFill>
              <a:round/>
            </a:ln>
            <a:effectLst/>
          </c:spPr>
          <c:marker>
            <c:symbol val="none"/>
          </c:marker>
          <c:dLbls>
            <c:dLbl>
              <c:idx val="16"/>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603-49AB-8321-80CFA5E0D9B8}"/>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Calibri "/>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Table_1_4!$B$22:$S$22</c:f>
              <c:strCache>
                <c:ptCount val="17"/>
                <c:pt idx="0">
                  <c:v>2002/03</c:v>
                </c:pt>
                <c:pt idx="1">
                  <c:v>2003/04</c:v>
                </c:pt>
                <c:pt idx="2">
                  <c:v>2004/05</c:v>
                </c:pt>
                <c:pt idx="3">
                  <c:v>2005/06</c:v>
                </c:pt>
                <c:pt idx="4">
                  <c:v>2006/07</c:v>
                </c:pt>
                <c:pt idx="5">
                  <c:v>2007/08</c:v>
                </c:pt>
                <c:pt idx="6">
                  <c:v>2008/09</c:v>
                </c:pt>
                <c:pt idx="7">
                  <c:v>2009/10</c:v>
                </c:pt>
                <c:pt idx="8">
                  <c:v>2010/11</c:v>
                </c:pt>
                <c:pt idx="9">
                  <c:v>2011/12</c:v>
                </c:pt>
                <c:pt idx="10">
                  <c:v>2012/13</c:v>
                </c:pt>
                <c:pt idx="11">
                  <c:v>2013/14</c:v>
                </c:pt>
                <c:pt idx="12">
                  <c:v>2014/15</c:v>
                </c:pt>
                <c:pt idx="13">
                  <c:v>2015/16</c:v>
                </c:pt>
                <c:pt idx="14">
                  <c:v>2016/17</c:v>
                </c:pt>
                <c:pt idx="15">
                  <c:v>2017/18</c:v>
                </c:pt>
                <c:pt idx="16">
                  <c:v>2018/19</c:v>
                </c:pt>
              </c:strCache>
              <c:extLst/>
            </c:strRef>
          </c:cat>
          <c:val>
            <c:numRef>
              <c:f>Table_1_4!$B$24:$S$24</c:f>
              <c:numCache>
                <c:formatCode>0</c:formatCode>
                <c:ptCount val="17"/>
                <c:pt idx="0">
                  <c:v>20</c:v>
                </c:pt>
                <c:pt idx="1">
                  <c:v>20</c:v>
                </c:pt>
                <c:pt idx="2">
                  <c:v>20</c:v>
                </c:pt>
                <c:pt idx="3">
                  <c:v>20</c:v>
                </c:pt>
                <c:pt idx="4">
                  <c:v>19</c:v>
                </c:pt>
                <c:pt idx="5">
                  <c:v>20</c:v>
                </c:pt>
                <c:pt idx="6">
                  <c:v>19</c:v>
                </c:pt>
                <c:pt idx="7">
                  <c:v>22</c:v>
                </c:pt>
                <c:pt idx="8">
                  <c:v>20</c:v>
                </c:pt>
                <c:pt idx="9">
                  <c:v>22</c:v>
                </c:pt>
                <c:pt idx="10">
                  <c:v>19</c:v>
                </c:pt>
                <c:pt idx="11">
                  <c:v>21</c:v>
                </c:pt>
                <c:pt idx="12">
                  <c:v>22</c:v>
                </c:pt>
                <c:pt idx="13">
                  <c:v>18</c:v>
                </c:pt>
                <c:pt idx="14">
                  <c:v>20</c:v>
                </c:pt>
                <c:pt idx="15">
                  <c:v>18</c:v>
                </c:pt>
                <c:pt idx="16">
                  <c:v>20</c:v>
                </c:pt>
              </c:numCache>
              <c:extLst/>
            </c:numRef>
          </c:val>
          <c:smooth val="0"/>
          <c:extLst>
            <c:ext xmlns:c16="http://schemas.microsoft.com/office/drawing/2014/chart" uri="{C3380CC4-5D6E-409C-BE32-E72D297353CC}">
              <c16:uniqueId val="{00000003-5603-49AB-8321-80CFA5E0D9B8}"/>
            </c:ext>
          </c:extLst>
        </c:ser>
        <c:dLbls>
          <c:showLegendKey val="0"/>
          <c:showVal val="0"/>
          <c:showCatName val="0"/>
          <c:showSerName val="0"/>
          <c:showPercent val="0"/>
          <c:showBubbleSize val="0"/>
        </c:dLbls>
        <c:smooth val="0"/>
        <c:axId val="948154672"/>
        <c:axId val="948158984"/>
      </c:lineChart>
      <c:catAx>
        <c:axId val="9481546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ysClr val="windowText" lastClr="000000"/>
                </a:solidFill>
                <a:latin typeface="Calibri "/>
                <a:ea typeface="+mn-ea"/>
                <a:cs typeface="+mn-cs"/>
              </a:defRPr>
            </a:pPr>
            <a:endParaRPr lang="en-US"/>
          </a:p>
        </c:txPr>
        <c:crossAx val="948158984"/>
        <c:crosses val="autoZero"/>
        <c:auto val="1"/>
        <c:lblAlgn val="ctr"/>
        <c:lblOffset val="100"/>
        <c:noMultiLvlLbl val="0"/>
      </c:catAx>
      <c:valAx>
        <c:axId val="948158984"/>
        <c:scaling>
          <c:orientation val="minMax"/>
          <c:min val="10"/>
        </c:scaling>
        <c:delete val="0"/>
        <c:axPos val="l"/>
        <c:title>
          <c:tx>
            <c:rich>
              <a:bodyPr rot="-5400000" spcFirstLastPara="1" vertOverflow="ellipsis" vert="horz" wrap="square" anchor="ctr" anchorCtr="1"/>
              <a:lstStyle/>
              <a:p>
                <a:pPr>
                  <a:defRPr sz="900" b="0" i="0" u="none" strike="noStrike" kern="1200" baseline="0">
                    <a:solidFill>
                      <a:sysClr val="windowText" lastClr="000000"/>
                    </a:solidFill>
                    <a:latin typeface="Calibri "/>
                    <a:ea typeface="+mn-ea"/>
                    <a:cs typeface="+mn-cs"/>
                  </a:defRPr>
                </a:pPr>
                <a:r>
                  <a:rPr lang="en-GB"/>
                  <a:t>%</a:t>
                </a:r>
              </a:p>
            </c:rich>
          </c:tx>
          <c:overlay val="0"/>
          <c:spPr>
            <a:noFill/>
            <a:ln>
              <a:noFill/>
            </a:ln>
            <a:effectLst/>
          </c:spPr>
          <c:txPr>
            <a:bodyPr rot="-5400000" spcFirstLastPara="1" vertOverflow="ellipsis" vert="horz" wrap="square" anchor="ctr" anchorCtr="1"/>
            <a:lstStyle/>
            <a:p>
              <a:pPr>
                <a:defRPr sz="900" b="0" i="0" u="none" strike="noStrike" kern="1200" baseline="0">
                  <a:solidFill>
                    <a:sysClr val="windowText" lastClr="000000"/>
                  </a:solidFill>
                  <a:latin typeface="Calibri "/>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Calibri "/>
                <a:ea typeface="+mn-ea"/>
                <a:cs typeface="+mn-cs"/>
              </a:defRPr>
            </a:pPr>
            <a:endParaRPr lang="en-US"/>
          </a:p>
        </c:txPr>
        <c:crossAx val="948154672"/>
        <c:crosses val="autoZero"/>
        <c:crossBetween val="between"/>
      </c:valAx>
      <c:spPr>
        <a:noFill/>
        <a:ln>
          <a:noFill/>
        </a:ln>
        <a:effectLst/>
      </c:spPr>
    </c:plotArea>
    <c:legend>
      <c:legendPos val="b"/>
      <c:layout>
        <c:manualLayout>
          <c:xMode val="edge"/>
          <c:yMode val="edge"/>
          <c:x val="0.18189305762143007"/>
          <c:y val="0.53202354913969085"/>
          <c:w val="0.63181053821376687"/>
          <c:h val="8.3717191601049873E-2"/>
        </c:manualLayout>
      </c:layou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Calibri "/>
              <a:ea typeface="+mn-ea"/>
              <a:cs typeface="+mn-cs"/>
            </a:defRPr>
          </a:pPr>
          <a:endParaRPr lang="en-US"/>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900">
          <a:solidFill>
            <a:sysClr val="windowText" lastClr="000000"/>
          </a:solidFill>
          <a:latin typeface="Calibri "/>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Sheet1!$A$8</c:f>
              <c:strCache>
                <c:ptCount val="1"/>
                <c:pt idx="0">
                  <c:v>NI 2018/19</c:v>
                </c:pt>
              </c:strCache>
            </c:strRef>
          </c:tx>
          <c:spPr>
            <a:solidFill>
              <a:schemeClr val="accent6"/>
            </a:solidFill>
            <a:ln>
              <a:noFill/>
            </a:ln>
            <a:effectLst/>
          </c:spPr>
          <c:invertIfNegative val="0"/>
          <c:dLbls>
            <c:numFmt formatCode="&quot;£&quot;#,##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Sheet1!$B$7:$F$7</c:f>
              <c:strCache>
                <c:ptCount val="5"/>
                <c:pt idx="0">
                  <c:v>Quintile 1</c:v>
                </c:pt>
                <c:pt idx="1">
                  <c:v>Quintile 2</c:v>
                </c:pt>
                <c:pt idx="2">
                  <c:v>Quintile 3</c:v>
                </c:pt>
                <c:pt idx="3">
                  <c:v>Quintile 4</c:v>
                </c:pt>
                <c:pt idx="4">
                  <c:v>Quintile 5</c:v>
                </c:pt>
              </c:strCache>
            </c:strRef>
          </c:cat>
          <c:val>
            <c:numRef>
              <c:f>Sheet1!$B$8:$F$8</c:f>
              <c:numCache>
                <c:formatCode>0</c:formatCode>
                <c:ptCount val="5"/>
                <c:pt idx="0">
                  <c:v>206</c:v>
                </c:pt>
                <c:pt idx="1">
                  <c:v>316</c:v>
                </c:pt>
                <c:pt idx="2">
                  <c:v>429</c:v>
                </c:pt>
                <c:pt idx="3">
                  <c:v>563</c:v>
                </c:pt>
                <c:pt idx="4">
                  <c:v>816</c:v>
                </c:pt>
              </c:numCache>
            </c:numRef>
          </c:val>
          <c:extLst>
            <c:ext xmlns:c16="http://schemas.microsoft.com/office/drawing/2014/chart" uri="{C3380CC4-5D6E-409C-BE32-E72D297353CC}">
              <c16:uniqueId val="{00000000-B8D9-473B-B566-0CFD4B1E982F}"/>
            </c:ext>
          </c:extLst>
        </c:ser>
        <c:ser>
          <c:idx val="1"/>
          <c:order val="1"/>
          <c:tx>
            <c:strRef>
              <c:f>Sheet1!$A$9</c:f>
              <c:strCache>
                <c:ptCount val="1"/>
                <c:pt idx="0">
                  <c:v>UK 2018/19</c:v>
                </c:pt>
              </c:strCache>
            </c:strRef>
          </c:tx>
          <c:spPr>
            <a:solidFill>
              <a:schemeClr val="accent5">
                <a:lumMod val="75000"/>
              </a:schemeClr>
            </a:solidFill>
            <a:ln>
              <a:noFill/>
            </a:ln>
            <a:effectLst/>
          </c:spPr>
          <c:invertIfNegative val="0"/>
          <c:dLbls>
            <c:numFmt formatCode="&quot;£&quot;#,##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Sheet1!$B$7:$F$7</c:f>
              <c:strCache>
                <c:ptCount val="5"/>
                <c:pt idx="0">
                  <c:v>Quintile 1</c:v>
                </c:pt>
                <c:pt idx="1">
                  <c:v>Quintile 2</c:v>
                </c:pt>
                <c:pt idx="2">
                  <c:v>Quintile 3</c:v>
                </c:pt>
                <c:pt idx="3">
                  <c:v>Quintile 4</c:v>
                </c:pt>
                <c:pt idx="4">
                  <c:v>Quintile 5</c:v>
                </c:pt>
              </c:strCache>
            </c:strRef>
          </c:cat>
          <c:val>
            <c:numRef>
              <c:f>Sheet1!$B$9:$F$9</c:f>
              <c:numCache>
                <c:formatCode>0</c:formatCode>
                <c:ptCount val="5"/>
                <c:pt idx="0">
                  <c:v>179.47687680889246</c:v>
                </c:pt>
                <c:pt idx="1">
                  <c:v>325.21038496488836</c:v>
                </c:pt>
                <c:pt idx="2">
                  <c:v>455.4416281553813</c:v>
                </c:pt>
                <c:pt idx="3">
                  <c:v>617.37660698028958</c:v>
                </c:pt>
                <c:pt idx="4">
                  <c:v>956.8464646637326</c:v>
                </c:pt>
              </c:numCache>
            </c:numRef>
          </c:val>
          <c:extLst>
            <c:ext xmlns:c16="http://schemas.microsoft.com/office/drawing/2014/chart" uri="{C3380CC4-5D6E-409C-BE32-E72D297353CC}">
              <c16:uniqueId val="{00000001-B8D9-473B-B566-0CFD4B1E982F}"/>
            </c:ext>
          </c:extLst>
        </c:ser>
        <c:dLbls>
          <c:dLblPos val="outEnd"/>
          <c:showLegendKey val="0"/>
          <c:showVal val="1"/>
          <c:showCatName val="0"/>
          <c:showSerName val="0"/>
          <c:showPercent val="0"/>
          <c:showBubbleSize val="0"/>
        </c:dLbls>
        <c:gapWidth val="219"/>
        <c:overlap val="-27"/>
        <c:axId val="948161728"/>
        <c:axId val="948153104"/>
      </c:barChart>
      <c:catAx>
        <c:axId val="948161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948153104"/>
        <c:crosses val="autoZero"/>
        <c:auto val="1"/>
        <c:lblAlgn val="ctr"/>
        <c:lblOffset val="100"/>
        <c:noMultiLvlLbl val="0"/>
      </c:catAx>
      <c:valAx>
        <c:axId val="948153104"/>
        <c:scaling>
          <c:orientation val="minMax"/>
          <c:max val="1000"/>
        </c:scaling>
        <c:delete val="0"/>
        <c:axPos val="l"/>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en-GB"/>
                  <a:t>£</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9481617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solidFill>
            <a:sysClr val="windowText" lastClr="000000"/>
          </a:solid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Table_2_1!$A$8</c:f>
              <c:strCache>
                <c:ptCount val="1"/>
                <c:pt idx="0">
                  <c:v>Earnings</c:v>
                </c:pt>
              </c:strCache>
            </c:strRef>
          </c:tx>
          <c:spPr>
            <a:solidFill>
              <a:schemeClr val="accent1"/>
            </a:solidFill>
            <a:ln>
              <a:noFill/>
            </a:ln>
            <a:effectLst/>
          </c:spPr>
          <c:invertIfNegative val="0"/>
          <c:cat>
            <c:multiLvlStrRef>
              <c:f>Table_2_1!$B$5:$M$6</c:f>
              <c:multiLvlStrCache>
                <c:ptCount val="12"/>
                <c:lvl>
                  <c:pt idx="0">
                    <c:v>Bottom Quintile</c:v>
                  </c:pt>
                  <c:pt idx="2">
                    <c:v>Second Quintile</c:v>
                  </c:pt>
                  <c:pt idx="4">
                    <c:v>Third Quintile</c:v>
                  </c:pt>
                  <c:pt idx="6">
                    <c:v>Fourth Quintile</c:v>
                  </c:pt>
                  <c:pt idx="8">
                    <c:v>Top Quintile</c:v>
                  </c:pt>
                  <c:pt idx="10">
                    <c:v>Overall</c:v>
                  </c:pt>
                </c:lvl>
                <c:lvl>
                  <c:pt idx="0">
                    <c:v>Northern Ireland</c:v>
                  </c:pt>
                  <c:pt idx="1">
                    <c:v>United Kingdom</c:v>
                  </c:pt>
                  <c:pt idx="2">
                    <c:v>Northern Ireland</c:v>
                  </c:pt>
                  <c:pt idx="3">
                    <c:v>United Kingdom</c:v>
                  </c:pt>
                  <c:pt idx="4">
                    <c:v>Northern Ireland</c:v>
                  </c:pt>
                  <c:pt idx="5">
                    <c:v>United Kingdom</c:v>
                  </c:pt>
                  <c:pt idx="6">
                    <c:v>Northern Ireland</c:v>
                  </c:pt>
                  <c:pt idx="7">
                    <c:v>United Kingdom</c:v>
                  </c:pt>
                  <c:pt idx="8">
                    <c:v>Northern Ireland</c:v>
                  </c:pt>
                  <c:pt idx="9">
                    <c:v>United Kingdom</c:v>
                  </c:pt>
                  <c:pt idx="10">
                    <c:v>Northern Ireland</c:v>
                  </c:pt>
                  <c:pt idx="11">
                    <c:v>United Kingdom</c:v>
                  </c:pt>
                </c:lvl>
              </c:multiLvlStrCache>
            </c:multiLvlStrRef>
          </c:cat>
          <c:val>
            <c:numRef>
              <c:f>Table_2_1!$B$8:$M$8</c:f>
              <c:numCache>
                <c:formatCode>0</c:formatCode>
                <c:ptCount val="12"/>
                <c:pt idx="0">
                  <c:v>42</c:v>
                </c:pt>
                <c:pt idx="1">
                  <c:v>43</c:v>
                </c:pt>
                <c:pt idx="2">
                  <c:v>50</c:v>
                </c:pt>
                <c:pt idx="3">
                  <c:v>50</c:v>
                </c:pt>
                <c:pt idx="4">
                  <c:v>65</c:v>
                </c:pt>
                <c:pt idx="5">
                  <c:v>65</c:v>
                </c:pt>
                <c:pt idx="6">
                  <c:v>79</c:v>
                </c:pt>
                <c:pt idx="7">
                  <c:v>78</c:v>
                </c:pt>
                <c:pt idx="8">
                  <c:v>82</c:v>
                </c:pt>
                <c:pt idx="9">
                  <c:v>80</c:v>
                </c:pt>
                <c:pt idx="10">
                  <c:v>69</c:v>
                </c:pt>
                <c:pt idx="11">
                  <c:v>71</c:v>
                </c:pt>
              </c:numCache>
            </c:numRef>
          </c:val>
          <c:extLst>
            <c:ext xmlns:c16="http://schemas.microsoft.com/office/drawing/2014/chart" uri="{C3380CC4-5D6E-409C-BE32-E72D297353CC}">
              <c16:uniqueId val="{00000000-18DF-4C66-8CC8-D7D342A2793A}"/>
            </c:ext>
          </c:extLst>
        </c:ser>
        <c:ser>
          <c:idx val="1"/>
          <c:order val="1"/>
          <c:tx>
            <c:strRef>
              <c:f>Table_2_1!$A$9</c:f>
              <c:strCache>
                <c:ptCount val="1"/>
                <c:pt idx="0">
                  <c:v>Investments</c:v>
                </c:pt>
              </c:strCache>
            </c:strRef>
          </c:tx>
          <c:spPr>
            <a:solidFill>
              <a:schemeClr val="accent2"/>
            </a:solidFill>
            <a:ln>
              <a:noFill/>
            </a:ln>
            <a:effectLst/>
          </c:spPr>
          <c:invertIfNegative val="0"/>
          <c:cat>
            <c:multiLvlStrRef>
              <c:f>Table_2_1!$B$5:$M$6</c:f>
              <c:multiLvlStrCache>
                <c:ptCount val="12"/>
                <c:lvl>
                  <c:pt idx="0">
                    <c:v>Bottom Quintile</c:v>
                  </c:pt>
                  <c:pt idx="2">
                    <c:v>Second Quintile</c:v>
                  </c:pt>
                  <c:pt idx="4">
                    <c:v>Third Quintile</c:v>
                  </c:pt>
                  <c:pt idx="6">
                    <c:v>Fourth Quintile</c:v>
                  </c:pt>
                  <c:pt idx="8">
                    <c:v>Top Quintile</c:v>
                  </c:pt>
                  <c:pt idx="10">
                    <c:v>Overall</c:v>
                  </c:pt>
                </c:lvl>
                <c:lvl>
                  <c:pt idx="0">
                    <c:v>Northern Ireland</c:v>
                  </c:pt>
                  <c:pt idx="1">
                    <c:v>United Kingdom</c:v>
                  </c:pt>
                  <c:pt idx="2">
                    <c:v>Northern Ireland</c:v>
                  </c:pt>
                  <c:pt idx="3">
                    <c:v>United Kingdom</c:v>
                  </c:pt>
                  <c:pt idx="4">
                    <c:v>Northern Ireland</c:v>
                  </c:pt>
                  <c:pt idx="5">
                    <c:v>United Kingdom</c:v>
                  </c:pt>
                  <c:pt idx="6">
                    <c:v>Northern Ireland</c:v>
                  </c:pt>
                  <c:pt idx="7">
                    <c:v>United Kingdom</c:v>
                  </c:pt>
                  <c:pt idx="8">
                    <c:v>Northern Ireland</c:v>
                  </c:pt>
                  <c:pt idx="9">
                    <c:v>United Kingdom</c:v>
                  </c:pt>
                  <c:pt idx="10">
                    <c:v>Northern Ireland</c:v>
                  </c:pt>
                  <c:pt idx="11">
                    <c:v>United Kingdom</c:v>
                  </c:pt>
                </c:lvl>
              </c:multiLvlStrCache>
            </c:multiLvlStrRef>
          </c:cat>
          <c:val>
            <c:numRef>
              <c:f>Table_2_1!$B$9:$M$9</c:f>
              <c:numCache>
                <c:formatCode>0</c:formatCode>
                <c:ptCount val="12"/>
                <c:pt idx="0">
                  <c:v>2</c:v>
                </c:pt>
                <c:pt idx="1">
                  <c:v>3</c:v>
                </c:pt>
                <c:pt idx="2">
                  <c:v>1</c:v>
                </c:pt>
                <c:pt idx="3">
                  <c:v>3</c:v>
                </c:pt>
                <c:pt idx="4">
                  <c:v>1</c:v>
                </c:pt>
                <c:pt idx="5">
                  <c:v>2</c:v>
                </c:pt>
                <c:pt idx="6">
                  <c:v>2</c:v>
                </c:pt>
                <c:pt idx="7">
                  <c:v>3</c:v>
                </c:pt>
                <c:pt idx="8">
                  <c:v>2</c:v>
                </c:pt>
                <c:pt idx="9">
                  <c:v>8</c:v>
                </c:pt>
                <c:pt idx="10">
                  <c:v>2</c:v>
                </c:pt>
                <c:pt idx="11">
                  <c:v>5</c:v>
                </c:pt>
              </c:numCache>
            </c:numRef>
          </c:val>
          <c:extLst>
            <c:ext xmlns:c16="http://schemas.microsoft.com/office/drawing/2014/chart" uri="{C3380CC4-5D6E-409C-BE32-E72D297353CC}">
              <c16:uniqueId val="{00000001-18DF-4C66-8CC8-D7D342A2793A}"/>
            </c:ext>
          </c:extLst>
        </c:ser>
        <c:ser>
          <c:idx val="2"/>
          <c:order val="2"/>
          <c:tx>
            <c:strRef>
              <c:f>Table_2_1!$A$10</c:f>
              <c:strCache>
                <c:ptCount val="1"/>
                <c:pt idx="0">
                  <c:v>Occupational pensions</c:v>
                </c:pt>
              </c:strCache>
            </c:strRef>
          </c:tx>
          <c:spPr>
            <a:solidFill>
              <a:schemeClr val="accent3"/>
            </a:solidFill>
            <a:ln>
              <a:noFill/>
            </a:ln>
            <a:effectLst/>
          </c:spPr>
          <c:invertIfNegative val="0"/>
          <c:cat>
            <c:multiLvlStrRef>
              <c:f>Table_2_1!$B$5:$M$6</c:f>
              <c:multiLvlStrCache>
                <c:ptCount val="12"/>
                <c:lvl>
                  <c:pt idx="0">
                    <c:v>Bottom Quintile</c:v>
                  </c:pt>
                  <c:pt idx="2">
                    <c:v>Second Quintile</c:v>
                  </c:pt>
                  <c:pt idx="4">
                    <c:v>Third Quintile</c:v>
                  </c:pt>
                  <c:pt idx="6">
                    <c:v>Fourth Quintile</c:v>
                  </c:pt>
                  <c:pt idx="8">
                    <c:v>Top Quintile</c:v>
                  </c:pt>
                  <c:pt idx="10">
                    <c:v>Overall</c:v>
                  </c:pt>
                </c:lvl>
                <c:lvl>
                  <c:pt idx="0">
                    <c:v>Northern Ireland</c:v>
                  </c:pt>
                  <c:pt idx="1">
                    <c:v>United Kingdom</c:v>
                  </c:pt>
                  <c:pt idx="2">
                    <c:v>Northern Ireland</c:v>
                  </c:pt>
                  <c:pt idx="3">
                    <c:v>United Kingdom</c:v>
                  </c:pt>
                  <c:pt idx="4">
                    <c:v>Northern Ireland</c:v>
                  </c:pt>
                  <c:pt idx="5">
                    <c:v>United Kingdom</c:v>
                  </c:pt>
                  <c:pt idx="6">
                    <c:v>Northern Ireland</c:v>
                  </c:pt>
                  <c:pt idx="7">
                    <c:v>United Kingdom</c:v>
                  </c:pt>
                  <c:pt idx="8">
                    <c:v>Northern Ireland</c:v>
                  </c:pt>
                  <c:pt idx="9">
                    <c:v>United Kingdom</c:v>
                  </c:pt>
                  <c:pt idx="10">
                    <c:v>Northern Ireland</c:v>
                  </c:pt>
                  <c:pt idx="11">
                    <c:v>United Kingdom</c:v>
                  </c:pt>
                </c:lvl>
              </c:multiLvlStrCache>
            </c:multiLvlStrRef>
          </c:cat>
          <c:val>
            <c:numRef>
              <c:f>Table_2_1!$B$10:$M$10</c:f>
              <c:numCache>
                <c:formatCode>0</c:formatCode>
                <c:ptCount val="12"/>
                <c:pt idx="0">
                  <c:v>3</c:v>
                </c:pt>
                <c:pt idx="1">
                  <c:v>5</c:v>
                </c:pt>
                <c:pt idx="2">
                  <c:v>5</c:v>
                </c:pt>
                <c:pt idx="3">
                  <c:v>7</c:v>
                </c:pt>
                <c:pt idx="4">
                  <c:v>8</c:v>
                </c:pt>
                <c:pt idx="5">
                  <c:v>8</c:v>
                </c:pt>
                <c:pt idx="6">
                  <c:v>7</c:v>
                </c:pt>
                <c:pt idx="7">
                  <c:v>8</c:v>
                </c:pt>
                <c:pt idx="8">
                  <c:v>11</c:v>
                </c:pt>
                <c:pt idx="9">
                  <c:v>8</c:v>
                </c:pt>
                <c:pt idx="10">
                  <c:v>8</c:v>
                </c:pt>
                <c:pt idx="11">
                  <c:v>7</c:v>
                </c:pt>
              </c:numCache>
            </c:numRef>
          </c:val>
          <c:extLst>
            <c:ext xmlns:c16="http://schemas.microsoft.com/office/drawing/2014/chart" uri="{C3380CC4-5D6E-409C-BE32-E72D297353CC}">
              <c16:uniqueId val="{00000002-18DF-4C66-8CC8-D7D342A2793A}"/>
            </c:ext>
          </c:extLst>
        </c:ser>
        <c:ser>
          <c:idx val="3"/>
          <c:order val="3"/>
          <c:tx>
            <c:strRef>
              <c:f>Table_2_1!$A$11</c:f>
              <c:strCache>
                <c:ptCount val="1"/>
                <c:pt idx="0">
                  <c:v>Miscellaneous</c:v>
                </c:pt>
              </c:strCache>
            </c:strRef>
          </c:tx>
          <c:spPr>
            <a:solidFill>
              <a:schemeClr val="accent4"/>
            </a:solidFill>
            <a:ln>
              <a:noFill/>
            </a:ln>
            <a:effectLst/>
          </c:spPr>
          <c:invertIfNegative val="0"/>
          <c:cat>
            <c:multiLvlStrRef>
              <c:f>Table_2_1!$B$5:$M$6</c:f>
              <c:multiLvlStrCache>
                <c:ptCount val="12"/>
                <c:lvl>
                  <c:pt idx="0">
                    <c:v>Bottom Quintile</c:v>
                  </c:pt>
                  <c:pt idx="2">
                    <c:v>Second Quintile</c:v>
                  </c:pt>
                  <c:pt idx="4">
                    <c:v>Third Quintile</c:v>
                  </c:pt>
                  <c:pt idx="6">
                    <c:v>Fourth Quintile</c:v>
                  </c:pt>
                  <c:pt idx="8">
                    <c:v>Top Quintile</c:v>
                  </c:pt>
                  <c:pt idx="10">
                    <c:v>Overall</c:v>
                  </c:pt>
                </c:lvl>
                <c:lvl>
                  <c:pt idx="0">
                    <c:v>Northern Ireland</c:v>
                  </c:pt>
                  <c:pt idx="1">
                    <c:v>United Kingdom</c:v>
                  </c:pt>
                  <c:pt idx="2">
                    <c:v>Northern Ireland</c:v>
                  </c:pt>
                  <c:pt idx="3">
                    <c:v>United Kingdom</c:v>
                  </c:pt>
                  <c:pt idx="4">
                    <c:v>Northern Ireland</c:v>
                  </c:pt>
                  <c:pt idx="5">
                    <c:v>United Kingdom</c:v>
                  </c:pt>
                  <c:pt idx="6">
                    <c:v>Northern Ireland</c:v>
                  </c:pt>
                  <c:pt idx="7">
                    <c:v>United Kingdom</c:v>
                  </c:pt>
                  <c:pt idx="8">
                    <c:v>Northern Ireland</c:v>
                  </c:pt>
                  <c:pt idx="9">
                    <c:v>United Kingdom</c:v>
                  </c:pt>
                  <c:pt idx="10">
                    <c:v>Northern Ireland</c:v>
                  </c:pt>
                  <c:pt idx="11">
                    <c:v>United Kingdom</c:v>
                  </c:pt>
                </c:lvl>
              </c:multiLvlStrCache>
            </c:multiLvlStrRef>
          </c:cat>
          <c:val>
            <c:numRef>
              <c:f>Table_2_1!$B$11:$M$11</c:f>
              <c:numCache>
                <c:formatCode>0</c:formatCode>
                <c:ptCount val="12"/>
                <c:pt idx="0">
                  <c:v>3</c:v>
                </c:pt>
                <c:pt idx="1">
                  <c:v>3</c:v>
                </c:pt>
                <c:pt idx="2">
                  <c:v>2</c:v>
                </c:pt>
                <c:pt idx="3">
                  <c:v>3</c:v>
                </c:pt>
                <c:pt idx="4">
                  <c:v>2</c:v>
                </c:pt>
                <c:pt idx="5">
                  <c:v>3</c:v>
                </c:pt>
                <c:pt idx="6">
                  <c:v>2</c:v>
                </c:pt>
                <c:pt idx="7">
                  <c:v>2</c:v>
                </c:pt>
                <c:pt idx="8">
                  <c:v>1</c:v>
                </c:pt>
                <c:pt idx="9">
                  <c:v>2</c:v>
                </c:pt>
                <c:pt idx="10">
                  <c:v>2</c:v>
                </c:pt>
                <c:pt idx="11">
                  <c:v>2</c:v>
                </c:pt>
              </c:numCache>
            </c:numRef>
          </c:val>
          <c:extLst>
            <c:ext xmlns:c16="http://schemas.microsoft.com/office/drawing/2014/chart" uri="{C3380CC4-5D6E-409C-BE32-E72D297353CC}">
              <c16:uniqueId val="{00000003-18DF-4C66-8CC8-D7D342A2793A}"/>
            </c:ext>
          </c:extLst>
        </c:ser>
        <c:ser>
          <c:idx val="4"/>
          <c:order val="4"/>
          <c:tx>
            <c:strRef>
              <c:f>Table_2_1!$A$12</c:f>
              <c:strCache>
                <c:ptCount val="1"/>
                <c:pt idx="0">
                  <c:v>State Support received</c:v>
                </c:pt>
              </c:strCache>
            </c:strRef>
          </c:tx>
          <c:spPr>
            <a:solidFill>
              <a:srgbClr val="FF0000"/>
            </a:solidFill>
            <a:ln>
              <a:noFill/>
            </a:ln>
            <a:effectLst/>
          </c:spPr>
          <c:invertIfNegative val="0"/>
          <c:cat>
            <c:multiLvlStrRef>
              <c:f>Table_2_1!$B$5:$M$6</c:f>
              <c:multiLvlStrCache>
                <c:ptCount val="12"/>
                <c:lvl>
                  <c:pt idx="0">
                    <c:v>Bottom Quintile</c:v>
                  </c:pt>
                  <c:pt idx="2">
                    <c:v>Second Quintile</c:v>
                  </c:pt>
                  <c:pt idx="4">
                    <c:v>Third Quintile</c:v>
                  </c:pt>
                  <c:pt idx="6">
                    <c:v>Fourth Quintile</c:v>
                  </c:pt>
                  <c:pt idx="8">
                    <c:v>Top Quintile</c:v>
                  </c:pt>
                  <c:pt idx="10">
                    <c:v>Overall</c:v>
                  </c:pt>
                </c:lvl>
                <c:lvl>
                  <c:pt idx="0">
                    <c:v>Northern Ireland</c:v>
                  </c:pt>
                  <c:pt idx="1">
                    <c:v>United Kingdom</c:v>
                  </c:pt>
                  <c:pt idx="2">
                    <c:v>Northern Ireland</c:v>
                  </c:pt>
                  <c:pt idx="3">
                    <c:v>United Kingdom</c:v>
                  </c:pt>
                  <c:pt idx="4">
                    <c:v>Northern Ireland</c:v>
                  </c:pt>
                  <c:pt idx="5">
                    <c:v>United Kingdom</c:v>
                  </c:pt>
                  <c:pt idx="6">
                    <c:v>Northern Ireland</c:v>
                  </c:pt>
                  <c:pt idx="7">
                    <c:v>United Kingdom</c:v>
                  </c:pt>
                  <c:pt idx="8">
                    <c:v>Northern Ireland</c:v>
                  </c:pt>
                  <c:pt idx="9">
                    <c:v>United Kingdom</c:v>
                  </c:pt>
                  <c:pt idx="10">
                    <c:v>Northern Ireland</c:v>
                  </c:pt>
                  <c:pt idx="11">
                    <c:v>United Kingdom</c:v>
                  </c:pt>
                </c:lvl>
              </c:multiLvlStrCache>
            </c:multiLvlStrRef>
          </c:cat>
          <c:val>
            <c:numRef>
              <c:f>Table_2_1!$B$12:$M$12</c:f>
              <c:numCache>
                <c:formatCode>0</c:formatCode>
                <c:ptCount val="12"/>
                <c:pt idx="0">
                  <c:v>50</c:v>
                </c:pt>
                <c:pt idx="1">
                  <c:v>46</c:v>
                </c:pt>
                <c:pt idx="2">
                  <c:v>42</c:v>
                </c:pt>
                <c:pt idx="3">
                  <c:v>38</c:v>
                </c:pt>
                <c:pt idx="4">
                  <c:v>25</c:v>
                </c:pt>
                <c:pt idx="5">
                  <c:v>22</c:v>
                </c:pt>
                <c:pt idx="6">
                  <c:v>10</c:v>
                </c:pt>
                <c:pt idx="7">
                  <c:v>9</c:v>
                </c:pt>
                <c:pt idx="8">
                  <c:v>4</c:v>
                </c:pt>
                <c:pt idx="9">
                  <c:v>3</c:v>
                </c:pt>
                <c:pt idx="10">
                  <c:v>20</c:v>
                </c:pt>
                <c:pt idx="11">
                  <c:v>14</c:v>
                </c:pt>
              </c:numCache>
            </c:numRef>
          </c:val>
          <c:extLst>
            <c:ext xmlns:c16="http://schemas.microsoft.com/office/drawing/2014/chart" uri="{C3380CC4-5D6E-409C-BE32-E72D297353CC}">
              <c16:uniqueId val="{00000004-18DF-4C66-8CC8-D7D342A2793A}"/>
            </c:ext>
          </c:extLst>
        </c:ser>
        <c:dLbls>
          <c:showLegendKey val="0"/>
          <c:showVal val="0"/>
          <c:showCatName val="0"/>
          <c:showSerName val="0"/>
          <c:showPercent val="0"/>
          <c:showBubbleSize val="0"/>
        </c:dLbls>
        <c:gapWidth val="150"/>
        <c:overlap val="100"/>
        <c:axId val="948153496"/>
        <c:axId val="948157024"/>
      </c:barChart>
      <c:catAx>
        <c:axId val="9481534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Open Sans Light" panose="020B0306030504020204" pitchFamily="34" charset="0"/>
                <a:cs typeface="Open Sans Light" panose="020B0306030504020204" pitchFamily="34" charset="0"/>
              </a:defRPr>
            </a:pPr>
            <a:endParaRPr lang="en-US"/>
          </a:p>
        </c:txPr>
        <c:crossAx val="948157024"/>
        <c:crosses val="autoZero"/>
        <c:auto val="1"/>
        <c:lblAlgn val="ctr"/>
        <c:lblOffset val="100"/>
        <c:noMultiLvlLbl val="0"/>
      </c:catAx>
      <c:valAx>
        <c:axId val="948157024"/>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Open Sans Light" panose="020B0306030504020204" pitchFamily="34" charset="0"/>
                <a:cs typeface="Open Sans Light" panose="020B0306030504020204" pitchFamily="34" charset="0"/>
              </a:defRPr>
            </a:pPr>
            <a:endParaRPr lang="en-US"/>
          </a:p>
        </c:txPr>
        <c:crossAx val="9481534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Open Sans Light" panose="020B0306030504020204" pitchFamily="34" charset="0"/>
              <a:cs typeface="Open Sans Light" panose="020B0306030504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900">
          <a:solidFill>
            <a:sysClr val="windowText" lastClr="000000"/>
          </a:solidFill>
          <a:latin typeface="+mn-lt"/>
          <a:ea typeface="Open Sans Light" panose="020B0306030504020204" pitchFamily="34" charset="0"/>
          <a:cs typeface="Open Sans Light" panose="020B0306030504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C82C9999-2D28-4F9E-9CFF-C3486FF548EC}" type="datetimeFigureOut">
              <a:rPr lang="en-GB" smtClean="0"/>
              <a:t>06/07/2021</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6FC6AB60-092D-407E-B3DF-35AEE1DA38F4}" type="slidenum">
              <a:rPr lang="en-GB" smtClean="0"/>
              <a:t>‹#›</a:t>
            </a:fld>
            <a:endParaRPr lang="en-GB"/>
          </a:p>
        </p:txBody>
      </p:sp>
    </p:spTree>
    <p:extLst>
      <p:ext uri="{BB962C8B-B14F-4D97-AF65-F5344CB8AC3E}">
        <p14:creationId xmlns:p14="http://schemas.microsoft.com/office/powerpoint/2010/main" val="33155084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FC6AB60-092D-407E-B3DF-35AEE1DA38F4}" type="slidenum">
              <a:rPr lang="en-GB" smtClean="0"/>
              <a:t>1</a:t>
            </a:fld>
            <a:endParaRPr lang="en-GB"/>
          </a:p>
        </p:txBody>
      </p:sp>
    </p:spTree>
    <p:extLst>
      <p:ext uri="{BB962C8B-B14F-4D97-AF65-F5344CB8AC3E}">
        <p14:creationId xmlns:p14="http://schemas.microsoft.com/office/powerpoint/2010/main" val="7227629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FC6AB60-092D-407E-B3DF-35AEE1DA38F4}" type="slidenum">
              <a:rPr lang="en-GB" smtClean="0"/>
              <a:t>2</a:t>
            </a:fld>
            <a:endParaRPr lang="en-GB"/>
          </a:p>
        </p:txBody>
      </p:sp>
    </p:spTree>
    <p:extLst>
      <p:ext uri="{BB962C8B-B14F-4D97-AF65-F5344CB8AC3E}">
        <p14:creationId xmlns:p14="http://schemas.microsoft.com/office/powerpoint/2010/main" val="24340183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FC6AB60-092D-407E-B3DF-35AEE1DA38F4}" type="slidenum">
              <a:rPr lang="en-GB" smtClean="0"/>
              <a:t>6</a:t>
            </a:fld>
            <a:endParaRPr lang="en-GB"/>
          </a:p>
        </p:txBody>
      </p:sp>
    </p:spTree>
    <p:extLst>
      <p:ext uri="{BB962C8B-B14F-4D97-AF65-F5344CB8AC3E}">
        <p14:creationId xmlns:p14="http://schemas.microsoft.com/office/powerpoint/2010/main" val="6291590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FC6AB60-092D-407E-B3DF-35AEE1DA38F4}" type="slidenum">
              <a:rPr lang="en-GB" smtClean="0"/>
              <a:t>7</a:t>
            </a:fld>
            <a:endParaRPr lang="en-GB"/>
          </a:p>
        </p:txBody>
      </p:sp>
    </p:spTree>
    <p:extLst>
      <p:ext uri="{BB962C8B-B14F-4D97-AF65-F5344CB8AC3E}">
        <p14:creationId xmlns:p14="http://schemas.microsoft.com/office/powerpoint/2010/main" val="27477142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FC6AB60-092D-407E-B3DF-35AEE1DA38F4}" type="slidenum">
              <a:rPr lang="en-GB" smtClean="0"/>
              <a:t>8</a:t>
            </a:fld>
            <a:endParaRPr lang="en-GB"/>
          </a:p>
        </p:txBody>
      </p:sp>
    </p:spTree>
    <p:extLst>
      <p:ext uri="{BB962C8B-B14F-4D97-AF65-F5344CB8AC3E}">
        <p14:creationId xmlns:p14="http://schemas.microsoft.com/office/powerpoint/2010/main" val="1810715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FC6AB60-092D-407E-B3DF-35AEE1DA38F4}" type="slidenum">
              <a:rPr lang="en-GB" smtClean="0"/>
              <a:t>11</a:t>
            </a:fld>
            <a:endParaRPr lang="en-GB"/>
          </a:p>
        </p:txBody>
      </p:sp>
    </p:spTree>
    <p:extLst>
      <p:ext uri="{BB962C8B-B14F-4D97-AF65-F5344CB8AC3E}">
        <p14:creationId xmlns:p14="http://schemas.microsoft.com/office/powerpoint/2010/main" val="34505305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CB081-3A9F-4ACF-8204-4C0FAF3ABD5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006465B-33B1-403F-8EE3-11AEB04B98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27A37AE-CA36-4351-AD24-DF39081188EB}"/>
              </a:ext>
            </a:extLst>
          </p:cNvPr>
          <p:cNvSpPr>
            <a:spLocks noGrp="1"/>
          </p:cNvSpPr>
          <p:nvPr>
            <p:ph type="dt" sz="half" idx="10"/>
          </p:nvPr>
        </p:nvSpPr>
        <p:spPr/>
        <p:txBody>
          <a:bodyPr/>
          <a:lstStyle/>
          <a:p>
            <a:fld id="{52A4C597-B13E-4AB6-95CA-80DDF93B94DA}" type="datetimeFigureOut">
              <a:rPr lang="en-GB" smtClean="0"/>
              <a:t>06/07/2021</a:t>
            </a:fld>
            <a:endParaRPr lang="en-GB"/>
          </a:p>
        </p:txBody>
      </p:sp>
      <p:sp>
        <p:nvSpPr>
          <p:cNvPr id="5" name="Footer Placeholder 4">
            <a:extLst>
              <a:ext uri="{FF2B5EF4-FFF2-40B4-BE49-F238E27FC236}">
                <a16:creationId xmlns:a16="http://schemas.microsoft.com/office/drawing/2014/main" id="{5865F34F-4911-4F04-A4DA-88C02A9F8BC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B742FB7-ADCA-4D46-AC96-0658EFDC1378}"/>
              </a:ext>
            </a:extLst>
          </p:cNvPr>
          <p:cNvSpPr>
            <a:spLocks noGrp="1"/>
          </p:cNvSpPr>
          <p:nvPr>
            <p:ph type="sldNum" sz="quarter" idx="12"/>
          </p:nvPr>
        </p:nvSpPr>
        <p:spPr/>
        <p:txBody>
          <a:bodyPr/>
          <a:lstStyle/>
          <a:p>
            <a:fld id="{4BEDB348-72BB-4737-B158-70F0AB113017}" type="slidenum">
              <a:rPr lang="en-GB" smtClean="0"/>
              <a:t>‹#›</a:t>
            </a:fld>
            <a:endParaRPr lang="en-GB"/>
          </a:p>
        </p:txBody>
      </p:sp>
      <p:pic>
        <p:nvPicPr>
          <p:cNvPr id="7" name="Picture 6">
            <a:extLst>
              <a:ext uri="{FF2B5EF4-FFF2-40B4-BE49-F238E27FC236}">
                <a16:creationId xmlns:a16="http://schemas.microsoft.com/office/drawing/2014/main" id="{2F535AB9-8F23-41B8-B89D-2C6CCC587C41}"/>
              </a:ext>
            </a:extLst>
          </p:cNvPr>
          <p:cNvPicPr>
            <a:picLocks noChangeAspect="1"/>
          </p:cNvPicPr>
          <p:nvPr userDrawn="1"/>
        </p:nvPicPr>
        <p:blipFill>
          <a:blip r:embed="rId2"/>
          <a:stretch>
            <a:fillRect/>
          </a:stretch>
        </p:blipFill>
        <p:spPr>
          <a:xfrm>
            <a:off x="9321800" y="23813"/>
            <a:ext cx="2870200" cy="2819400"/>
          </a:xfrm>
          <a:prstGeom prst="rect">
            <a:avLst/>
          </a:prstGeom>
        </p:spPr>
      </p:pic>
    </p:spTree>
    <p:extLst>
      <p:ext uri="{BB962C8B-B14F-4D97-AF65-F5344CB8AC3E}">
        <p14:creationId xmlns:p14="http://schemas.microsoft.com/office/powerpoint/2010/main" val="4222194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939A7A-7D73-4B5E-B604-B018FD5E44A7}"/>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3648C8C-BB58-4F38-BCF5-989A5096537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ED9F571-F0C4-4590-81DE-AC70666F1FA3}"/>
              </a:ext>
            </a:extLst>
          </p:cNvPr>
          <p:cNvSpPr>
            <a:spLocks noGrp="1"/>
          </p:cNvSpPr>
          <p:nvPr>
            <p:ph type="dt" sz="half" idx="10"/>
          </p:nvPr>
        </p:nvSpPr>
        <p:spPr/>
        <p:txBody>
          <a:bodyPr/>
          <a:lstStyle/>
          <a:p>
            <a:fld id="{52A4C597-B13E-4AB6-95CA-80DDF93B94DA}" type="datetimeFigureOut">
              <a:rPr lang="en-GB" smtClean="0"/>
              <a:t>06/07/2021</a:t>
            </a:fld>
            <a:endParaRPr lang="en-GB"/>
          </a:p>
        </p:txBody>
      </p:sp>
      <p:sp>
        <p:nvSpPr>
          <p:cNvPr id="5" name="Footer Placeholder 4">
            <a:extLst>
              <a:ext uri="{FF2B5EF4-FFF2-40B4-BE49-F238E27FC236}">
                <a16:creationId xmlns:a16="http://schemas.microsoft.com/office/drawing/2014/main" id="{46BE363B-F8C9-42B5-A80D-17C61AABA1F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6374B7B-CF81-4F03-AB89-EA99DAE252E6}"/>
              </a:ext>
            </a:extLst>
          </p:cNvPr>
          <p:cNvSpPr>
            <a:spLocks noGrp="1"/>
          </p:cNvSpPr>
          <p:nvPr>
            <p:ph type="sldNum" sz="quarter" idx="12"/>
          </p:nvPr>
        </p:nvSpPr>
        <p:spPr/>
        <p:txBody>
          <a:bodyPr/>
          <a:lstStyle/>
          <a:p>
            <a:fld id="{4BEDB348-72BB-4737-B158-70F0AB113017}" type="slidenum">
              <a:rPr lang="en-GB" smtClean="0"/>
              <a:t>‹#›</a:t>
            </a:fld>
            <a:endParaRPr lang="en-GB"/>
          </a:p>
        </p:txBody>
      </p:sp>
    </p:spTree>
    <p:extLst>
      <p:ext uri="{BB962C8B-B14F-4D97-AF65-F5344CB8AC3E}">
        <p14:creationId xmlns:p14="http://schemas.microsoft.com/office/powerpoint/2010/main" val="28141547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66E9E6-5246-49F0-B340-76D4FD2C369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9D417BF-AFCC-415E-A209-861A10058B9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15A63FD-D2B4-493E-87A4-19A7C9D35964}"/>
              </a:ext>
            </a:extLst>
          </p:cNvPr>
          <p:cNvSpPr>
            <a:spLocks noGrp="1"/>
          </p:cNvSpPr>
          <p:nvPr>
            <p:ph type="dt" sz="half" idx="10"/>
          </p:nvPr>
        </p:nvSpPr>
        <p:spPr/>
        <p:txBody>
          <a:bodyPr/>
          <a:lstStyle/>
          <a:p>
            <a:fld id="{52A4C597-B13E-4AB6-95CA-80DDF93B94DA}" type="datetimeFigureOut">
              <a:rPr lang="en-GB" smtClean="0"/>
              <a:t>06/07/2021</a:t>
            </a:fld>
            <a:endParaRPr lang="en-GB"/>
          </a:p>
        </p:txBody>
      </p:sp>
      <p:sp>
        <p:nvSpPr>
          <p:cNvPr id="5" name="Footer Placeholder 4">
            <a:extLst>
              <a:ext uri="{FF2B5EF4-FFF2-40B4-BE49-F238E27FC236}">
                <a16:creationId xmlns:a16="http://schemas.microsoft.com/office/drawing/2014/main" id="{8789E526-9AB9-4D73-8BB3-253456FBC8C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828FFE0-974F-47F6-BDAB-E71D01F31414}"/>
              </a:ext>
            </a:extLst>
          </p:cNvPr>
          <p:cNvSpPr>
            <a:spLocks noGrp="1"/>
          </p:cNvSpPr>
          <p:nvPr>
            <p:ph type="sldNum" sz="quarter" idx="12"/>
          </p:nvPr>
        </p:nvSpPr>
        <p:spPr/>
        <p:txBody>
          <a:bodyPr/>
          <a:lstStyle/>
          <a:p>
            <a:fld id="{4BEDB348-72BB-4737-B158-70F0AB113017}" type="slidenum">
              <a:rPr lang="en-GB" smtClean="0"/>
              <a:t>‹#›</a:t>
            </a:fld>
            <a:endParaRPr lang="en-GB"/>
          </a:p>
        </p:txBody>
      </p:sp>
    </p:spTree>
    <p:extLst>
      <p:ext uri="{BB962C8B-B14F-4D97-AF65-F5344CB8AC3E}">
        <p14:creationId xmlns:p14="http://schemas.microsoft.com/office/powerpoint/2010/main" val="26354942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BD2321-9EC2-4A21-87DF-9F1A59A474D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C622BC1-875D-4E7A-A069-F5E143D7F1D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5CB9195-02A5-4954-8EEB-B7ACA668822B}"/>
              </a:ext>
            </a:extLst>
          </p:cNvPr>
          <p:cNvSpPr>
            <a:spLocks noGrp="1"/>
          </p:cNvSpPr>
          <p:nvPr>
            <p:ph type="dt" sz="half" idx="10"/>
          </p:nvPr>
        </p:nvSpPr>
        <p:spPr/>
        <p:txBody>
          <a:bodyPr/>
          <a:lstStyle/>
          <a:p>
            <a:fld id="{52A4C597-B13E-4AB6-95CA-80DDF93B94DA}" type="datetimeFigureOut">
              <a:rPr lang="en-GB" smtClean="0"/>
              <a:t>06/07/2021</a:t>
            </a:fld>
            <a:endParaRPr lang="en-GB"/>
          </a:p>
        </p:txBody>
      </p:sp>
      <p:sp>
        <p:nvSpPr>
          <p:cNvPr id="5" name="Footer Placeholder 4">
            <a:extLst>
              <a:ext uri="{FF2B5EF4-FFF2-40B4-BE49-F238E27FC236}">
                <a16:creationId xmlns:a16="http://schemas.microsoft.com/office/drawing/2014/main" id="{6C71C496-BABA-4EE1-9616-D1BC3BD7537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C07300A-768C-46AA-93F5-E550E660D9B9}"/>
              </a:ext>
            </a:extLst>
          </p:cNvPr>
          <p:cNvSpPr>
            <a:spLocks noGrp="1"/>
          </p:cNvSpPr>
          <p:nvPr>
            <p:ph type="sldNum" sz="quarter" idx="12"/>
          </p:nvPr>
        </p:nvSpPr>
        <p:spPr/>
        <p:txBody>
          <a:bodyPr/>
          <a:lstStyle/>
          <a:p>
            <a:fld id="{4BEDB348-72BB-4737-B158-70F0AB113017}" type="slidenum">
              <a:rPr lang="en-GB" smtClean="0"/>
              <a:t>‹#›</a:t>
            </a:fld>
            <a:endParaRPr lang="en-GB"/>
          </a:p>
        </p:txBody>
      </p:sp>
    </p:spTree>
    <p:extLst>
      <p:ext uri="{BB962C8B-B14F-4D97-AF65-F5344CB8AC3E}">
        <p14:creationId xmlns:p14="http://schemas.microsoft.com/office/powerpoint/2010/main" val="22728843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3C01BB-860B-4A9E-8B16-26CEA15BBB8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705FAA4-8D1C-4774-A92E-87F16FB37C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6E8648E-7DE4-447B-81EC-CC6802942049}"/>
              </a:ext>
            </a:extLst>
          </p:cNvPr>
          <p:cNvSpPr>
            <a:spLocks noGrp="1"/>
          </p:cNvSpPr>
          <p:nvPr>
            <p:ph type="dt" sz="half" idx="10"/>
          </p:nvPr>
        </p:nvSpPr>
        <p:spPr/>
        <p:txBody>
          <a:bodyPr/>
          <a:lstStyle/>
          <a:p>
            <a:fld id="{52A4C597-B13E-4AB6-95CA-80DDF93B94DA}" type="datetimeFigureOut">
              <a:rPr lang="en-GB" smtClean="0"/>
              <a:t>06/07/2021</a:t>
            </a:fld>
            <a:endParaRPr lang="en-GB"/>
          </a:p>
        </p:txBody>
      </p:sp>
      <p:sp>
        <p:nvSpPr>
          <p:cNvPr id="5" name="Footer Placeholder 4">
            <a:extLst>
              <a:ext uri="{FF2B5EF4-FFF2-40B4-BE49-F238E27FC236}">
                <a16:creationId xmlns:a16="http://schemas.microsoft.com/office/drawing/2014/main" id="{F86529C4-3AEE-403B-9152-6EFBDB70C36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8DE5927-C7E1-4482-AC9E-9E4CC23AD1F8}"/>
              </a:ext>
            </a:extLst>
          </p:cNvPr>
          <p:cNvSpPr>
            <a:spLocks noGrp="1"/>
          </p:cNvSpPr>
          <p:nvPr>
            <p:ph type="sldNum" sz="quarter" idx="12"/>
          </p:nvPr>
        </p:nvSpPr>
        <p:spPr/>
        <p:txBody>
          <a:bodyPr/>
          <a:lstStyle/>
          <a:p>
            <a:fld id="{4BEDB348-72BB-4737-B158-70F0AB113017}" type="slidenum">
              <a:rPr lang="en-GB" smtClean="0"/>
              <a:t>‹#›</a:t>
            </a:fld>
            <a:endParaRPr lang="en-GB"/>
          </a:p>
        </p:txBody>
      </p:sp>
    </p:spTree>
    <p:extLst>
      <p:ext uri="{BB962C8B-B14F-4D97-AF65-F5344CB8AC3E}">
        <p14:creationId xmlns:p14="http://schemas.microsoft.com/office/powerpoint/2010/main" val="24733328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1F21B1-7A83-4D0E-A772-49202B58D98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33BED01-8D9E-464E-A2CF-D8E637F0E09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879E3F7-BD53-49AC-BA0F-C58A997A8C3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34F6181-2543-44D5-88FA-34B496887E2A}"/>
              </a:ext>
            </a:extLst>
          </p:cNvPr>
          <p:cNvSpPr>
            <a:spLocks noGrp="1"/>
          </p:cNvSpPr>
          <p:nvPr>
            <p:ph type="dt" sz="half" idx="10"/>
          </p:nvPr>
        </p:nvSpPr>
        <p:spPr/>
        <p:txBody>
          <a:bodyPr/>
          <a:lstStyle/>
          <a:p>
            <a:fld id="{52A4C597-B13E-4AB6-95CA-80DDF93B94DA}" type="datetimeFigureOut">
              <a:rPr lang="en-GB" smtClean="0"/>
              <a:t>06/07/2021</a:t>
            </a:fld>
            <a:endParaRPr lang="en-GB"/>
          </a:p>
        </p:txBody>
      </p:sp>
      <p:sp>
        <p:nvSpPr>
          <p:cNvPr id="6" name="Footer Placeholder 5">
            <a:extLst>
              <a:ext uri="{FF2B5EF4-FFF2-40B4-BE49-F238E27FC236}">
                <a16:creationId xmlns:a16="http://schemas.microsoft.com/office/drawing/2014/main" id="{795C40B8-4172-4089-8789-293D6D82C1A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AD4F9A1-0A69-41C8-9FC4-462CA2E172E0}"/>
              </a:ext>
            </a:extLst>
          </p:cNvPr>
          <p:cNvSpPr>
            <a:spLocks noGrp="1"/>
          </p:cNvSpPr>
          <p:nvPr>
            <p:ph type="sldNum" sz="quarter" idx="12"/>
          </p:nvPr>
        </p:nvSpPr>
        <p:spPr/>
        <p:txBody>
          <a:bodyPr/>
          <a:lstStyle/>
          <a:p>
            <a:fld id="{4BEDB348-72BB-4737-B158-70F0AB113017}" type="slidenum">
              <a:rPr lang="en-GB" smtClean="0"/>
              <a:t>‹#›</a:t>
            </a:fld>
            <a:endParaRPr lang="en-GB"/>
          </a:p>
        </p:txBody>
      </p:sp>
    </p:spTree>
    <p:extLst>
      <p:ext uri="{BB962C8B-B14F-4D97-AF65-F5344CB8AC3E}">
        <p14:creationId xmlns:p14="http://schemas.microsoft.com/office/powerpoint/2010/main" val="3294689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28456D-4C1E-453F-BBAD-E33E69F5E4B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2841695-7EC3-4A74-ACAC-F94EF235BE3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874A8EC-A30F-48EA-B8C7-1AF934C5A25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1180A0F-D7F0-4B65-8C63-89353FB3FB1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29E8977-7BB3-40E8-AAD6-BE7BECC4C09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8A48A0F-B9C8-461C-AAFA-0C2A72CA0309}"/>
              </a:ext>
            </a:extLst>
          </p:cNvPr>
          <p:cNvSpPr>
            <a:spLocks noGrp="1"/>
          </p:cNvSpPr>
          <p:nvPr>
            <p:ph type="dt" sz="half" idx="10"/>
          </p:nvPr>
        </p:nvSpPr>
        <p:spPr/>
        <p:txBody>
          <a:bodyPr/>
          <a:lstStyle/>
          <a:p>
            <a:fld id="{52A4C597-B13E-4AB6-95CA-80DDF93B94DA}" type="datetimeFigureOut">
              <a:rPr lang="en-GB" smtClean="0"/>
              <a:t>06/07/2021</a:t>
            </a:fld>
            <a:endParaRPr lang="en-GB"/>
          </a:p>
        </p:txBody>
      </p:sp>
      <p:sp>
        <p:nvSpPr>
          <p:cNvPr id="8" name="Footer Placeholder 7">
            <a:extLst>
              <a:ext uri="{FF2B5EF4-FFF2-40B4-BE49-F238E27FC236}">
                <a16:creationId xmlns:a16="http://schemas.microsoft.com/office/drawing/2014/main" id="{C51978D2-4C94-48E7-8552-74BB7234407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249192E-B00B-4E11-AABA-C308E91A6AE6}"/>
              </a:ext>
            </a:extLst>
          </p:cNvPr>
          <p:cNvSpPr>
            <a:spLocks noGrp="1"/>
          </p:cNvSpPr>
          <p:nvPr>
            <p:ph type="sldNum" sz="quarter" idx="12"/>
          </p:nvPr>
        </p:nvSpPr>
        <p:spPr/>
        <p:txBody>
          <a:bodyPr/>
          <a:lstStyle/>
          <a:p>
            <a:fld id="{4BEDB348-72BB-4737-B158-70F0AB113017}" type="slidenum">
              <a:rPr lang="en-GB" smtClean="0"/>
              <a:t>‹#›</a:t>
            </a:fld>
            <a:endParaRPr lang="en-GB"/>
          </a:p>
        </p:txBody>
      </p:sp>
    </p:spTree>
    <p:extLst>
      <p:ext uri="{BB962C8B-B14F-4D97-AF65-F5344CB8AC3E}">
        <p14:creationId xmlns:p14="http://schemas.microsoft.com/office/powerpoint/2010/main" val="19279709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AA341C-0365-4356-89DA-4A9CDFEA3F2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F72C45F-7BBC-484A-BC7E-6F7D71C3C036}"/>
              </a:ext>
            </a:extLst>
          </p:cNvPr>
          <p:cNvSpPr>
            <a:spLocks noGrp="1"/>
          </p:cNvSpPr>
          <p:nvPr>
            <p:ph type="dt" sz="half" idx="10"/>
          </p:nvPr>
        </p:nvSpPr>
        <p:spPr/>
        <p:txBody>
          <a:bodyPr/>
          <a:lstStyle/>
          <a:p>
            <a:fld id="{52A4C597-B13E-4AB6-95CA-80DDF93B94DA}" type="datetimeFigureOut">
              <a:rPr lang="en-GB" smtClean="0"/>
              <a:t>06/07/2021</a:t>
            </a:fld>
            <a:endParaRPr lang="en-GB"/>
          </a:p>
        </p:txBody>
      </p:sp>
      <p:sp>
        <p:nvSpPr>
          <p:cNvPr id="4" name="Footer Placeholder 3">
            <a:extLst>
              <a:ext uri="{FF2B5EF4-FFF2-40B4-BE49-F238E27FC236}">
                <a16:creationId xmlns:a16="http://schemas.microsoft.com/office/drawing/2014/main" id="{005E8514-752C-44DD-9E94-ED23E6A09A1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4C8F4D5-8F10-43F5-B0F5-5D2E8232ABED}"/>
              </a:ext>
            </a:extLst>
          </p:cNvPr>
          <p:cNvSpPr>
            <a:spLocks noGrp="1"/>
          </p:cNvSpPr>
          <p:nvPr>
            <p:ph type="sldNum" sz="quarter" idx="12"/>
          </p:nvPr>
        </p:nvSpPr>
        <p:spPr/>
        <p:txBody>
          <a:bodyPr/>
          <a:lstStyle/>
          <a:p>
            <a:fld id="{4BEDB348-72BB-4737-B158-70F0AB113017}" type="slidenum">
              <a:rPr lang="en-GB" smtClean="0"/>
              <a:t>‹#›</a:t>
            </a:fld>
            <a:endParaRPr lang="en-GB"/>
          </a:p>
        </p:txBody>
      </p:sp>
    </p:spTree>
    <p:extLst>
      <p:ext uri="{BB962C8B-B14F-4D97-AF65-F5344CB8AC3E}">
        <p14:creationId xmlns:p14="http://schemas.microsoft.com/office/powerpoint/2010/main" val="17746886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6819003-7061-4B39-80A4-BB7B67EFDB05}"/>
              </a:ext>
            </a:extLst>
          </p:cNvPr>
          <p:cNvSpPr>
            <a:spLocks noGrp="1"/>
          </p:cNvSpPr>
          <p:nvPr>
            <p:ph type="dt" sz="half" idx="10"/>
          </p:nvPr>
        </p:nvSpPr>
        <p:spPr/>
        <p:txBody>
          <a:bodyPr/>
          <a:lstStyle/>
          <a:p>
            <a:fld id="{52A4C597-B13E-4AB6-95CA-80DDF93B94DA}" type="datetimeFigureOut">
              <a:rPr lang="en-GB" smtClean="0"/>
              <a:t>06/07/2021</a:t>
            </a:fld>
            <a:endParaRPr lang="en-GB"/>
          </a:p>
        </p:txBody>
      </p:sp>
      <p:sp>
        <p:nvSpPr>
          <p:cNvPr id="3" name="Footer Placeholder 2">
            <a:extLst>
              <a:ext uri="{FF2B5EF4-FFF2-40B4-BE49-F238E27FC236}">
                <a16:creationId xmlns:a16="http://schemas.microsoft.com/office/drawing/2014/main" id="{1300E735-2854-4899-9D55-7AA4173756D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420B037-AD77-4642-A4FE-D9F2E8242657}"/>
              </a:ext>
            </a:extLst>
          </p:cNvPr>
          <p:cNvSpPr>
            <a:spLocks noGrp="1"/>
          </p:cNvSpPr>
          <p:nvPr>
            <p:ph type="sldNum" sz="quarter" idx="12"/>
          </p:nvPr>
        </p:nvSpPr>
        <p:spPr/>
        <p:txBody>
          <a:bodyPr/>
          <a:lstStyle/>
          <a:p>
            <a:fld id="{4BEDB348-72BB-4737-B158-70F0AB113017}" type="slidenum">
              <a:rPr lang="en-GB" smtClean="0"/>
              <a:t>‹#›</a:t>
            </a:fld>
            <a:endParaRPr lang="en-GB"/>
          </a:p>
        </p:txBody>
      </p:sp>
    </p:spTree>
    <p:extLst>
      <p:ext uri="{BB962C8B-B14F-4D97-AF65-F5344CB8AC3E}">
        <p14:creationId xmlns:p14="http://schemas.microsoft.com/office/powerpoint/2010/main" val="977029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F9F474-C0E8-4810-95A5-A3AB29244B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5404322-B004-4776-AE86-5564709E5E6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3C932B7-9AB5-4ECE-B3B3-8742D79EBB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0EC56D6-653B-4AAA-93AF-5DA2EDC14DC0}"/>
              </a:ext>
            </a:extLst>
          </p:cNvPr>
          <p:cNvSpPr>
            <a:spLocks noGrp="1"/>
          </p:cNvSpPr>
          <p:nvPr>
            <p:ph type="dt" sz="half" idx="10"/>
          </p:nvPr>
        </p:nvSpPr>
        <p:spPr/>
        <p:txBody>
          <a:bodyPr/>
          <a:lstStyle/>
          <a:p>
            <a:fld id="{52A4C597-B13E-4AB6-95CA-80DDF93B94DA}" type="datetimeFigureOut">
              <a:rPr lang="en-GB" smtClean="0"/>
              <a:t>06/07/2021</a:t>
            </a:fld>
            <a:endParaRPr lang="en-GB"/>
          </a:p>
        </p:txBody>
      </p:sp>
      <p:sp>
        <p:nvSpPr>
          <p:cNvPr id="6" name="Footer Placeholder 5">
            <a:extLst>
              <a:ext uri="{FF2B5EF4-FFF2-40B4-BE49-F238E27FC236}">
                <a16:creationId xmlns:a16="http://schemas.microsoft.com/office/drawing/2014/main" id="{5395678E-C6E0-4F41-92AC-DF209362A0D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C9BD819-60BC-458A-B6B2-28D6DC288055}"/>
              </a:ext>
            </a:extLst>
          </p:cNvPr>
          <p:cNvSpPr>
            <a:spLocks noGrp="1"/>
          </p:cNvSpPr>
          <p:nvPr>
            <p:ph type="sldNum" sz="quarter" idx="12"/>
          </p:nvPr>
        </p:nvSpPr>
        <p:spPr/>
        <p:txBody>
          <a:bodyPr/>
          <a:lstStyle/>
          <a:p>
            <a:fld id="{4BEDB348-72BB-4737-B158-70F0AB113017}" type="slidenum">
              <a:rPr lang="en-GB" smtClean="0"/>
              <a:t>‹#›</a:t>
            </a:fld>
            <a:endParaRPr lang="en-GB"/>
          </a:p>
        </p:txBody>
      </p:sp>
    </p:spTree>
    <p:extLst>
      <p:ext uri="{BB962C8B-B14F-4D97-AF65-F5344CB8AC3E}">
        <p14:creationId xmlns:p14="http://schemas.microsoft.com/office/powerpoint/2010/main" val="29843908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70C99-036F-4112-A24D-B7B2C301850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95AB5FD-28EC-435C-A453-EA24FE3F89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D1610EA1-0113-41FF-B89F-E464873ECA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235020A-428D-42D0-8FB0-68A6D5F62EB5}"/>
              </a:ext>
            </a:extLst>
          </p:cNvPr>
          <p:cNvSpPr>
            <a:spLocks noGrp="1"/>
          </p:cNvSpPr>
          <p:nvPr>
            <p:ph type="dt" sz="half" idx="10"/>
          </p:nvPr>
        </p:nvSpPr>
        <p:spPr/>
        <p:txBody>
          <a:bodyPr/>
          <a:lstStyle/>
          <a:p>
            <a:fld id="{52A4C597-B13E-4AB6-95CA-80DDF93B94DA}" type="datetimeFigureOut">
              <a:rPr lang="en-GB" smtClean="0"/>
              <a:t>06/07/2021</a:t>
            </a:fld>
            <a:endParaRPr lang="en-GB"/>
          </a:p>
        </p:txBody>
      </p:sp>
      <p:sp>
        <p:nvSpPr>
          <p:cNvPr id="6" name="Footer Placeholder 5">
            <a:extLst>
              <a:ext uri="{FF2B5EF4-FFF2-40B4-BE49-F238E27FC236}">
                <a16:creationId xmlns:a16="http://schemas.microsoft.com/office/drawing/2014/main" id="{639A6D14-8E3C-4471-B1D7-7467B299F3A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D6DD475-04A7-4F76-859B-413612165120}"/>
              </a:ext>
            </a:extLst>
          </p:cNvPr>
          <p:cNvSpPr>
            <a:spLocks noGrp="1"/>
          </p:cNvSpPr>
          <p:nvPr>
            <p:ph type="sldNum" sz="quarter" idx="12"/>
          </p:nvPr>
        </p:nvSpPr>
        <p:spPr/>
        <p:txBody>
          <a:bodyPr/>
          <a:lstStyle/>
          <a:p>
            <a:fld id="{4BEDB348-72BB-4737-B158-70F0AB113017}" type="slidenum">
              <a:rPr lang="en-GB" smtClean="0"/>
              <a:t>‹#›</a:t>
            </a:fld>
            <a:endParaRPr lang="en-GB"/>
          </a:p>
        </p:txBody>
      </p:sp>
    </p:spTree>
    <p:extLst>
      <p:ext uri="{BB962C8B-B14F-4D97-AF65-F5344CB8AC3E}">
        <p14:creationId xmlns:p14="http://schemas.microsoft.com/office/powerpoint/2010/main" val="30353044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212D2BF-47BB-4DB1-93BC-0FEA0C06651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2ACC66A3-E9FF-4AEA-A66E-78870432B45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DDEB48-1F79-4097-904D-0E76B7927A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A4C597-B13E-4AB6-95CA-80DDF93B94DA}" type="datetimeFigureOut">
              <a:rPr lang="en-GB" smtClean="0"/>
              <a:t>06/07/2021</a:t>
            </a:fld>
            <a:endParaRPr lang="en-GB"/>
          </a:p>
        </p:txBody>
      </p:sp>
      <p:sp>
        <p:nvSpPr>
          <p:cNvPr id="5" name="Footer Placeholder 4">
            <a:extLst>
              <a:ext uri="{FF2B5EF4-FFF2-40B4-BE49-F238E27FC236}">
                <a16:creationId xmlns:a16="http://schemas.microsoft.com/office/drawing/2014/main" id="{477A7101-CC5D-4463-A775-AC0B75C95BD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C23A974-D801-4B99-A603-167F597CD6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EDB348-72BB-4737-B158-70F0AB113017}" type="slidenum">
              <a:rPr lang="en-GB" smtClean="0"/>
              <a:t>‹#›</a:t>
            </a:fld>
            <a:endParaRPr lang="en-GB"/>
          </a:p>
        </p:txBody>
      </p:sp>
      <p:pic>
        <p:nvPicPr>
          <p:cNvPr id="7" name="Picture 6">
            <a:extLst>
              <a:ext uri="{FF2B5EF4-FFF2-40B4-BE49-F238E27FC236}">
                <a16:creationId xmlns:a16="http://schemas.microsoft.com/office/drawing/2014/main" id="{87421BB2-CE58-4D20-9101-1F4F39B8A055}"/>
              </a:ext>
            </a:extLst>
          </p:cNvPr>
          <p:cNvPicPr>
            <a:picLocks noChangeAspect="1"/>
          </p:cNvPicPr>
          <p:nvPr userDrawn="1"/>
        </p:nvPicPr>
        <p:blipFill>
          <a:blip r:embed="rId13"/>
          <a:stretch>
            <a:fillRect/>
          </a:stretch>
        </p:blipFill>
        <p:spPr>
          <a:xfrm>
            <a:off x="9321800" y="0"/>
            <a:ext cx="2870200" cy="2819400"/>
          </a:xfrm>
          <a:prstGeom prst="rect">
            <a:avLst/>
          </a:prstGeom>
        </p:spPr>
      </p:pic>
    </p:spTree>
    <p:extLst>
      <p:ext uri="{BB962C8B-B14F-4D97-AF65-F5344CB8AC3E}">
        <p14:creationId xmlns:p14="http://schemas.microsoft.com/office/powerpoint/2010/main" val="31284070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10AE067-BDD4-43AE-BAF0-6BD4EDAE9D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80" y="0"/>
            <a:ext cx="2683091" cy="1511475"/>
          </a:xfrm>
          <a:prstGeom prst="rect">
            <a:avLst/>
          </a:prstGeom>
        </p:spPr>
      </p:pic>
      <p:sp>
        <p:nvSpPr>
          <p:cNvPr id="5" name="Title 1">
            <a:extLst>
              <a:ext uri="{FF2B5EF4-FFF2-40B4-BE49-F238E27FC236}">
                <a16:creationId xmlns:a16="http://schemas.microsoft.com/office/drawing/2014/main" id="{0DD66392-AEA4-4660-85B6-A640AC846792}"/>
              </a:ext>
            </a:extLst>
          </p:cNvPr>
          <p:cNvSpPr>
            <a:spLocks noGrp="1"/>
          </p:cNvSpPr>
          <p:nvPr>
            <p:ph idx="1"/>
          </p:nvPr>
        </p:nvSpPr>
        <p:spPr>
          <a:xfrm>
            <a:off x="609937" y="2480963"/>
            <a:ext cx="10972126" cy="1896074"/>
          </a:xfrm>
        </p:spPr>
        <p:txBody>
          <a:bodyPr>
            <a:noAutofit/>
          </a:bodyPr>
          <a:lstStyle/>
          <a:p>
            <a:pPr marL="0" indent="0" algn="ctr">
              <a:buNone/>
            </a:pPr>
            <a:r>
              <a:rPr lang="en-GB" sz="4000" b="1" i="0" dirty="0">
                <a:solidFill>
                  <a:srgbClr val="1B6E6C"/>
                </a:solidFill>
                <a:effectLst/>
                <a:latin typeface="Playfair Display" panose="020F0502020204030204" pitchFamily="2" charset="0"/>
              </a:rPr>
              <a:t>The Future of </a:t>
            </a:r>
            <a:r>
              <a:rPr lang="en-GB" sz="4000" b="1" dirty="0">
                <a:solidFill>
                  <a:srgbClr val="1B6E6C"/>
                </a:solidFill>
                <a:latin typeface="Playfair Display" panose="020F0502020204030204" pitchFamily="2" charset="0"/>
              </a:rPr>
              <a:t>Social Welfare &amp; Material living standards:</a:t>
            </a:r>
            <a:endParaRPr lang="en-GB" sz="4000" b="1" i="0" dirty="0">
              <a:solidFill>
                <a:srgbClr val="1B6E6C"/>
              </a:solidFill>
              <a:effectLst/>
              <a:latin typeface="Playfair Display" panose="020F0502020204030204" pitchFamily="2" charset="0"/>
            </a:endParaRPr>
          </a:p>
          <a:p>
            <a:pPr marL="0" indent="0" algn="ctr">
              <a:buNone/>
            </a:pPr>
            <a:r>
              <a:rPr lang="en-GB" sz="3500" b="1" i="0" dirty="0">
                <a:solidFill>
                  <a:srgbClr val="84BF41"/>
                </a:solidFill>
                <a:effectLst/>
                <a:latin typeface="Playfair Display" panose="020F0502020204030204" pitchFamily="2" charset="0"/>
              </a:rPr>
              <a:t>Who’s responsibility?</a:t>
            </a:r>
          </a:p>
        </p:txBody>
      </p:sp>
      <p:sp>
        <p:nvSpPr>
          <p:cNvPr id="10" name="Rectangle 9">
            <a:extLst>
              <a:ext uri="{FF2B5EF4-FFF2-40B4-BE49-F238E27FC236}">
                <a16:creationId xmlns:a16="http://schemas.microsoft.com/office/drawing/2014/main" id="{84F88042-3C45-4A7E-A082-DB73669AA66B}"/>
              </a:ext>
            </a:extLst>
          </p:cNvPr>
          <p:cNvSpPr/>
          <p:nvPr/>
        </p:nvSpPr>
        <p:spPr>
          <a:xfrm>
            <a:off x="973123" y="5039768"/>
            <a:ext cx="6096000" cy="1363707"/>
          </a:xfrm>
          <a:prstGeom prst="rect">
            <a:avLst/>
          </a:prstGeom>
        </p:spPr>
        <p:txBody>
          <a:bodyPr>
            <a:spAutoFit/>
          </a:bodyPr>
          <a:lstStyle/>
          <a:p>
            <a:pPr>
              <a:lnSpc>
                <a:spcPct val="160000"/>
              </a:lnSpc>
              <a:spcBef>
                <a:spcPts val="0"/>
              </a:spcBef>
              <a:spcAft>
                <a:spcPts val="0"/>
              </a:spcAft>
            </a:pPr>
            <a:r>
              <a:rPr lang="en-IE" b="1" dirty="0">
                <a:solidFill>
                  <a:srgbClr val="0B3B64"/>
                </a:solidFill>
                <a:latin typeface="Open Sans Light" panose="020B0306030504020204" pitchFamily="34" charset="0"/>
                <a:ea typeface="Open Sans Light" panose="020B0306030504020204" pitchFamily="34" charset="0"/>
                <a:cs typeface="Open Sans Light" panose="020B0306030504020204" pitchFamily="34" charset="0"/>
              </a:rPr>
              <a:t>Lisa Wilson </a:t>
            </a:r>
            <a:r>
              <a:rPr lang="en-IE" b="1" dirty="0">
                <a:latin typeface="Open Sans Light" panose="020B0306030504020204" pitchFamily="34" charset="0"/>
                <a:ea typeface="Open Sans Light" panose="020B0306030504020204" pitchFamily="34" charset="0"/>
                <a:cs typeface="Open Sans Light" panose="020B0306030504020204" pitchFamily="34" charset="0"/>
              </a:rPr>
              <a:t>	</a:t>
            </a:r>
          </a:p>
          <a:p>
            <a:pPr>
              <a:lnSpc>
                <a:spcPct val="160000"/>
              </a:lnSpc>
              <a:spcBef>
                <a:spcPts val="0"/>
              </a:spcBef>
              <a:spcAft>
                <a:spcPts val="0"/>
              </a:spcAft>
            </a:pPr>
            <a:r>
              <a:rPr lang="en-IE" b="1" dirty="0">
                <a:solidFill>
                  <a:srgbClr val="98C12C"/>
                </a:solidFill>
                <a:latin typeface="Open Sans Light" panose="020B0306030504020204" pitchFamily="34" charset="0"/>
                <a:ea typeface="Open Sans Light" panose="020B0306030504020204" pitchFamily="34" charset="0"/>
                <a:cs typeface="Open Sans Light" panose="020B0306030504020204" pitchFamily="34" charset="0"/>
              </a:rPr>
              <a:t>Twitter: </a:t>
            </a:r>
            <a:r>
              <a:rPr lang="en-IE" dirty="0">
                <a:solidFill>
                  <a:srgbClr val="0B3B64"/>
                </a:solidFill>
                <a:latin typeface="Open Sans Light" panose="020B0306030504020204" pitchFamily="34" charset="0"/>
                <a:ea typeface="Open Sans Light" panose="020B0306030504020204" pitchFamily="34" charset="0"/>
                <a:cs typeface="Open Sans Light" panose="020B0306030504020204" pitchFamily="34" charset="0"/>
              </a:rPr>
              <a:t>@lisawilson_neri </a:t>
            </a:r>
            <a:r>
              <a:rPr lang="en-IE" dirty="0">
                <a:solidFill>
                  <a:srgbClr val="08537F"/>
                </a:solidFill>
                <a:latin typeface="Open Sans Light" panose="020B0306030504020204" pitchFamily="34" charset="0"/>
                <a:ea typeface="Open Sans Light" panose="020B0306030504020204" pitchFamily="34" charset="0"/>
                <a:cs typeface="Open Sans Light" panose="020B0306030504020204" pitchFamily="34" charset="0"/>
              </a:rPr>
              <a:t>	</a:t>
            </a:r>
          </a:p>
          <a:p>
            <a:pPr>
              <a:lnSpc>
                <a:spcPct val="160000"/>
              </a:lnSpc>
              <a:spcBef>
                <a:spcPts val="0"/>
              </a:spcBef>
              <a:spcAft>
                <a:spcPts val="0"/>
              </a:spcAft>
            </a:pPr>
            <a:r>
              <a:rPr lang="en-IE" dirty="0">
                <a:solidFill>
                  <a:srgbClr val="0B3B64"/>
                </a:solidFill>
                <a:latin typeface="Roboto Slab" pitchFamily="2" charset="0"/>
                <a:ea typeface="Roboto Slab" pitchFamily="2" charset="0"/>
                <a:cs typeface="Open Sans Light" panose="020B0306030504020204" pitchFamily="34" charset="0"/>
              </a:rPr>
              <a:t>WEBSITE: www.nerinstitute.net</a:t>
            </a:r>
          </a:p>
        </p:txBody>
      </p:sp>
    </p:spTree>
    <p:extLst>
      <p:ext uri="{BB962C8B-B14F-4D97-AF65-F5344CB8AC3E}">
        <p14:creationId xmlns:p14="http://schemas.microsoft.com/office/powerpoint/2010/main" val="13931482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87F559-AB3B-4978-800C-8B96DF166563}"/>
              </a:ext>
            </a:extLst>
          </p:cNvPr>
          <p:cNvSpPr>
            <a:spLocks noGrp="1"/>
          </p:cNvSpPr>
          <p:nvPr>
            <p:ph type="title"/>
          </p:nvPr>
        </p:nvSpPr>
        <p:spPr/>
        <p:txBody>
          <a:bodyPr/>
          <a:lstStyle/>
          <a:p>
            <a:endParaRPr lang="en-GB"/>
          </a:p>
        </p:txBody>
      </p:sp>
      <p:graphicFrame>
        <p:nvGraphicFramePr>
          <p:cNvPr id="4" name="Content Placeholder 3">
            <a:extLst>
              <a:ext uri="{FF2B5EF4-FFF2-40B4-BE49-F238E27FC236}">
                <a16:creationId xmlns:a16="http://schemas.microsoft.com/office/drawing/2014/main" id="{A2362048-8BC9-4975-BA12-07BA2815F6F0}"/>
              </a:ext>
            </a:extLst>
          </p:cNvPr>
          <p:cNvGraphicFramePr>
            <a:graphicFrameLocks noGrp="1"/>
          </p:cNvGraphicFramePr>
          <p:nvPr>
            <p:ph idx="1"/>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427937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10AE067-BDD4-43AE-BAF0-6BD4EDAE9D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80" y="0"/>
            <a:ext cx="2683091" cy="1511475"/>
          </a:xfrm>
          <a:prstGeom prst="rect">
            <a:avLst/>
          </a:prstGeom>
        </p:spPr>
      </p:pic>
      <p:sp>
        <p:nvSpPr>
          <p:cNvPr id="5" name="Title 1">
            <a:extLst>
              <a:ext uri="{FF2B5EF4-FFF2-40B4-BE49-F238E27FC236}">
                <a16:creationId xmlns:a16="http://schemas.microsoft.com/office/drawing/2014/main" id="{0DD66392-AEA4-4660-85B6-A640AC846792}"/>
              </a:ext>
            </a:extLst>
          </p:cNvPr>
          <p:cNvSpPr>
            <a:spLocks noGrp="1"/>
          </p:cNvSpPr>
          <p:nvPr>
            <p:ph idx="1"/>
          </p:nvPr>
        </p:nvSpPr>
        <p:spPr>
          <a:xfrm>
            <a:off x="609937" y="2480963"/>
            <a:ext cx="10972126" cy="1896074"/>
          </a:xfrm>
        </p:spPr>
        <p:txBody>
          <a:bodyPr>
            <a:noAutofit/>
          </a:bodyPr>
          <a:lstStyle/>
          <a:p>
            <a:pPr marL="0" indent="0" algn="ctr">
              <a:buNone/>
            </a:pPr>
            <a:r>
              <a:rPr lang="en-GB" sz="4000" b="1" i="0" dirty="0">
                <a:solidFill>
                  <a:srgbClr val="1B6E6C"/>
                </a:solidFill>
                <a:effectLst/>
                <a:latin typeface="Playfair Display" panose="020F0502020204030204" pitchFamily="2" charset="0"/>
              </a:rPr>
              <a:t>Material living standards &amp; The Future of Social Welfare</a:t>
            </a:r>
          </a:p>
          <a:p>
            <a:pPr marL="0" indent="0" algn="ctr">
              <a:buNone/>
            </a:pPr>
            <a:r>
              <a:rPr lang="en-GB" sz="3500" b="1" i="0" dirty="0">
                <a:solidFill>
                  <a:srgbClr val="84BF41"/>
                </a:solidFill>
                <a:effectLst/>
                <a:latin typeface="Playfair Display" panose="020F0502020204030204" pitchFamily="2" charset="0"/>
              </a:rPr>
              <a:t>Who’s responsibility?</a:t>
            </a:r>
          </a:p>
        </p:txBody>
      </p:sp>
      <p:sp>
        <p:nvSpPr>
          <p:cNvPr id="10" name="Rectangle 9">
            <a:extLst>
              <a:ext uri="{FF2B5EF4-FFF2-40B4-BE49-F238E27FC236}">
                <a16:creationId xmlns:a16="http://schemas.microsoft.com/office/drawing/2014/main" id="{84F88042-3C45-4A7E-A082-DB73669AA66B}"/>
              </a:ext>
            </a:extLst>
          </p:cNvPr>
          <p:cNvSpPr/>
          <p:nvPr/>
        </p:nvSpPr>
        <p:spPr>
          <a:xfrm>
            <a:off x="973123" y="5039768"/>
            <a:ext cx="6096000" cy="1363707"/>
          </a:xfrm>
          <a:prstGeom prst="rect">
            <a:avLst/>
          </a:prstGeom>
        </p:spPr>
        <p:txBody>
          <a:bodyPr>
            <a:spAutoFit/>
          </a:bodyPr>
          <a:lstStyle/>
          <a:p>
            <a:pPr>
              <a:lnSpc>
                <a:spcPct val="160000"/>
              </a:lnSpc>
              <a:spcBef>
                <a:spcPts val="0"/>
              </a:spcBef>
              <a:spcAft>
                <a:spcPts val="0"/>
              </a:spcAft>
            </a:pPr>
            <a:r>
              <a:rPr lang="en-IE" b="1" dirty="0">
                <a:solidFill>
                  <a:srgbClr val="0B3B64"/>
                </a:solidFill>
                <a:latin typeface="Open Sans Light" panose="020B0306030504020204" pitchFamily="34" charset="0"/>
                <a:ea typeface="Open Sans Light" panose="020B0306030504020204" pitchFamily="34" charset="0"/>
                <a:cs typeface="Open Sans Light" panose="020B0306030504020204" pitchFamily="34" charset="0"/>
              </a:rPr>
              <a:t>Lisa Wilson </a:t>
            </a:r>
            <a:r>
              <a:rPr lang="en-IE" b="1" dirty="0">
                <a:latin typeface="Open Sans Light" panose="020B0306030504020204" pitchFamily="34" charset="0"/>
                <a:ea typeface="Open Sans Light" panose="020B0306030504020204" pitchFamily="34" charset="0"/>
                <a:cs typeface="Open Sans Light" panose="020B0306030504020204" pitchFamily="34" charset="0"/>
              </a:rPr>
              <a:t>	</a:t>
            </a:r>
          </a:p>
          <a:p>
            <a:pPr>
              <a:lnSpc>
                <a:spcPct val="160000"/>
              </a:lnSpc>
              <a:spcBef>
                <a:spcPts val="0"/>
              </a:spcBef>
              <a:spcAft>
                <a:spcPts val="0"/>
              </a:spcAft>
            </a:pPr>
            <a:r>
              <a:rPr lang="en-IE" b="1" dirty="0">
                <a:solidFill>
                  <a:srgbClr val="98C12C"/>
                </a:solidFill>
                <a:latin typeface="Open Sans Light" panose="020B0306030504020204" pitchFamily="34" charset="0"/>
                <a:ea typeface="Open Sans Light" panose="020B0306030504020204" pitchFamily="34" charset="0"/>
                <a:cs typeface="Open Sans Light" panose="020B0306030504020204" pitchFamily="34" charset="0"/>
              </a:rPr>
              <a:t>Twitter: </a:t>
            </a:r>
            <a:r>
              <a:rPr lang="en-IE" dirty="0">
                <a:solidFill>
                  <a:srgbClr val="0B3B64"/>
                </a:solidFill>
                <a:latin typeface="Open Sans Light" panose="020B0306030504020204" pitchFamily="34" charset="0"/>
                <a:ea typeface="Open Sans Light" panose="020B0306030504020204" pitchFamily="34" charset="0"/>
                <a:cs typeface="Open Sans Light" panose="020B0306030504020204" pitchFamily="34" charset="0"/>
              </a:rPr>
              <a:t>@lisawilson_neri </a:t>
            </a:r>
            <a:r>
              <a:rPr lang="en-IE" dirty="0">
                <a:solidFill>
                  <a:srgbClr val="08537F"/>
                </a:solidFill>
                <a:latin typeface="Open Sans Light" panose="020B0306030504020204" pitchFamily="34" charset="0"/>
                <a:ea typeface="Open Sans Light" panose="020B0306030504020204" pitchFamily="34" charset="0"/>
                <a:cs typeface="Open Sans Light" panose="020B0306030504020204" pitchFamily="34" charset="0"/>
              </a:rPr>
              <a:t>	</a:t>
            </a:r>
          </a:p>
          <a:p>
            <a:pPr>
              <a:lnSpc>
                <a:spcPct val="160000"/>
              </a:lnSpc>
              <a:spcBef>
                <a:spcPts val="0"/>
              </a:spcBef>
              <a:spcAft>
                <a:spcPts val="0"/>
              </a:spcAft>
            </a:pPr>
            <a:r>
              <a:rPr lang="en-IE" dirty="0">
                <a:solidFill>
                  <a:srgbClr val="0B3B64"/>
                </a:solidFill>
                <a:latin typeface="Roboto Slab" pitchFamily="2" charset="0"/>
                <a:ea typeface="Roboto Slab" pitchFamily="2" charset="0"/>
                <a:cs typeface="Open Sans Light" panose="020B0306030504020204" pitchFamily="34" charset="0"/>
              </a:rPr>
              <a:t>WEBSITE: www.nerinstitute.net</a:t>
            </a:r>
          </a:p>
        </p:txBody>
      </p:sp>
    </p:spTree>
    <p:extLst>
      <p:ext uri="{BB962C8B-B14F-4D97-AF65-F5344CB8AC3E}">
        <p14:creationId xmlns:p14="http://schemas.microsoft.com/office/powerpoint/2010/main" val="28985771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25D749-C225-4026-A6B5-75343F92844F}"/>
              </a:ext>
            </a:extLst>
          </p:cNvPr>
          <p:cNvSpPr>
            <a:spLocks noGrp="1"/>
          </p:cNvSpPr>
          <p:nvPr>
            <p:ph type="title"/>
          </p:nvPr>
        </p:nvSpPr>
        <p:spPr/>
        <p:txBody>
          <a:bodyPr/>
          <a:lstStyle/>
          <a:p>
            <a:r>
              <a:rPr lang="en-GB" dirty="0">
                <a:latin typeface="Playfair Display" pitchFamily="2" charset="0"/>
              </a:rPr>
              <a:t>Context</a:t>
            </a:r>
          </a:p>
        </p:txBody>
      </p:sp>
      <p:sp>
        <p:nvSpPr>
          <p:cNvPr id="3" name="Content Placeholder 2">
            <a:extLst>
              <a:ext uri="{FF2B5EF4-FFF2-40B4-BE49-F238E27FC236}">
                <a16:creationId xmlns:a16="http://schemas.microsoft.com/office/drawing/2014/main" id="{76B8802A-7ECC-46C6-A5A3-053C54DA1343}"/>
              </a:ext>
            </a:extLst>
          </p:cNvPr>
          <p:cNvSpPr>
            <a:spLocks noGrp="1"/>
          </p:cNvSpPr>
          <p:nvPr>
            <p:ph idx="1"/>
          </p:nvPr>
        </p:nvSpPr>
        <p:spPr/>
        <p:txBody>
          <a:bodyPr/>
          <a:lstStyle/>
          <a:p>
            <a:r>
              <a:rPr lang="en-GB" dirty="0">
                <a:latin typeface="Open Sans Light" panose="020B0306030504020204" pitchFamily="34" charset="0"/>
                <a:ea typeface="Open Sans Light" panose="020B0306030504020204" pitchFamily="34" charset="0"/>
                <a:cs typeface="Open Sans Light" panose="020B0306030504020204" pitchFamily="34" charset="0"/>
              </a:rPr>
              <a:t>Discussions about the future of social welfare systems. </a:t>
            </a:r>
          </a:p>
          <a:p>
            <a:r>
              <a:rPr lang="en-GB" dirty="0">
                <a:latin typeface="Open Sans Light" panose="020B0306030504020204" pitchFamily="34" charset="0"/>
                <a:ea typeface="Open Sans Light" panose="020B0306030504020204" pitchFamily="34" charset="0"/>
                <a:cs typeface="Open Sans Light" panose="020B0306030504020204" pitchFamily="34" charset="0"/>
              </a:rPr>
              <a:t>(Re)Finessed concepts of work &amp; </a:t>
            </a:r>
            <a:r>
              <a:rPr lang="en-GB" dirty="0" err="1">
                <a:latin typeface="Open Sans Light" panose="020B0306030504020204" pitchFamily="34" charset="0"/>
                <a:ea typeface="Open Sans Light" panose="020B0306030504020204" pitchFamily="34" charset="0"/>
                <a:cs typeface="Open Sans Light" panose="020B0306030504020204" pitchFamily="34" charset="0"/>
              </a:rPr>
              <a:t>collectivity</a:t>
            </a:r>
            <a:r>
              <a:rPr lang="en-GB" dirty="0">
                <a:latin typeface="Open Sans Light" panose="020B0306030504020204" pitchFamily="34" charset="0"/>
                <a:ea typeface="Open Sans Light" panose="020B0306030504020204" pitchFamily="34" charset="0"/>
                <a:cs typeface="Open Sans Light" panose="020B0306030504020204" pitchFamily="34" charset="0"/>
              </a:rPr>
              <a:t>. </a:t>
            </a:r>
          </a:p>
          <a:p>
            <a:r>
              <a:rPr lang="en-GB" dirty="0">
                <a:latin typeface="Open Sans Light" panose="020B0306030504020204" pitchFamily="34" charset="0"/>
                <a:ea typeface="Open Sans Light" panose="020B0306030504020204" pitchFamily="34" charset="0"/>
                <a:cs typeface="Open Sans Light" panose="020B0306030504020204" pitchFamily="34" charset="0"/>
              </a:rPr>
              <a:t>Renewed belief in ‘society’ &amp; the role of the state. </a:t>
            </a:r>
          </a:p>
          <a:p>
            <a:pPr marL="0" indent="0">
              <a:buNone/>
            </a:pPr>
            <a:endParaRPr lang="en-GB" dirty="0">
              <a:latin typeface="Open Sans Light" panose="020B0306030504020204" pitchFamily="34" charset="0"/>
              <a:ea typeface="Open Sans Light" panose="020B0306030504020204" pitchFamily="34" charset="0"/>
              <a:cs typeface="Open Sans Light" panose="020B0306030504020204" pitchFamily="34" charset="0"/>
            </a:endParaRPr>
          </a:p>
          <a:p>
            <a:r>
              <a:rPr lang="en-GB" dirty="0">
                <a:latin typeface="Open Sans Light" panose="020B0306030504020204" pitchFamily="34" charset="0"/>
                <a:ea typeface="Open Sans Light" panose="020B0306030504020204" pitchFamily="34" charset="0"/>
                <a:cs typeface="Open Sans Light" panose="020B0306030504020204" pitchFamily="34" charset="0"/>
              </a:rPr>
              <a:t>Long read ‘think-piece’</a:t>
            </a:r>
          </a:p>
          <a:p>
            <a:r>
              <a:rPr lang="en-GB" dirty="0">
                <a:latin typeface="Open Sans Light" panose="020B0306030504020204" pitchFamily="34" charset="0"/>
                <a:ea typeface="Open Sans Light" panose="020B0306030504020204" pitchFamily="34" charset="0"/>
                <a:cs typeface="Open Sans Light" panose="020B0306030504020204" pitchFamily="34" charset="0"/>
              </a:rPr>
              <a:t>Research report</a:t>
            </a:r>
          </a:p>
          <a:p>
            <a:r>
              <a:rPr lang="en-GB" dirty="0">
                <a:latin typeface="Open Sans Light" panose="020B0306030504020204" pitchFamily="34" charset="0"/>
                <a:ea typeface="Open Sans Light" panose="020B0306030504020204" pitchFamily="34" charset="0"/>
                <a:cs typeface="Open Sans Light" panose="020B0306030504020204" pitchFamily="34" charset="0"/>
              </a:rPr>
              <a:t>Grateful for Feedback.</a:t>
            </a:r>
          </a:p>
        </p:txBody>
      </p:sp>
    </p:spTree>
    <p:extLst>
      <p:ext uri="{BB962C8B-B14F-4D97-AF65-F5344CB8AC3E}">
        <p14:creationId xmlns:p14="http://schemas.microsoft.com/office/powerpoint/2010/main" val="10373142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F523F-3E49-4D73-A5DC-4B6922CC3C2F}"/>
              </a:ext>
            </a:extLst>
          </p:cNvPr>
          <p:cNvSpPr>
            <a:spLocks noGrp="1"/>
          </p:cNvSpPr>
          <p:nvPr>
            <p:ph type="title"/>
          </p:nvPr>
        </p:nvSpPr>
        <p:spPr/>
        <p:txBody>
          <a:bodyPr/>
          <a:lstStyle/>
          <a:p>
            <a:r>
              <a:rPr lang="en-GB" dirty="0">
                <a:latin typeface="Playfair Display" pitchFamily="2" charset="0"/>
              </a:rPr>
              <a:t>Material living standards </a:t>
            </a:r>
          </a:p>
        </p:txBody>
      </p:sp>
      <p:sp>
        <p:nvSpPr>
          <p:cNvPr id="3" name="Content Placeholder 2">
            <a:extLst>
              <a:ext uri="{FF2B5EF4-FFF2-40B4-BE49-F238E27FC236}">
                <a16:creationId xmlns:a16="http://schemas.microsoft.com/office/drawing/2014/main" id="{A21401F7-4604-4F93-B875-B050262C0FE8}"/>
              </a:ext>
            </a:extLst>
          </p:cNvPr>
          <p:cNvSpPr>
            <a:spLocks noGrp="1"/>
          </p:cNvSpPr>
          <p:nvPr>
            <p:ph idx="1"/>
          </p:nvPr>
        </p:nvSpPr>
        <p:spPr/>
        <p:txBody>
          <a:bodyPr/>
          <a:lstStyle/>
          <a:p>
            <a:r>
              <a:rPr lang="en-GB" sz="2400" dirty="0">
                <a:latin typeface="Open Sans Light" panose="020B0306030504020204" pitchFamily="34" charset="0"/>
                <a:ea typeface="Open Sans Light" panose="020B0306030504020204" pitchFamily="34" charset="0"/>
                <a:cs typeface="Open Sans Light" panose="020B0306030504020204" pitchFamily="34" charset="0"/>
              </a:rPr>
              <a:t>The resources that an individual has available to them is an important determinant of an individual’s living standards and their ability to acquire goods and services required to meet their needs.</a:t>
            </a:r>
          </a:p>
          <a:p>
            <a:pPr marL="0" indent="0">
              <a:buNone/>
            </a:pPr>
            <a:r>
              <a:rPr lang="en-GB" sz="2400" dirty="0">
                <a:latin typeface="Open Sans Light" panose="020B0306030504020204" pitchFamily="34" charset="0"/>
                <a:ea typeface="Open Sans Light" panose="020B0306030504020204" pitchFamily="34" charset="0"/>
                <a:cs typeface="Open Sans Light" panose="020B0306030504020204" pitchFamily="34" charset="0"/>
              </a:rPr>
              <a:t> </a:t>
            </a:r>
          </a:p>
          <a:p>
            <a:r>
              <a:rPr lang="en-GB" sz="2400" dirty="0">
                <a:latin typeface="Open Sans Light" panose="020B0306030504020204" pitchFamily="34" charset="0"/>
                <a:ea typeface="Open Sans Light" panose="020B0306030504020204" pitchFamily="34" charset="0"/>
                <a:cs typeface="Open Sans Light" panose="020B0306030504020204" pitchFamily="34" charset="0"/>
              </a:rPr>
              <a:t>This includes their ability to attain goods and services such as for example food and water, clothing, housing and ability to participate in social or leisure activities. </a:t>
            </a:r>
          </a:p>
          <a:p>
            <a:endParaRPr lang="en-GB" dirty="0"/>
          </a:p>
        </p:txBody>
      </p:sp>
    </p:spTree>
    <p:extLst>
      <p:ext uri="{BB962C8B-B14F-4D97-AF65-F5344CB8AC3E}">
        <p14:creationId xmlns:p14="http://schemas.microsoft.com/office/powerpoint/2010/main" val="14813580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36E58-C29D-4B0B-866C-43F909A21851}"/>
              </a:ext>
            </a:extLst>
          </p:cNvPr>
          <p:cNvSpPr>
            <a:spLocks noGrp="1"/>
          </p:cNvSpPr>
          <p:nvPr>
            <p:ph type="title"/>
          </p:nvPr>
        </p:nvSpPr>
        <p:spPr/>
        <p:txBody>
          <a:bodyPr/>
          <a:lstStyle/>
          <a:p>
            <a:r>
              <a:rPr lang="en-GB" dirty="0">
                <a:latin typeface="Playfair Display" pitchFamily="2" charset="0"/>
              </a:rPr>
              <a:t>Material living standards</a:t>
            </a:r>
          </a:p>
        </p:txBody>
      </p:sp>
      <p:sp>
        <p:nvSpPr>
          <p:cNvPr id="3" name="Content Placeholder 2">
            <a:extLst>
              <a:ext uri="{FF2B5EF4-FFF2-40B4-BE49-F238E27FC236}">
                <a16:creationId xmlns:a16="http://schemas.microsoft.com/office/drawing/2014/main" id="{54A24154-28A7-46F3-BC69-8FC66A91C2BF}"/>
              </a:ext>
            </a:extLst>
          </p:cNvPr>
          <p:cNvSpPr>
            <a:spLocks noGrp="1"/>
          </p:cNvSpPr>
          <p:nvPr>
            <p:ph idx="1"/>
          </p:nvPr>
        </p:nvSpPr>
        <p:spPr/>
        <p:txBody>
          <a:bodyPr/>
          <a:lstStyle/>
          <a:p>
            <a:r>
              <a:rPr lang="en-GB" dirty="0">
                <a:latin typeface="Open Sans Light" panose="020B0306030504020204" pitchFamily="34" charset="0"/>
                <a:ea typeface="Open Sans Light" panose="020B0306030504020204" pitchFamily="34" charset="0"/>
                <a:cs typeface="Open Sans Light" panose="020B0306030504020204" pitchFamily="34" charset="0"/>
              </a:rPr>
              <a:t>Individual living standards depends on:</a:t>
            </a:r>
          </a:p>
          <a:p>
            <a:pPr lvl="1"/>
            <a:r>
              <a:rPr lang="en-GB" dirty="0">
                <a:latin typeface="Open Sans Light" panose="020B0306030504020204" pitchFamily="34" charset="0"/>
                <a:ea typeface="Open Sans Light" panose="020B0306030504020204" pitchFamily="34" charset="0"/>
                <a:cs typeface="Open Sans Light" panose="020B0306030504020204" pitchFamily="34" charset="0"/>
              </a:rPr>
              <a:t>Own resources &amp; needs.</a:t>
            </a:r>
          </a:p>
          <a:p>
            <a:pPr lvl="1"/>
            <a:r>
              <a:rPr lang="en-GB" dirty="0">
                <a:latin typeface="Open Sans Light" panose="020B0306030504020204" pitchFamily="34" charset="0"/>
                <a:ea typeface="Open Sans Light" panose="020B0306030504020204" pitchFamily="34" charset="0"/>
                <a:cs typeface="Open Sans Light" panose="020B0306030504020204" pitchFamily="34" charset="0"/>
              </a:rPr>
              <a:t>Resources &amp; needs of those in same household.</a:t>
            </a:r>
          </a:p>
          <a:p>
            <a:pPr marL="457200" lvl="1" indent="0">
              <a:buNone/>
            </a:pPr>
            <a:endParaRPr lang="en-GB" dirty="0">
              <a:latin typeface="Open Sans Light" panose="020B0306030504020204" pitchFamily="34" charset="0"/>
              <a:ea typeface="Open Sans Light" panose="020B0306030504020204" pitchFamily="34" charset="0"/>
              <a:cs typeface="Open Sans Light" panose="020B0306030504020204" pitchFamily="34" charset="0"/>
            </a:endParaRPr>
          </a:p>
          <a:p>
            <a:r>
              <a:rPr lang="en-GB" dirty="0">
                <a:latin typeface="Open Sans Light" panose="020B0306030504020204" pitchFamily="34" charset="0"/>
                <a:ea typeface="Open Sans Light" panose="020B0306030504020204" pitchFamily="34" charset="0"/>
                <a:cs typeface="Open Sans Light" panose="020B0306030504020204" pitchFamily="34" charset="0"/>
              </a:rPr>
              <a:t>Public services/resources.</a:t>
            </a:r>
          </a:p>
        </p:txBody>
      </p:sp>
    </p:spTree>
    <p:extLst>
      <p:ext uri="{BB962C8B-B14F-4D97-AF65-F5344CB8AC3E}">
        <p14:creationId xmlns:p14="http://schemas.microsoft.com/office/powerpoint/2010/main" val="13393376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5CCABC-EBC8-43BD-BB35-D3E1B20B3C68}"/>
              </a:ext>
            </a:extLst>
          </p:cNvPr>
          <p:cNvSpPr>
            <a:spLocks noGrp="1"/>
          </p:cNvSpPr>
          <p:nvPr>
            <p:ph type="title"/>
          </p:nvPr>
        </p:nvSpPr>
        <p:spPr/>
        <p:txBody>
          <a:bodyPr/>
          <a:lstStyle/>
          <a:p>
            <a:r>
              <a:rPr lang="en-GB" dirty="0">
                <a:latin typeface="Playfair Display" pitchFamily="2" charset="0"/>
              </a:rPr>
              <a:t>Who ‘provides’ material living standards?</a:t>
            </a:r>
          </a:p>
        </p:txBody>
      </p:sp>
      <p:sp>
        <p:nvSpPr>
          <p:cNvPr id="3" name="Content Placeholder 2">
            <a:extLst>
              <a:ext uri="{FF2B5EF4-FFF2-40B4-BE49-F238E27FC236}">
                <a16:creationId xmlns:a16="http://schemas.microsoft.com/office/drawing/2014/main" id="{A737DEA5-DE14-4A5E-9BFA-F08A3B9AEC40}"/>
              </a:ext>
            </a:extLst>
          </p:cNvPr>
          <p:cNvSpPr>
            <a:spLocks noGrp="1"/>
          </p:cNvSpPr>
          <p:nvPr>
            <p:ph idx="1"/>
          </p:nvPr>
        </p:nvSpPr>
        <p:spPr/>
        <p:txBody>
          <a:bodyPr/>
          <a:lstStyle/>
          <a:p>
            <a:r>
              <a:rPr lang="en-GB" dirty="0">
                <a:latin typeface="Open Sans Light" panose="020B0306030504020204" pitchFamily="34" charset="0"/>
                <a:ea typeface="Open Sans Light" panose="020B0306030504020204" pitchFamily="34" charset="0"/>
                <a:cs typeface="Open Sans Light" panose="020B0306030504020204" pitchFamily="34" charset="0"/>
              </a:rPr>
              <a:t>Individuals </a:t>
            </a:r>
          </a:p>
          <a:p>
            <a:r>
              <a:rPr lang="en-GB" dirty="0">
                <a:latin typeface="Open Sans Light" panose="020B0306030504020204" pitchFamily="34" charset="0"/>
                <a:ea typeface="Open Sans Light" panose="020B0306030504020204" pitchFamily="34" charset="0"/>
                <a:cs typeface="Open Sans Light" panose="020B0306030504020204" pitchFamily="34" charset="0"/>
              </a:rPr>
              <a:t>Other members of their household</a:t>
            </a:r>
          </a:p>
          <a:p>
            <a:r>
              <a:rPr lang="en-GB" dirty="0">
                <a:latin typeface="Open Sans Light" panose="020B0306030504020204" pitchFamily="34" charset="0"/>
                <a:ea typeface="Open Sans Light" panose="020B0306030504020204" pitchFamily="34" charset="0"/>
                <a:cs typeface="Open Sans Light" panose="020B0306030504020204" pitchFamily="34" charset="0"/>
              </a:rPr>
              <a:t>Employers</a:t>
            </a:r>
          </a:p>
          <a:p>
            <a:r>
              <a:rPr lang="en-GB" dirty="0">
                <a:latin typeface="Open Sans Light" panose="020B0306030504020204" pitchFamily="34" charset="0"/>
                <a:ea typeface="Open Sans Light" panose="020B0306030504020204" pitchFamily="34" charset="0"/>
                <a:cs typeface="Open Sans Light" panose="020B0306030504020204" pitchFamily="34" charset="0"/>
              </a:rPr>
              <a:t>State</a:t>
            </a:r>
          </a:p>
        </p:txBody>
      </p:sp>
    </p:spTree>
    <p:extLst>
      <p:ext uri="{BB962C8B-B14F-4D97-AF65-F5344CB8AC3E}">
        <p14:creationId xmlns:p14="http://schemas.microsoft.com/office/powerpoint/2010/main" val="33423681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FB1992-69C5-4180-B5F7-BFC1CFEA5FFA}"/>
              </a:ext>
            </a:extLst>
          </p:cNvPr>
          <p:cNvSpPr>
            <a:spLocks noGrp="1"/>
          </p:cNvSpPr>
          <p:nvPr>
            <p:ph type="title"/>
          </p:nvPr>
        </p:nvSpPr>
        <p:spPr>
          <a:xfrm>
            <a:off x="838200" y="795431"/>
            <a:ext cx="10515600" cy="1325563"/>
          </a:xfrm>
        </p:spPr>
        <p:txBody>
          <a:bodyPr/>
          <a:lstStyle/>
          <a:p>
            <a:r>
              <a:rPr lang="en-GB" dirty="0">
                <a:latin typeface="Playfair Display" pitchFamily="2" charset="0"/>
              </a:rPr>
              <a:t>Minimum adequate living standards </a:t>
            </a:r>
            <a:br>
              <a:rPr lang="en-GB" dirty="0">
                <a:latin typeface="Playfair Display" pitchFamily="2" charset="0"/>
              </a:rPr>
            </a:br>
            <a:r>
              <a:rPr lang="en-GB" dirty="0">
                <a:latin typeface="Playfair Display" pitchFamily="2" charset="0"/>
              </a:rPr>
              <a:t>&amp; Poverty </a:t>
            </a:r>
          </a:p>
        </p:txBody>
      </p:sp>
      <p:sp>
        <p:nvSpPr>
          <p:cNvPr id="3" name="Content Placeholder 2">
            <a:extLst>
              <a:ext uri="{FF2B5EF4-FFF2-40B4-BE49-F238E27FC236}">
                <a16:creationId xmlns:a16="http://schemas.microsoft.com/office/drawing/2014/main" id="{51253161-4A46-465E-9D6F-7C7FBD2DBA63}"/>
              </a:ext>
            </a:extLst>
          </p:cNvPr>
          <p:cNvSpPr>
            <a:spLocks noGrp="1"/>
          </p:cNvSpPr>
          <p:nvPr>
            <p:ph idx="1"/>
          </p:nvPr>
        </p:nvSpPr>
        <p:spPr>
          <a:xfrm>
            <a:off x="838200" y="2381083"/>
            <a:ext cx="10515600" cy="4245860"/>
          </a:xfrm>
        </p:spPr>
        <p:txBody>
          <a:bodyPr>
            <a:normAutofit fontScale="77500" lnSpcReduction="20000"/>
          </a:bodyPr>
          <a:lstStyle/>
          <a:p>
            <a:pPr>
              <a:lnSpc>
                <a:spcPct val="120000"/>
              </a:lnSpc>
              <a:spcBef>
                <a:spcPts val="0"/>
              </a:spcBef>
            </a:pPr>
            <a:r>
              <a:rPr lang="en-GB" dirty="0">
                <a:latin typeface="Open Sans Light" panose="020B0306030504020204" pitchFamily="34" charset="0"/>
                <a:ea typeface="Open Sans Light" panose="020B0306030504020204" pitchFamily="34" charset="0"/>
                <a:cs typeface="Open Sans Light" panose="020B0306030504020204" pitchFamily="34" charset="0"/>
              </a:rPr>
              <a:t>In many high-income countries including Ireland, the state has assumed responsibility for ensuring that citizens have an adequate standard of living and in turn can live a life free from poverty. </a:t>
            </a:r>
          </a:p>
          <a:p>
            <a:pPr marL="0" indent="0">
              <a:lnSpc>
                <a:spcPct val="120000"/>
              </a:lnSpc>
              <a:spcBef>
                <a:spcPts val="0"/>
              </a:spcBef>
              <a:buNone/>
            </a:pPr>
            <a:endParaRPr lang="en-GB" dirty="0">
              <a:latin typeface="Open Sans Light" panose="020B0306030504020204" pitchFamily="34" charset="0"/>
              <a:ea typeface="Open Sans Light" panose="020B0306030504020204" pitchFamily="34" charset="0"/>
              <a:cs typeface="Open Sans Light" panose="020B0306030504020204" pitchFamily="34" charset="0"/>
            </a:endParaRPr>
          </a:p>
          <a:p>
            <a:pPr>
              <a:lnSpc>
                <a:spcPct val="120000"/>
              </a:lnSpc>
              <a:spcBef>
                <a:spcPts val="0"/>
              </a:spcBef>
            </a:pPr>
            <a:r>
              <a:rPr lang="en-GB" dirty="0">
                <a:latin typeface="Open Sans Light" panose="020B0306030504020204" pitchFamily="34" charset="0"/>
                <a:ea typeface="Open Sans Light" panose="020B0306030504020204" pitchFamily="34" charset="0"/>
                <a:cs typeface="Open Sans Light" panose="020B0306030504020204" pitchFamily="34" charset="0"/>
              </a:rPr>
              <a:t>It does this via the ‘safety net’ provided by its social security/social welfare system by ensuring that households have at least sufficient incomes to afford basic essentials such as food and clothing, but also enough to help citizens reach socially acceptable living standards allowing full-participation in society. </a:t>
            </a:r>
          </a:p>
          <a:p>
            <a:pPr marL="0" indent="0">
              <a:lnSpc>
                <a:spcPct val="120000"/>
              </a:lnSpc>
              <a:spcBef>
                <a:spcPts val="0"/>
              </a:spcBef>
              <a:buNone/>
            </a:pPr>
            <a:endParaRPr lang="en-GB" dirty="0">
              <a:latin typeface="Open Sans Light" panose="020B0306030504020204" pitchFamily="34" charset="0"/>
              <a:ea typeface="Open Sans Light" panose="020B0306030504020204" pitchFamily="34" charset="0"/>
              <a:cs typeface="Open Sans Light" panose="020B0306030504020204" pitchFamily="34" charset="0"/>
            </a:endParaRPr>
          </a:p>
          <a:p>
            <a:pPr>
              <a:lnSpc>
                <a:spcPct val="120000"/>
              </a:lnSpc>
              <a:spcBef>
                <a:spcPts val="0"/>
              </a:spcBef>
            </a:pPr>
            <a:r>
              <a:rPr lang="en-GB" dirty="0">
                <a:latin typeface="Open Sans Light" panose="020B0306030504020204" pitchFamily="34" charset="0"/>
                <a:ea typeface="Open Sans Light" panose="020B0306030504020204" pitchFamily="34" charset="0"/>
                <a:cs typeface="Open Sans Light" panose="020B0306030504020204" pitchFamily="34" charset="0"/>
              </a:rPr>
              <a:t>Further to this the state also impacts upon the standard of living of its population via the provision of public services such as for example in their most basic form, public roads and the water supply system. </a:t>
            </a:r>
          </a:p>
          <a:p>
            <a:endParaRPr lang="en-GB" dirty="0"/>
          </a:p>
        </p:txBody>
      </p:sp>
    </p:spTree>
    <p:extLst>
      <p:ext uri="{BB962C8B-B14F-4D97-AF65-F5344CB8AC3E}">
        <p14:creationId xmlns:p14="http://schemas.microsoft.com/office/powerpoint/2010/main" val="22879431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523733-BF9C-4558-8E0D-C2FF62A4368B}"/>
              </a:ext>
            </a:extLst>
          </p:cNvPr>
          <p:cNvSpPr>
            <a:spLocks noGrp="1"/>
          </p:cNvSpPr>
          <p:nvPr>
            <p:ph type="title"/>
          </p:nvPr>
        </p:nvSpPr>
        <p:spPr/>
        <p:txBody>
          <a:bodyPr/>
          <a:lstStyle/>
          <a:p>
            <a:r>
              <a:rPr lang="en-GB" dirty="0">
                <a:latin typeface="Playfair Display" pitchFamily="2" charset="0"/>
              </a:rPr>
              <a:t>To continue….</a:t>
            </a:r>
          </a:p>
        </p:txBody>
      </p:sp>
      <p:sp>
        <p:nvSpPr>
          <p:cNvPr id="3" name="Content Placeholder 2">
            <a:extLst>
              <a:ext uri="{FF2B5EF4-FFF2-40B4-BE49-F238E27FC236}">
                <a16:creationId xmlns:a16="http://schemas.microsoft.com/office/drawing/2014/main" id="{D1C68483-A045-4939-93C0-58B3394A35BD}"/>
              </a:ext>
            </a:extLst>
          </p:cNvPr>
          <p:cNvSpPr>
            <a:spLocks noGrp="1"/>
          </p:cNvSpPr>
          <p:nvPr>
            <p:ph idx="1"/>
          </p:nvPr>
        </p:nvSpPr>
        <p:spPr/>
        <p:txBody>
          <a:bodyPr/>
          <a:lstStyle/>
          <a:p>
            <a:r>
              <a:rPr lang="en-GB" dirty="0">
                <a:latin typeface="Open Sans Light" panose="020B0306030504020204" pitchFamily="34" charset="0"/>
                <a:ea typeface="Open Sans Light" panose="020B0306030504020204" pitchFamily="34" charset="0"/>
                <a:cs typeface="Open Sans Light" panose="020B0306030504020204" pitchFamily="34" charset="0"/>
              </a:rPr>
              <a:t>How much is required to maintain an adequate minimum standard of living?</a:t>
            </a:r>
          </a:p>
          <a:p>
            <a:pPr marL="0" indent="0">
              <a:buNone/>
            </a:pPr>
            <a:endParaRPr lang="en-GB" dirty="0">
              <a:latin typeface="Open Sans Light" panose="020B0306030504020204" pitchFamily="34" charset="0"/>
              <a:ea typeface="Open Sans Light" panose="020B0306030504020204" pitchFamily="34" charset="0"/>
              <a:cs typeface="Open Sans Light" panose="020B0306030504020204" pitchFamily="34" charset="0"/>
            </a:endParaRPr>
          </a:p>
          <a:p>
            <a:r>
              <a:rPr lang="en-GB" dirty="0">
                <a:latin typeface="Open Sans Light" panose="020B0306030504020204" pitchFamily="34" charset="0"/>
                <a:ea typeface="Open Sans Light" panose="020B0306030504020204" pitchFamily="34" charset="0"/>
                <a:cs typeface="Open Sans Light" panose="020B0306030504020204" pitchFamily="34" charset="0"/>
              </a:rPr>
              <a:t>What should be the relative contributions required by the different actors to maintain this?</a:t>
            </a:r>
          </a:p>
          <a:p>
            <a:endParaRPr lang="en-GB" dirty="0">
              <a:latin typeface="Open Sans Light" panose="020B0306030504020204" pitchFamily="34" charset="0"/>
              <a:ea typeface="Open Sans Light" panose="020B0306030504020204" pitchFamily="34" charset="0"/>
              <a:cs typeface="Open Sans Light" panose="020B0306030504020204" pitchFamily="34" charset="0"/>
            </a:endParaRPr>
          </a:p>
          <a:p>
            <a:r>
              <a:rPr lang="en-GB" dirty="0">
                <a:latin typeface="Open Sans Light" panose="020B0306030504020204" pitchFamily="34" charset="0"/>
                <a:ea typeface="Open Sans Light" panose="020B0306030504020204" pitchFamily="34" charset="0"/>
                <a:cs typeface="Open Sans Light" panose="020B0306030504020204" pitchFamily="34" charset="0"/>
              </a:rPr>
              <a:t>Generosity of welfare state vs. wages/requirements on employers. </a:t>
            </a:r>
          </a:p>
          <a:p>
            <a:endParaRPr lang="en-GB" dirty="0">
              <a:latin typeface="Playfair Display" pitchFamily="2" charset="0"/>
              <a:ea typeface="Open Sans Light" panose="020B0306030504020204" pitchFamily="34" charset="0"/>
              <a:cs typeface="Open Sans Light" panose="020B0306030504020204" pitchFamily="34" charset="0"/>
            </a:endParaRPr>
          </a:p>
          <a:p>
            <a:endParaRPr lang="en-GB" dirty="0"/>
          </a:p>
        </p:txBody>
      </p:sp>
    </p:spTree>
    <p:extLst>
      <p:ext uri="{BB962C8B-B14F-4D97-AF65-F5344CB8AC3E}">
        <p14:creationId xmlns:p14="http://schemas.microsoft.com/office/powerpoint/2010/main" val="22921815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3C55E712-7AE2-492F-A5A7-CF4E79DFF671}"/>
              </a:ext>
            </a:extLst>
          </p:cNvPr>
          <p:cNvGraphicFramePr>
            <a:graphicFrameLocks noGrp="1"/>
          </p:cNvGraphicFramePr>
          <p:nvPr>
            <p:ph idx="1"/>
            <p:extLst>
              <p:ext uri="{D42A27DB-BD31-4B8C-83A1-F6EECF244321}">
                <p14:modId xmlns:p14="http://schemas.microsoft.com/office/powerpoint/2010/main" val="903465462"/>
              </p:ext>
            </p:extLst>
          </p:nvPr>
        </p:nvGraphicFramePr>
        <p:xfrm>
          <a:off x="1592129" y="1054249"/>
          <a:ext cx="8821271" cy="4184725"/>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a:extLst>
              <a:ext uri="{FF2B5EF4-FFF2-40B4-BE49-F238E27FC236}">
                <a16:creationId xmlns:a16="http://schemas.microsoft.com/office/drawing/2014/main" id="{11626EFB-E83F-45D0-B6E1-064FBBA0901C}"/>
              </a:ext>
            </a:extLst>
          </p:cNvPr>
          <p:cNvSpPr/>
          <p:nvPr/>
        </p:nvSpPr>
        <p:spPr>
          <a:xfrm>
            <a:off x="566569" y="5171430"/>
            <a:ext cx="11058861" cy="1264642"/>
          </a:xfrm>
          <a:prstGeom prst="rect">
            <a:avLst/>
          </a:prstGeom>
        </p:spPr>
        <p:txBody>
          <a:bodyPr wrap="square">
            <a:spAutoFit/>
          </a:bodyPr>
          <a:lstStyle/>
          <a:p>
            <a:pPr algn="just">
              <a:lnSpc>
                <a:spcPct val="107000"/>
              </a:lnSpc>
              <a:spcAft>
                <a:spcPts val="0"/>
              </a:spcAft>
            </a:pPr>
            <a:r>
              <a:rPr lang="en-GB" i="1" dirty="0">
                <a:latin typeface="Calibri" panose="020F0502020204030204" pitchFamily="34" charset="0"/>
                <a:ea typeface="Calibri" panose="020F0502020204030204" pitchFamily="34" charset="0"/>
                <a:cs typeface="Calibri" panose="020F0502020204030204" pitchFamily="34" charset="0"/>
              </a:rPr>
              <a:t>Source: Households below Average Income Northern Ireland 2018/19</a:t>
            </a: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600"/>
              </a:spcAft>
            </a:pPr>
            <a:r>
              <a:rPr lang="en-GB" i="1" dirty="0">
                <a:latin typeface="Calibri" panose="020F0502020204030204" pitchFamily="34" charset="0"/>
                <a:ea typeface="Calibri" panose="020F0502020204030204" pitchFamily="34" charset="0"/>
                <a:cs typeface="Calibri" panose="020F0502020204030204" pitchFamily="34" charset="0"/>
              </a:rPr>
              <a:t>Note: These statistics are based on Households Below Average Income (HBAI) data sourced from the Family Resources Survey (FRS). This uses disposable household income, adjusted using modified OECD equivalisation factors for household size and composition. </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62053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4C322-7F71-43D0-895A-CCCAA15745C7}"/>
              </a:ext>
            </a:extLst>
          </p:cNvPr>
          <p:cNvSpPr>
            <a:spLocks noGrp="1"/>
          </p:cNvSpPr>
          <p:nvPr>
            <p:ph type="title"/>
          </p:nvPr>
        </p:nvSpPr>
        <p:spPr/>
        <p:txBody>
          <a:bodyPr/>
          <a:lstStyle/>
          <a:p>
            <a:endParaRPr lang="en-GB"/>
          </a:p>
        </p:txBody>
      </p:sp>
      <p:graphicFrame>
        <p:nvGraphicFramePr>
          <p:cNvPr id="4" name="Content Placeholder 3">
            <a:extLst>
              <a:ext uri="{FF2B5EF4-FFF2-40B4-BE49-F238E27FC236}">
                <a16:creationId xmlns:a16="http://schemas.microsoft.com/office/drawing/2014/main" id="{C3E44454-D78C-410F-9970-606568F2C955}"/>
              </a:ext>
            </a:extLst>
          </p:cNvPr>
          <p:cNvGraphicFramePr>
            <a:graphicFrameLocks noGrp="1"/>
          </p:cNvGraphicFramePr>
          <p:nvPr>
            <p:ph idx="1"/>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405314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ERI powerpoint template 2019_2" id="{886F96A1-4AAC-4E9A-B4FE-4E0AB9C80148}" vid="{7FAB3F19-EB36-4DDD-8E64-974AB763A23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NERI powerpoint template 2019_2</Template>
  <TotalTime>2726</TotalTime>
  <Words>447</Words>
  <Application>Microsoft Office PowerPoint</Application>
  <PresentationFormat>Widescreen</PresentationFormat>
  <Paragraphs>55</Paragraphs>
  <Slides>11</Slides>
  <Notes>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11</vt:i4>
      </vt:variant>
    </vt:vector>
  </HeadingPairs>
  <TitlesOfParts>
    <vt:vector size="20" baseType="lpstr">
      <vt:lpstr>Arial</vt:lpstr>
      <vt:lpstr>Calibri</vt:lpstr>
      <vt:lpstr>Calibri </vt:lpstr>
      <vt:lpstr>Calibri Light</vt:lpstr>
      <vt:lpstr>Open Sans Light</vt:lpstr>
      <vt:lpstr>Playfair Display</vt:lpstr>
      <vt:lpstr>Roboto Slab</vt:lpstr>
      <vt:lpstr>Times New Roman</vt:lpstr>
      <vt:lpstr>Office Theme</vt:lpstr>
      <vt:lpstr>PowerPoint Presentation</vt:lpstr>
      <vt:lpstr>Context</vt:lpstr>
      <vt:lpstr>Material living standards </vt:lpstr>
      <vt:lpstr>Material living standards</vt:lpstr>
      <vt:lpstr>Who ‘provides’ material living standards?</vt:lpstr>
      <vt:lpstr>Minimum adequate living standards  &amp; Poverty </vt:lpstr>
      <vt:lpstr>To continue….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Lisa Wilson</dc:creator>
  <cp:lastModifiedBy>Louisa OBrien</cp:lastModifiedBy>
  <cp:revision>102</cp:revision>
  <cp:lastPrinted>2019-12-04T09:38:13Z</cp:lastPrinted>
  <dcterms:created xsi:type="dcterms:W3CDTF">2019-12-03T17:29:52Z</dcterms:created>
  <dcterms:modified xsi:type="dcterms:W3CDTF">2021-07-06T09:39:29Z</dcterms:modified>
</cp:coreProperties>
</file>